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13"/>
  </p:notesMasterIdLst>
  <p:handoutMasterIdLst>
    <p:handoutMasterId r:id="rId14"/>
  </p:handoutMasterIdLst>
  <p:sldIdLst>
    <p:sldId id="306" r:id="rId5"/>
    <p:sldId id="303" r:id="rId6"/>
    <p:sldId id="314" r:id="rId7"/>
    <p:sldId id="308" r:id="rId8"/>
    <p:sldId id="309" r:id="rId9"/>
    <p:sldId id="311" r:id="rId10"/>
    <p:sldId id="304" r:id="rId11"/>
    <p:sldId id="312" r:id="rId12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9886"/>
    <a:srgbClr val="D297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47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798" y="102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outline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C0B14E-AEA6-48D3-A387-ED4A3A3BF840}" type="doc">
      <dgm:prSet loTypeId="urn:microsoft.com/office/officeart/2016/7/layout/AccentHomeChevronProcess" loCatId="process" qsTypeId="urn:microsoft.com/office/officeart/2005/8/quickstyle/simple1" qsCatId="simple" csTypeId="urn:microsoft.com/office/officeart/2018/5/colors/Iconchunking_coloredoutline_colorful1" csCatId="colorful" phldr="1"/>
      <dgm:spPr/>
      <dgm:t>
        <a:bodyPr rtlCol="0"/>
        <a:lstStyle/>
        <a:p>
          <a:pPr rtl="0"/>
          <a:endParaRPr lang="en-US"/>
        </a:p>
      </dgm:t>
    </dgm:pt>
    <dgm:pt modelId="{AACEAFD5-63CF-4AFC-B46F-BE086C5D447C}">
      <dgm:prSet phldrT="[Text]" custT="1"/>
      <dgm:spPr>
        <a:solidFill>
          <a:schemeClr val="accent2"/>
        </a:solidFill>
        <a:ln>
          <a:solidFill>
            <a:schemeClr val="accent2"/>
          </a:solidFill>
        </a:ln>
      </dgm:spPr>
      <dgm:t>
        <a:bodyPr rtlCol="0"/>
        <a:lstStyle/>
        <a:p>
          <a:pPr rtl="0"/>
          <a:r>
            <a:rPr lang="en-GB" sz="2800" b="1" noProof="0" dirty="0"/>
            <a:t>2007-2013</a:t>
          </a:r>
        </a:p>
      </dgm:t>
    </dgm:pt>
    <dgm:pt modelId="{7A0BD8EC-BB4A-4912-A54E-6F39B681264E}" type="parTrans" cxnId="{AE101ABC-7EA3-4444-A576-8AB15A371C84}">
      <dgm:prSet/>
      <dgm:spPr/>
      <dgm:t>
        <a:bodyPr rtlCol="0"/>
        <a:lstStyle/>
        <a:p>
          <a:pPr rtl="0"/>
          <a:endParaRPr lang="en-GB" noProof="0" dirty="0"/>
        </a:p>
      </dgm:t>
    </dgm:pt>
    <dgm:pt modelId="{7A8D4B4D-06E9-4958-810D-A6226B6AC588}" type="sibTrans" cxnId="{AE101ABC-7EA3-4444-A576-8AB15A371C84}">
      <dgm:prSet/>
      <dgm:spPr/>
      <dgm:t>
        <a:bodyPr rtlCol="0"/>
        <a:lstStyle/>
        <a:p>
          <a:pPr rtl="0"/>
          <a:endParaRPr lang="en-GB" noProof="0" dirty="0"/>
        </a:p>
      </dgm:t>
    </dgm:pt>
    <dgm:pt modelId="{349299C9-846E-4827-813A-349CCCE20782}">
      <dgm:prSet phldrT="[Text]" custT="1"/>
      <dgm:spPr/>
      <dgm:t>
        <a:bodyPr rtlCol="0"/>
        <a:lstStyle/>
        <a:p>
          <a:pPr rtl="0">
            <a:buFont typeface="Arial" panose="020B0604020202020204" pitchFamily="34" charset="0"/>
            <a:buChar char="•"/>
          </a:pPr>
          <a:r>
            <a:rPr lang="en-GB" sz="1800" b="1" i="0" u="none" noProof="0" dirty="0"/>
            <a:t>Life Long Learning Program </a:t>
          </a:r>
        </a:p>
        <a:p>
          <a:pPr rtl="0">
            <a:buFont typeface="Wingdings" panose="05000000000000000000" pitchFamily="2" charset="2"/>
            <a:buChar char="§"/>
          </a:pPr>
          <a:r>
            <a:rPr lang="en-GB" sz="1800" b="1" i="0" u="none" noProof="0" dirty="0"/>
            <a:t>- Tempus IV</a:t>
          </a:r>
        </a:p>
        <a:p>
          <a:pPr rtl="0">
            <a:buFont typeface="Arial" panose="020B0604020202020204" pitchFamily="34" charset="0"/>
            <a:buChar char="•"/>
          </a:pPr>
          <a:r>
            <a:rPr lang="en-GB" sz="1800" b="1" i="0" u="none" noProof="0" dirty="0"/>
            <a:t>- Erasmus Mundus</a:t>
          </a:r>
        </a:p>
        <a:p>
          <a:pPr rtl="0">
            <a:buFont typeface="Arial" panose="020B0604020202020204" pitchFamily="34" charset="0"/>
            <a:buChar char="•"/>
          </a:pPr>
          <a:r>
            <a:rPr lang="en-GB" sz="1800" b="1" i="0" u="none" noProof="0" dirty="0"/>
            <a:t>- Youth in Action </a:t>
          </a:r>
        </a:p>
      </dgm:t>
    </dgm:pt>
    <dgm:pt modelId="{AEA27547-B9ED-4994-BD27-04EC297EF367}" type="parTrans" cxnId="{0EFA3039-6828-403C-9445-4359BA6645E6}">
      <dgm:prSet/>
      <dgm:spPr/>
      <dgm:t>
        <a:bodyPr rtlCol="0"/>
        <a:lstStyle/>
        <a:p>
          <a:pPr rtl="0"/>
          <a:endParaRPr lang="en-GB" noProof="0" dirty="0"/>
        </a:p>
      </dgm:t>
    </dgm:pt>
    <dgm:pt modelId="{9D819F52-ACA0-4B08-8256-DF6BD8FA3A0B}" type="sibTrans" cxnId="{0EFA3039-6828-403C-9445-4359BA6645E6}">
      <dgm:prSet/>
      <dgm:spPr/>
      <dgm:t>
        <a:bodyPr rtlCol="0"/>
        <a:lstStyle/>
        <a:p>
          <a:pPr rtl="0"/>
          <a:endParaRPr lang="en-GB" noProof="0" dirty="0"/>
        </a:p>
      </dgm:t>
    </dgm:pt>
    <dgm:pt modelId="{D07AD3FD-84FF-467E-9693-752776549C61}">
      <dgm:prSet phldrT="[Text]" custT="1"/>
      <dgm:spPr>
        <a:solidFill>
          <a:schemeClr val="accent1"/>
        </a:solidFill>
        <a:ln>
          <a:solidFill>
            <a:schemeClr val="accent1"/>
          </a:solidFill>
        </a:ln>
      </dgm:spPr>
      <dgm:t>
        <a:bodyPr rtlCol="0"/>
        <a:lstStyle/>
        <a:p>
          <a:pPr rtl="0"/>
          <a:r>
            <a:rPr lang="en-GB" sz="2800" b="1" i="0" noProof="0" dirty="0"/>
            <a:t>2021-2027</a:t>
          </a:r>
          <a:endParaRPr lang="en-GB" sz="1800" b="1" i="0" noProof="0" dirty="0"/>
        </a:p>
      </dgm:t>
    </dgm:pt>
    <dgm:pt modelId="{7B691773-F524-4FAD-A272-BDF0B0C4370A}" type="parTrans" cxnId="{55492768-9A5E-4F74-AC7C-959C5C24EFD3}">
      <dgm:prSet/>
      <dgm:spPr/>
      <dgm:t>
        <a:bodyPr rtlCol="0"/>
        <a:lstStyle/>
        <a:p>
          <a:pPr rtl="0"/>
          <a:endParaRPr lang="en-GB" noProof="0" dirty="0"/>
        </a:p>
      </dgm:t>
    </dgm:pt>
    <dgm:pt modelId="{A8C9B7A9-BC2A-4753-B7F0-F2E361D95520}" type="sibTrans" cxnId="{55492768-9A5E-4F74-AC7C-959C5C24EFD3}">
      <dgm:prSet/>
      <dgm:spPr/>
      <dgm:t>
        <a:bodyPr rtlCol="0"/>
        <a:lstStyle/>
        <a:p>
          <a:pPr rtl="0"/>
          <a:endParaRPr lang="en-GB" noProof="0" dirty="0"/>
        </a:p>
      </dgm:t>
    </dgm:pt>
    <dgm:pt modelId="{5D70EFF5-8B31-4A1F-AE44-51E4CF0013EB}">
      <dgm:prSet phldrT="[Text]" custT="1"/>
      <dgm:spPr/>
      <dgm:t>
        <a:bodyPr rtlCol="0"/>
        <a:lstStyle/>
        <a:p>
          <a:pPr rtl="0"/>
          <a:r>
            <a:rPr lang="en-GB" sz="1800" b="1" i="0" u="none" noProof="0" dirty="0"/>
            <a:t>Erasmus+:  Education, Training, Youth and Sport</a:t>
          </a:r>
        </a:p>
        <a:p>
          <a:pPr rtl="0"/>
          <a:r>
            <a:rPr lang="en-GB" sz="1600" b="1" i="0" u="none" noProof="0" dirty="0"/>
            <a:t>- KA1- Mobility of individuals</a:t>
          </a:r>
        </a:p>
        <a:p>
          <a:pPr rtl="0"/>
          <a:r>
            <a:rPr lang="en-GB" sz="1600" b="1" i="0" u="none" noProof="0" dirty="0"/>
            <a:t>- KA2-Cooperation among organisations&amp; Institutions</a:t>
          </a:r>
        </a:p>
        <a:p>
          <a:pPr rtl="0"/>
          <a:r>
            <a:rPr lang="en-GB" sz="1600" b="1" i="0" u="none" noProof="0" dirty="0"/>
            <a:t>- KA3 – Policy Development&amp; Cooperation</a:t>
          </a:r>
        </a:p>
        <a:p>
          <a:pPr rtl="0"/>
          <a:r>
            <a:rPr lang="en-GB" sz="1600" b="1" i="0" u="none" noProof="0" dirty="0"/>
            <a:t>Jean Monnet</a:t>
          </a:r>
        </a:p>
      </dgm:t>
    </dgm:pt>
    <dgm:pt modelId="{96C720A0-FEEF-48D1-8DF6-ABA03C304822}" type="parTrans" cxnId="{E97FF64F-8020-497E-AE7D-2395DDA4560D}">
      <dgm:prSet/>
      <dgm:spPr/>
      <dgm:t>
        <a:bodyPr rtlCol="0"/>
        <a:lstStyle/>
        <a:p>
          <a:pPr rtl="0"/>
          <a:endParaRPr lang="en-GB" noProof="0" dirty="0"/>
        </a:p>
      </dgm:t>
    </dgm:pt>
    <dgm:pt modelId="{B6A59CDE-18AD-4553-B6C5-FF001A8E8510}" type="sibTrans" cxnId="{E97FF64F-8020-497E-AE7D-2395DDA4560D}">
      <dgm:prSet/>
      <dgm:spPr/>
      <dgm:t>
        <a:bodyPr rtlCol="0"/>
        <a:lstStyle/>
        <a:p>
          <a:pPr rtl="0"/>
          <a:endParaRPr lang="en-GB" noProof="0" dirty="0"/>
        </a:p>
      </dgm:t>
    </dgm:pt>
    <dgm:pt modelId="{D71FC021-6A65-44D1-95B9-0E6C89079866}">
      <dgm:prSet phldrT="[Text]" custT="1"/>
      <dgm:spPr>
        <a:solidFill>
          <a:schemeClr val="accent5"/>
        </a:solidFill>
        <a:ln>
          <a:solidFill>
            <a:schemeClr val="accent5"/>
          </a:solidFill>
        </a:ln>
      </dgm:spPr>
      <dgm:t>
        <a:bodyPr rtlCol="0"/>
        <a:lstStyle/>
        <a:p>
          <a:pPr rtl="0"/>
          <a:r>
            <a:rPr lang="en-GB" sz="2800" b="1" noProof="0" dirty="0"/>
            <a:t>2014-2020</a:t>
          </a:r>
          <a:endParaRPr lang="en-GB" sz="1800" b="1" noProof="0" dirty="0"/>
        </a:p>
      </dgm:t>
    </dgm:pt>
    <dgm:pt modelId="{862AAE39-3AAD-40E3-BA20-90187BD73242}" type="parTrans" cxnId="{53239C96-427C-420B-95DC-546F3B30ED65}">
      <dgm:prSet/>
      <dgm:spPr/>
      <dgm:t>
        <a:bodyPr rtlCol="0"/>
        <a:lstStyle/>
        <a:p>
          <a:pPr rtl="0"/>
          <a:endParaRPr lang="en-GB" noProof="0" dirty="0"/>
        </a:p>
      </dgm:t>
    </dgm:pt>
    <dgm:pt modelId="{9B090D9D-470E-46E2-AABB-0368A52481AA}" type="sibTrans" cxnId="{53239C96-427C-420B-95DC-546F3B30ED65}">
      <dgm:prSet/>
      <dgm:spPr/>
      <dgm:t>
        <a:bodyPr rtlCol="0"/>
        <a:lstStyle/>
        <a:p>
          <a:pPr rtl="0"/>
          <a:endParaRPr lang="en-GB" noProof="0" dirty="0"/>
        </a:p>
      </dgm:t>
    </dgm:pt>
    <dgm:pt modelId="{4A6BB192-9983-4F48-BBC5-6E384EED7EC5}">
      <dgm:prSet phldrT="[Text]" custT="1"/>
      <dgm:spPr/>
      <dgm:t>
        <a:bodyPr rtlCol="0"/>
        <a:lstStyle/>
        <a:p>
          <a:pPr rtl="0"/>
          <a:r>
            <a:rPr lang="en-GB" sz="1800" b="1" i="0" u="none" noProof="0" dirty="0"/>
            <a:t>Erasmus+ : Education, Training, Youth and Sport </a:t>
          </a:r>
        </a:p>
        <a:p>
          <a:pPr rtl="0"/>
          <a:r>
            <a:rPr lang="en-GB" sz="1600" b="1" i="0" u="none" noProof="0" dirty="0"/>
            <a:t>- KA1: Learning Mobility </a:t>
          </a:r>
        </a:p>
        <a:p>
          <a:pPr rtl="0"/>
          <a:r>
            <a:rPr lang="en-GB" sz="1600" b="1" i="0" u="none" noProof="0" dirty="0"/>
            <a:t>- KA2: Cooperation for innovation and exchange of good practices </a:t>
          </a:r>
        </a:p>
        <a:p>
          <a:pPr rtl="0"/>
          <a:r>
            <a:rPr lang="en-GB" sz="1600" b="1" i="0" u="none" noProof="0" dirty="0"/>
            <a:t>- KA3: Support for policy reform / Jean Monnet </a:t>
          </a:r>
        </a:p>
        <a:p>
          <a:pPr rtl="0"/>
          <a:endParaRPr lang="en-GB" sz="1600" b="0" i="0" u="none" noProof="0" dirty="0"/>
        </a:p>
        <a:p>
          <a:pPr rtl="0"/>
          <a:r>
            <a:rPr lang="en-GB" sz="1100" b="0" i="0" u="none" noProof="0" dirty="0"/>
            <a:t> </a:t>
          </a:r>
          <a:endParaRPr lang="en-GB" sz="1800" b="0" noProof="0" dirty="0"/>
        </a:p>
      </dgm:t>
    </dgm:pt>
    <dgm:pt modelId="{230A6E4A-6CED-4DC0-AEFE-6859FE07B658}" type="parTrans" cxnId="{E3115EEA-DE9C-4F06-B8B3-BEB263D5F2B1}">
      <dgm:prSet/>
      <dgm:spPr/>
      <dgm:t>
        <a:bodyPr rtlCol="0"/>
        <a:lstStyle/>
        <a:p>
          <a:pPr rtl="0"/>
          <a:endParaRPr lang="en-GB" noProof="0" dirty="0"/>
        </a:p>
      </dgm:t>
    </dgm:pt>
    <dgm:pt modelId="{0B568EC2-5D2A-4B00-8047-B7832F245B44}" type="sibTrans" cxnId="{E3115EEA-DE9C-4F06-B8B3-BEB263D5F2B1}">
      <dgm:prSet/>
      <dgm:spPr/>
      <dgm:t>
        <a:bodyPr rtlCol="0"/>
        <a:lstStyle/>
        <a:p>
          <a:pPr rtl="0"/>
          <a:endParaRPr lang="en-GB" noProof="0" dirty="0"/>
        </a:p>
      </dgm:t>
    </dgm:pt>
    <dgm:pt modelId="{594BF422-752C-42F3-A230-3D0E6AE9A886}" type="pres">
      <dgm:prSet presAssocID="{55C0B14E-AEA6-48D3-A387-ED4A3A3BF840}" presName="Name0" presStyleCnt="0">
        <dgm:presLayoutVars>
          <dgm:animLvl val="lvl"/>
          <dgm:resizeHandles val="exact"/>
        </dgm:presLayoutVars>
      </dgm:prSet>
      <dgm:spPr/>
    </dgm:pt>
    <dgm:pt modelId="{F6A1B9E0-4B4A-47A4-A011-67526CEEA770}" type="pres">
      <dgm:prSet presAssocID="{AACEAFD5-63CF-4AFC-B46F-BE086C5D447C}" presName="composite" presStyleCnt="0"/>
      <dgm:spPr/>
    </dgm:pt>
    <dgm:pt modelId="{FA4E6E73-A3C8-4495-927B-8AADA5A74297}" type="pres">
      <dgm:prSet presAssocID="{AACEAFD5-63CF-4AFC-B46F-BE086C5D447C}" presName="L" presStyleLbl="solidFgAcc1" presStyleIdx="0" presStyleCnt="3">
        <dgm:presLayoutVars>
          <dgm:chMax val="0"/>
          <dgm:chPref val="0"/>
        </dgm:presLayoutVars>
      </dgm:prSet>
      <dgm:spPr>
        <a:ln>
          <a:solidFill>
            <a:schemeClr val="accent2"/>
          </a:solidFill>
        </a:ln>
      </dgm:spPr>
    </dgm:pt>
    <dgm:pt modelId="{CA3A6A4E-2D39-41D2-A6B1-B590D0C452D2}" type="pres">
      <dgm:prSet presAssocID="{AACEAFD5-63CF-4AFC-B46F-BE086C5D447C}" presName="parTx" presStyleLbl="alignNode1" presStyleIdx="0" presStyleCnt="3" custScaleY="107205">
        <dgm:presLayoutVars>
          <dgm:chMax val="0"/>
          <dgm:chPref val="0"/>
          <dgm:bulletEnabled val="1"/>
        </dgm:presLayoutVars>
      </dgm:prSet>
      <dgm:spPr/>
    </dgm:pt>
    <dgm:pt modelId="{810D7AA7-A541-4507-BE7F-36CCF210089F}" type="pres">
      <dgm:prSet presAssocID="{AACEAFD5-63CF-4AFC-B46F-BE086C5D447C}" presName="desTx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F7CDD44-32F1-4759-861F-8DABEBBA8D89}" type="pres">
      <dgm:prSet presAssocID="{AACEAFD5-63CF-4AFC-B46F-BE086C5D447C}" presName="EmptyPlaceHolder" presStyleCnt="0"/>
      <dgm:spPr/>
    </dgm:pt>
    <dgm:pt modelId="{C9A9B9EA-6A1D-4A13-9C7F-C112F25D2888}" type="pres">
      <dgm:prSet presAssocID="{7A8D4B4D-06E9-4958-810D-A6226B6AC588}" presName="space" presStyleCnt="0"/>
      <dgm:spPr/>
    </dgm:pt>
    <dgm:pt modelId="{EC37843F-14A6-4E20-B7AE-2B086A8F5F45}" type="pres">
      <dgm:prSet presAssocID="{D07AD3FD-84FF-467E-9693-752776549C61}" presName="composite" presStyleCnt="0"/>
      <dgm:spPr/>
    </dgm:pt>
    <dgm:pt modelId="{E41E7729-FD3F-426D-804C-45BD60BD762D}" type="pres">
      <dgm:prSet presAssocID="{D07AD3FD-84FF-467E-9693-752776549C61}" presName="L" presStyleLbl="solidFgAcc1" presStyleIdx="1" presStyleCnt="3">
        <dgm:presLayoutVars>
          <dgm:chMax val="0"/>
          <dgm:chPref val="0"/>
        </dgm:presLayoutVars>
      </dgm:prSet>
      <dgm:spPr>
        <a:ln>
          <a:solidFill>
            <a:schemeClr val="accent1"/>
          </a:solidFill>
        </a:ln>
      </dgm:spPr>
    </dgm:pt>
    <dgm:pt modelId="{6C46E586-0364-4C52-98F9-74A7ACD803D1}" type="pres">
      <dgm:prSet presAssocID="{D07AD3FD-84FF-467E-9693-752776549C61}" presName="parTx" presStyleLbl="alignNode1" presStyleIdx="1" presStyleCnt="3" custScaleY="93147" custLinFactNeighborX="97126" custLinFactNeighborY="8548">
        <dgm:presLayoutVars>
          <dgm:chMax val="0"/>
          <dgm:chPref val="0"/>
          <dgm:bulletEnabled val="1"/>
        </dgm:presLayoutVars>
      </dgm:prSet>
      <dgm:spPr/>
    </dgm:pt>
    <dgm:pt modelId="{5E07F9E4-149C-4A89-848F-4ABDD305F0C5}" type="pres">
      <dgm:prSet presAssocID="{D07AD3FD-84FF-467E-9693-752776549C61}" presName="desTx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928FCAD-BE3F-45AC-93A5-FD98F8A50E00}" type="pres">
      <dgm:prSet presAssocID="{D07AD3FD-84FF-467E-9693-752776549C61}" presName="EmptyPlaceHolder" presStyleCnt="0"/>
      <dgm:spPr/>
    </dgm:pt>
    <dgm:pt modelId="{C2DF8D93-19C7-4E07-BCAF-9FAAB62C8CF2}" type="pres">
      <dgm:prSet presAssocID="{A8C9B7A9-BC2A-4753-B7F0-F2E361D95520}" presName="space" presStyleCnt="0"/>
      <dgm:spPr/>
    </dgm:pt>
    <dgm:pt modelId="{86E313B1-36D3-44D7-907E-22A08CB8E9CC}" type="pres">
      <dgm:prSet presAssocID="{D71FC021-6A65-44D1-95B9-0E6C89079866}" presName="composite" presStyleCnt="0"/>
      <dgm:spPr/>
    </dgm:pt>
    <dgm:pt modelId="{473F2067-7126-4D56-A328-5A8CFD3D8D52}" type="pres">
      <dgm:prSet presAssocID="{D71FC021-6A65-44D1-95B9-0E6C89079866}" presName="L" presStyleLbl="solidFgAcc1" presStyleIdx="2" presStyleCnt="3">
        <dgm:presLayoutVars>
          <dgm:chMax val="0"/>
          <dgm:chPref val="0"/>
        </dgm:presLayoutVars>
      </dgm:prSet>
      <dgm:spPr>
        <a:ln>
          <a:solidFill>
            <a:schemeClr val="accent5"/>
          </a:solidFill>
        </a:ln>
      </dgm:spPr>
    </dgm:pt>
    <dgm:pt modelId="{7A0B5EFC-88FB-4ED5-994F-D5F6584C2293}" type="pres">
      <dgm:prSet presAssocID="{D71FC021-6A65-44D1-95B9-0E6C89079866}" presName="parTx" presStyleLbl="alignNode1" presStyleIdx="2" presStyleCnt="3" custLinFactNeighborX="-97481" custLinFactNeighborY="5021">
        <dgm:presLayoutVars>
          <dgm:chMax val="0"/>
          <dgm:chPref val="0"/>
          <dgm:bulletEnabled val="1"/>
        </dgm:presLayoutVars>
      </dgm:prSet>
      <dgm:spPr/>
    </dgm:pt>
    <dgm:pt modelId="{FD7B29F2-0D66-4B4B-BC8A-82DA23575305}" type="pres">
      <dgm:prSet presAssocID="{D71FC021-6A65-44D1-95B9-0E6C89079866}" presName="des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BABAA172-7B81-4C6B-BCF2-4572322515C5}" type="pres">
      <dgm:prSet presAssocID="{D71FC021-6A65-44D1-95B9-0E6C89079866}" presName="EmptyPlaceHolder" presStyleCnt="0"/>
      <dgm:spPr/>
    </dgm:pt>
  </dgm:ptLst>
  <dgm:cxnLst>
    <dgm:cxn modelId="{F23BFC27-EEA1-48DD-A68B-3C9BF1AE455D}" type="presOf" srcId="{349299C9-846E-4827-813A-349CCCE20782}" destId="{810D7AA7-A541-4507-BE7F-36CCF210089F}" srcOrd="0" destOrd="0" presId="urn:microsoft.com/office/officeart/2016/7/layout/AccentHomeChevronProcess"/>
    <dgm:cxn modelId="{0EFA3039-6828-403C-9445-4359BA6645E6}" srcId="{AACEAFD5-63CF-4AFC-B46F-BE086C5D447C}" destId="{349299C9-846E-4827-813A-349CCCE20782}" srcOrd="0" destOrd="0" parTransId="{AEA27547-B9ED-4994-BD27-04EC297EF367}" sibTransId="{9D819F52-ACA0-4B08-8256-DF6BD8FA3A0B}"/>
    <dgm:cxn modelId="{6CDEA839-6538-453E-9113-58ECC65280CB}" type="presOf" srcId="{AACEAFD5-63CF-4AFC-B46F-BE086C5D447C}" destId="{CA3A6A4E-2D39-41D2-A6B1-B590D0C452D2}" srcOrd="0" destOrd="0" presId="urn:microsoft.com/office/officeart/2016/7/layout/AccentHomeChevronProcess"/>
    <dgm:cxn modelId="{55492768-9A5E-4F74-AC7C-959C5C24EFD3}" srcId="{55C0B14E-AEA6-48D3-A387-ED4A3A3BF840}" destId="{D07AD3FD-84FF-467E-9693-752776549C61}" srcOrd="1" destOrd="0" parTransId="{7B691773-F524-4FAD-A272-BDF0B0C4370A}" sibTransId="{A8C9B7A9-BC2A-4753-B7F0-F2E361D95520}"/>
    <dgm:cxn modelId="{E97FF64F-8020-497E-AE7D-2395DDA4560D}" srcId="{D07AD3FD-84FF-467E-9693-752776549C61}" destId="{5D70EFF5-8B31-4A1F-AE44-51E4CF0013EB}" srcOrd="0" destOrd="0" parTransId="{96C720A0-FEEF-48D1-8DF6-ABA03C304822}" sibTransId="{B6A59CDE-18AD-4553-B6C5-FF001A8E8510}"/>
    <dgm:cxn modelId="{219EA357-E48B-4A91-91A7-8282DFF10601}" type="presOf" srcId="{55C0B14E-AEA6-48D3-A387-ED4A3A3BF840}" destId="{594BF422-752C-42F3-A230-3D0E6AE9A886}" srcOrd="0" destOrd="0" presId="urn:microsoft.com/office/officeart/2016/7/layout/AccentHomeChevronProcess"/>
    <dgm:cxn modelId="{61E56288-5A92-4019-989A-398C8EA8A844}" type="presOf" srcId="{4A6BB192-9983-4F48-BBC5-6E384EED7EC5}" destId="{FD7B29F2-0D66-4B4B-BC8A-82DA23575305}" srcOrd="0" destOrd="0" presId="urn:microsoft.com/office/officeart/2016/7/layout/AccentHomeChevronProcess"/>
    <dgm:cxn modelId="{60399491-EC61-4ACD-870E-1A66600F3D26}" type="presOf" srcId="{D71FC021-6A65-44D1-95B9-0E6C89079866}" destId="{7A0B5EFC-88FB-4ED5-994F-D5F6584C2293}" srcOrd="0" destOrd="0" presId="urn:microsoft.com/office/officeart/2016/7/layout/AccentHomeChevronProcess"/>
    <dgm:cxn modelId="{53239C96-427C-420B-95DC-546F3B30ED65}" srcId="{55C0B14E-AEA6-48D3-A387-ED4A3A3BF840}" destId="{D71FC021-6A65-44D1-95B9-0E6C89079866}" srcOrd="2" destOrd="0" parTransId="{862AAE39-3AAD-40E3-BA20-90187BD73242}" sibTransId="{9B090D9D-470E-46E2-AABB-0368A52481AA}"/>
    <dgm:cxn modelId="{2F6485B4-0735-4D01-8060-5A89B7562619}" type="presOf" srcId="{5D70EFF5-8B31-4A1F-AE44-51E4CF0013EB}" destId="{5E07F9E4-149C-4A89-848F-4ABDD305F0C5}" srcOrd="0" destOrd="0" presId="urn:microsoft.com/office/officeart/2016/7/layout/AccentHomeChevronProcess"/>
    <dgm:cxn modelId="{AE101ABC-7EA3-4444-A576-8AB15A371C84}" srcId="{55C0B14E-AEA6-48D3-A387-ED4A3A3BF840}" destId="{AACEAFD5-63CF-4AFC-B46F-BE086C5D447C}" srcOrd="0" destOrd="0" parTransId="{7A0BD8EC-BB4A-4912-A54E-6F39B681264E}" sibTransId="{7A8D4B4D-06E9-4958-810D-A6226B6AC588}"/>
    <dgm:cxn modelId="{665C05C7-3CB0-428C-B457-E59A0AF60DA1}" type="presOf" srcId="{D07AD3FD-84FF-467E-9693-752776549C61}" destId="{6C46E586-0364-4C52-98F9-74A7ACD803D1}" srcOrd="0" destOrd="0" presId="urn:microsoft.com/office/officeart/2016/7/layout/AccentHomeChevronProcess"/>
    <dgm:cxn modelId="{E3115EEA-DE9C-4F06-B8B3-BEB263D5F2B1}" srcId="{D71FC021-6A65-44D1-95B9-0E6C89079866}" destId="{4A6BB192-9983-4F48-BBC5-6E384EED7EC5}" srcOrd="0" destOrd="0" parTransId="{230A6E4A-6CED-4DC0-AEFE-6859FE07B658}" sibTransId="{0B568EC2-5D2A-4B00-8047-B7832F245B44}"/>
    <dgm:cxn modelId="{C93892E1-28C0-4B75-A464-293C00708672}" type="presParOf" srcId="{594BF422-752C-42F3-A230-3D0E6AE9A886}" destId="{F6A1B9E0-4B4A-47A4-A011-67526CEEA770}" srcOrd="0" destOrd="0" presId="urn:microsoft.com/office/officeart/2016/7/layout/AccentHomeChevronProcess"/>
    <dgm:cxn modelId="{D5413575-9692-46A2-A045-9ED8482318DF}" type="presParOf" srcId="{F6A1B9E0-4B4A-47A4-A011-67526CEEA770}" destId="{FA4E6E73-A3C8-4495-927B-8AADA5A74297}" srcOrd="0" destOrd="0" presId="urn:microsoft.com/office/officeart/2016/7/layout/AccentHomeChevronProcess"/>
    <dgm:cxn modelId="{3303BDD6-668D-45F1-9491-4125E782D67C}" type="presParOf" srcId="{F6A1B9E0-4B4A-47A4-A011-67526CEEA770}" destId="{CA3A6A4E-2D39-41D2-A6B1-B590D0C452D2}" srcOrd="1" destOrd="0" presId="urn:microsoft.com/office/officeart/2016/7/layout/AccentHomeChevronProcess"/>
    <dgm:cxn modelId="{3BAD5A1C-162E-4722-B818-968C4083BECD}" type="presParOf" srcId="{F6A1B9E0-4B4A-47A4-A011-67526CEEA770}" destId="{810D7AA7-A541-4507-BE7F-36CCF210089F}" srcOrd="2" destOrd="0" presId="urn:microsoft.com/office/officeart/2016/7/layout/AccentHomeChevronProcess"/>
    <dgm:cxn modelId="{A3B267C1-BAFC-42F0-A63A-6491CFDC1ED2}" type="presParOf" srcId="{F6A1B9E0-4B4A-47A4-A011-67526CEEA770}" destId="{4F7CDD44-32F1-4759-861F-8DABEBBA8D89}" srcOrd="3" destOrd="0" presId="urn:microsoft.com/office/officeart/2016/7/layout/AccentHomeChevronProcess"/>
    <dgm:cxn modelId="{80CC9289-BA8F-4ED7-A4ED-9FA5EF71D964}" type="presParOf" srcId="{594BF422-752C-42F3-A230-3D0E6AE9A886}" destId="{C9A9B9EA-6A1D-4A13-9C7F-C112F25D2888}" srcOrd="1" destOrd="0" presId="urn:microsoft.com/office/officeart/2016/7/layout/AccentHomeChevronProcess"/>
    <dgm:cxn modelId="{5B7985CA-BC92-461D-A77E-E2320D4992D0}" type="presParOf" srcId="{594BF422-752C-42F3-A230-3D0E6AE9A886}" destId="{EC37843F-14A6-4E20-B7AE-2B086A8F5F45}" srcOrd="2" destOrd="0" presId="urn:microsoft.com/office/officeart/2016/7/layout/AccentHomeChevronProcess"/>
    <dgm:cxn modelId="{1996E4D7-D809-45CA-9DF0-561A93BDAFB1}" type="presParOf" srcId="{EC37843F-14A6-4E20-B7AE-2B086A8F5F45}" destId="{E41E7729-FD3F-426D-804C-45BD60BD762D}" srcOrd="0" destOrd="0" presId="urn:microsoft.com/office/officeart/2016/7/layout/AccentHomeChevronProcess"/>
    <dgm:cxn modelId="{16E53752-1AB8-4CD2-BFD6-85C0CDA26E1B}" type="presParOf" srcId="{EC37843F-14A6-4E20-B7AE-2B086A8F5F45}" destId="{6C46E586-0364-4C52-98F9-74A7ACD803D1}" srcOrd="1" destOrd="0" presId="urn:microsoft.com/office/officeart/2016/7/layout/AccentHomeChevronProcess"/>
    <dgm:cxn modelId="{FAC2F23D-E510-4342-91C3-FCAB11B207C0}" type="presParOf" srcId="{EC37843F-14A6-4E20-B7AE-2B086A8F5F45}" destId="{5E07F9E4-149C-4A89-848F-4ABDD305F0C5}" srcOrd="2" destOrd="0" presId="urn:microsoft.com/office/officeart/2016/7/layout/AccentHomeChevronProcess"/>
    <dgm:cxn modelId="{3843A525-0A63-4743-B0E8-0F795D54B4E4}" type="presParOf" srcId="{EC37843F-14A6-4E20-B7AE-2B086A8F5F45}" destId="{2928FCAD-BE3F-45AC-93A5-FD98F8A50E00}" srcOrd="3" destOrd="0" presId="urn:microsoft.com/office/officeart/2016/7/layout/AccentHomeChevronProcess"/>
    <dgm:cxn modelId="{D179D84E-BE2C-46EF-8594-412D3A7F9213}" type="presParOf" srcId="{594BF422-752C-42F3-A230-3D0E6AE9A886}" destId="{C2DF8D93-19C7-4E07-BCAF-9FAAB62C8CF2}" srcOrd="3" destOrd="0" presId="urn:microsoft.com/office/officeart/2016/7/layout/AccentHomeChevronProcess"/>
    <dgm:cxn modelId="{D8554B98-FAA7-4800-BB76-916BA7A2B10E}" type="presParOf" srcId="{594BF422-752C-42F3-A230-3D0E6AE9A886}" destId="{86E313B1-36D3-44D7-907E-22A08CB8E9CC}" srcOrd="4" destOrd="0" presId="urn:microsoft.com/office/officeart/2016/7/layout/AccentHomeChevronProcess"/>
    <dgm:cxn modelId="{19D10FBF-8E65-4EB5-9B54-54A271982B0D}" type="presParOf" srcId="{86E313B1-36D3-44D7-907E-22A08CB8E9CC}" destId="{473F2067-7126-4D56-A328-5A8CFD3D8D52}" srcOrd="0" destOrd="0" presId="urn:microsoft.com/office/officeart/2016/7/layout/AccentHomeChevronProcess"/>
    <dgm:cxn modelId="{11A73768-8587-4E2B-BDDA-6254211FDF2D}" type="presParOf" srcId="{86E313B1-36D3-44D7-907E-22A08CB8E9CC}" destId="{7A0B5EFC-88FB-4ED5-994F-D5F6584C2293}" srcOrd="1" destOrd="0" presId="urn:microsoft.com/office/officeart/2016/7/layout/AccentHomeChevronProcess"/>
    <dgm:cxn modelId="{522D3FED-6E8C-40DF-8BA8-A80510ACC48F}" type="presParOf" srcId="{86E313B1-36D3-44D7-907E-22A08CB8E9CC}" destId="{FD7B29F2-0D66-4B4B-BC8A-82DA23575305}" srcOrd="2" destOrd="0" presId="urn:microsoft.com/office/officeart/2016/7/layout/AccentHomeChevronProcess"/>
    <dgm:cxn modelId="{8075A955-4651-4DD2-B114-EB147BF378DF}" type="presParOf" srcId="{86E313B1-36D3-44D7-907E-22A08CB8E9CC}" destId="{BABAA172-7B81-4C6B-BCF2-4572322515C5}" srcOrd="3" destOrd="0" presId="urn:microsoft.com/office/officeart/2016/7/layout/AccentHomeChevro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D41776-E8D7-413F-A36C-9023A45918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39FB56-D092-405F-95EC-249BAF5A8ABD}">
      <dgm:prSet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dirty="0"/>
            <a:t>SALTO RESOURCE CENTRES SUPPORTING ERASMUS+ &amp;</a:t>
          </a:r>
        </a:p>
        <a:p>
          <a:r>
            <a:rPr lang="en-GB" dirty="0"/>
            <a:t>TRANSVERSAL PRIORITIES</a:t>
          </a:r>
          <a:endParaRPr lang="en-US" dirty="0"/>
        </a:p>
      </dgm:t>
    </dgm:pt>
    <dgm:pt modelId="{96FECDD1-F2DB-47F0-A8D5-64F36E7124E9}" type="parTrans" cxnId="{FC7AAEC9-DCC8-4451-91AF-488CAECC5AF1}">
      <dgm:prSet/>
      <dgm:spPr/>
      <dgm:t>
        <a:bodyPr/>
        <a:lstStyle/>
        <a:p>
          <a:endParaRPr lang="en-US"/>
        </a:p>
      </dgm:t>
    </dgm:pt>
    <dgm:pt modelId="{1B982A05-EAFB-4C15-A269-3AAF2BE2E73C}" type="sibTrans" cxnId="{FC7AAEC9-DCC8-4451-91AF-488CAECC5AF1}">
      <dgm:prSet/>
      <dgm:spPr/>
      <dgm:t>
        <a:bodyPr/>
        <a:lstStyle/>
        <a:p>
          <a:endParaRPr lang="en-US"/>
        </a:p>
      </dgm:t>
    </dgm:pt>
    <dgm:pt modelId="{C1FD5B54-8A88-4915-8B2F-05E1DB6D0456}">
      <dgm:prSet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dirty="0"/>
            <a:t>National Erasmus+ Offices </a:t>
          </a:r>
          <a:endParaRPr lang="en-US" dirty="0"/>
        </a:p>
      </dgm:t>
    </dgm:pt>
    <dgm:pt modelId="{F2222A58-FB0A-42C1-906A-F97A086FE936}" type="parTrans" cxnId="{9AE7C44F-92DD-46B2-9EA7-C0913FC41B27}">
      <dgm:prSet/>
      <dgm:spPr/>
      <dgm:t>
        <a:bodyPr/>
        <a:lstStyle/>
        <a:p>
          <a:endParaRPr lang="en-US"/>
        </a:p>
      </dgm:t>
    </dgm:pt>
    <dgm:pt modelId="{B0066418-03EC-4E74-A1A5-B997CA0D3722}" type="sibTrans" cxnId="{9AE7C44F-92DD-46B2-9EA7-C0913FC41B27}">
      <dgm:prSet/>
      <dgm:spPr/>
      <dgm:t>
        <a:bodyPr/>
        <a:lstStyle/>
        <a:p>
          <a:endParaRPr lang="en-US"/>
        </a:p>
      </dgm:t>
    </dgm:pt>
    <dgm:pt modelId="{818F6BA2-4D13-4D51-9068-D96995714DA7}" type="pres">
      <dgm:prSet presAssocID="{C7D41776-E8D7-413F-A36C-9023A45918F6}" presName="linear" presStyleCnt="0">
        <dgm:presLayoutVars>
          <dgm:animLvl val="lvl"/>
          <dgm:resizeHandles val="exact"/>
        </dgm:presLayoutVars>
      </dgm:prSet>
      <dgm:spPr/>
    </dgm:pt>
    <dgm:pt modelId="{E7CD081B-D8E3-45BD-9BEB-0159D04B3BDB}" type="pres">
      <dgm:prSet presAssocID="{A939FB56-D092-405F-95EC-249BAF5A8ABD}" presName="parentText" presStyleLbl="node1" presStyleIdx="0" presStyleCnt="2" custScaleY="72086">
        <dgm:presLayoutVars>
          <dgm:chMax val="0"/>
          <dgm:bulletEnabled val="1"/>
        </dgm:presLayoutVars>
      </dgm:prSet>
      <dgm:spPr/>
    </dgm:pt>
    <dgm:pt modelId="{FFC5E579-34C5-4B82-A244-847A023E891B}" type="pres">
      <dgm:prSet presAssocID="{1B982A05-EAFB-4C15-A269-3AAF2BE2E73C}" presName="spacer" presStyleCnt="0"/>
      <dgm:spPr/>
    </dgm:pt>
    <dgm:pt modelId="{75018828-1BFF-45F5-AB08-A66FA9736A47}" type="pres">
      <dgm:prSet presAssocID="{C1FD5B54-8A88-4915-8B2F-05E1DB6D0456}" presName="parentText" presStyleLbl="node1" presStyleIdx="1" presStyleCnt="2" custScaleY="49789" custLinFactY="18442" custLinFactNeighborX="-26" custLinFactNeighborY="100000">
        <dgm:presLayoutVars>
          <dgm:chMax val="0"/>
          <dgm:bulletEnabled val="1"/>
        </dgm:presLayoutVars>
      </dgm:prSet>
      <dgm:spPr/>
    </dgm:pt>
  </dgm:ptLst>
  <dgm:cxnLst>
    <dgm:cxn modelId="{AD253104-B501-4BAE-B8AE-30E49594A4A1}" type="presOf" srcId="{C1FD5B54-8A88-4915-8B2F-05E1DB6D0456}" destId="{75018828-1BFF-45F5-AB08-A66FA9736A47}" srcOrd="0" destOrd="0" presId="urn:microsoft.com/office/officeart/2005/8/layout/vList2"/>
    <dgm:cxn modelId="{9AE7C44F-92DD-46B2-9EA7-C0913FC41B27}" srcId="{C7D41776-E8D7-413F-A36C-9023A45918F6}" destId="{C1FD5B54-8A88-4915-8B2F-05E1DB6D0456}" srcOrd="1" destOrd="0" parTransId="{F2222A58-FB0A-42C1-906A-F97A086FE936}" sibTransId="{B0066418-03EC-4E74-A1A5-B997CA0D3722}"/>
    <dgm:cxn modelId="{B58E2B53-C94B-4ABF-AB43-027EC91EBDBE}" type="presOf" srcId="{A939FB56-D092-405F-95EC-249BAF5A8ABD}" destId="{E7CD081B-D8E3-45BD-9BEB-0159D04B3BDB}" srcOrd="0" destOrd="0" presId="urn:microsoft.com/office/officeart/2005/8/layout/vList2"/>
    <dgm:cxn modelId="{FC7AAEC9-DCC8-4451-91AF-488CAECC5AF1}" srcId="{C7D41776-E8D7-413F-A36C-9023A45918F6}" destId="{A939FB56-D092-405F-95EC-249BAF5A8ABD}" srcOrd="0" destOrd="0" parTransId="{96FECDD1-F2DB-47F0-A8D5-64F36E7124E9}" sibTransId="{1B982A05-EAFB-4C15-A269-3AAF2BE2E73C}"/>
    <dgm:cxn modelId="{D83A16F1-BF23-4CE1-9DD3-D8F192CD2DBF}" type="presOf" srcId="{C7D41776-E8D7-413F-A36C-9023A45918F6}" destId="{818F6BA2-4D13-4D51-9068-D96995714DA7}" srcOrd="0" destOrd="0" presId="urn:microsoft.com/office/officeart/2005/8/layout/vList2"/>
    <dgm:cxn modelId="{0B71781B-4BFF-45F0-9BCE-389ADBF06F93}" type="presParOf" srcId="{818F6BA2-4D13-4D51-9068-D96995714DA7}" destId="{E7CD081B-D8E3-45BD-9BEB-0159D04B3BDB}" srcOrd="0" destOrd="0" presId="urn:microsoft.com/office/officeart/2005/8/layout/vList2"/>
    <dgm:cxn modelId="{2A4B9EC2-D4EC-4AE5-BF58-E992F924324C}" type="presParOf" srcId="{818F6BA2-4D13-4D51-9068-D96995714DA7}" destId="{FFC5E579-34C5-4B82-A244-847A023E891B}" srcOrd="1" destOrd="0" presId="urn:microsoft.com/office/officeart/2005/8/layout/vList2"/>
    <dgm:cxn modelId="{174213C8-07B2-4CC7-89AF-0A44235D91FC}" type="presParOf" srcId="{818F6BA2-4D13-4D51-9068-D96995714DA7}" destId="{75018828-1BFF-45F5-AB08-A66FA9736A4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E6E73-A3C8-4495-927B-8AADA5A74297}">
      <dsp:nvSpPr>
        <dsp:cNvPr id="0" name=""/>
        <dsp:cNvSpPr/>
      </dsp:nvSpPr>
      <dsp:spPr>
        <a:xfrm rot="5400000">
          <a:off x="-1144438" y="2163939"/>
          <a:ext cx="2587946" cy="289906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3A6A4E-2D39-41D2-A6B1-B590D0C452D2}">
      <dsp:nvSpPr>
        <dsp:cNvPr id="0" name=""/>
        <dsp:cNvSpPr/>
      </dsp:nvSpPr>
      <dsp:spPr>
        <a:xfrm>
          <a:off x="4581" y="3486912"/>
          <a:ext cx="3623828" cy="862648"/>
        </a:xfrm>
        <a:prstGeom prst="homePlate">
          <a:avLst>
            <a:gd name="adj" fmla="val 25000"/>
          </a:avLst>
        </a:prstGeom>
        <a:solidFill>
          <a:schemeClr val="accent2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355600" rIns="177800" bIns="355600" numCol="1" spcCol="1270" rtlCol="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noProof="0" dirty="0"/>
            <a:t>2007-2013</a:t>
          </a:r>
        </a:p>
      </dsp:txBody>
      <dsp:txXfrm>
        <a:off x="4581" y="3486912"/>
        <a:ext cx="3515997" cy="862648"/>
      </dsp:txXfrm>
    </dsp:sp>
    <dsp:sp modelId="{810D7AA7-A541-4507-BE7F-36CCF210089F}">
      <dsp:nvSpPr>
        <dsp:cNvPr id="0" name=""/>
        <dsp:cNvSpPr/>
      </dsp:nvSpPr>
      <dsp:spPr>
        <a:xfrm>
          <a:off x="294488" y="1213568"/>
          <a:ext cx="2942548" cy="1852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b="1" i="0" u="none" kern="1200" noProof="0" dirty="0"/>
            <a:t>Life Long Learning Program 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1800" b="1" i="0" u="none" kern="1200" noProof="0" dirty="0"/>
            <a:t>- Tempus IV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b="1" i="0" u="none" kern="1200" noProof="0" dirty="0"/>
            <a:t>- Erasmus Mundus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b="1" i="0" u="none" kern="1200" noProof="0" dirty="0"/>
            <a:t>- Youth in Action </a:t>
          </a:r>
        </a:p>
      </dsp:txBody>
      <dsp:txXfrm>
        <a:off x="294488" y="1213568"/>
        <a:ext cx="2942548" cy="1852757"/>
      </dsp:txXfrm>
    </dsp:sp>
    <dsp:sp modelId="{E41E7729-FD3F-426D-804C-45BD60BD762D}">
      <dsp:nvSpPr>
        <dsp:cNvPr id="0" name=""/>
        <dsp:cNvSpPr/>
      </dsp:nvSpPr>
      <dsp:spPr>
        <a:xfrm rot="5400000">
          <a:off x="6060036" y="2176162"/>
          <a:ext cx="2248583" cy="289906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46E586-0364-4C52-98F9-74A7ACD803D1}">
      <dsp:nvSpPr>
        <dsp:cNvPr id="0" name=""/>
        <dsp:cNvSpPr/>
      </dsp:nvSpPr>
      <dsp:spPr>
        <a:xfrm>
          <a:off x="7039375" y="3555696"/>
          <a:ext cx="3623828" cy="749527"/>
        </a:xfrm>
        <a:prstGeom prst="chevron">
          <a:avLst>
            <a:gd name="adj" fmla="val 25000"/>
          </a:avLst>
        </a:prstGeom>
        <a:solidFill>
          <a:schemeClr val="accen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355600" rIns="177800" bIns="355600" numCol="1" spcCol="1270" rtlCol="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i="0" kern="1200" noProof="0" dirty="0"/>
            <a:t>2021-2027</a:t>
          </a:r>
          <a:endParaRPr lang="en-GB" sz="1800" b="1" i="0" kern="1200" noProof="0" dirty="0"/>
        </a:p>
      </dsp:txBody>
      <dsp:txXfrm>
        <a:off x="7226757" y="3555696"/>
        <a:ext cx="3249064" cy="749527"/>
      </dsp:txXfrm>
    </dsp:sp>
    <dsp:sp modelId="{5E07F9E4-149C-4A89-848F-4ABDD305F0C5}">
      <dsp:nvSpPr>
        <dsp:cNvPr id="0" name=""/>
        <dsp:cNvSpPr/>
      </dsp:nvSpPr>
      <dsp:spPr>
        <a:xfrm>
          <a:off x="7329281" y="1347269"/>
          <a:ext cx="2942548" cy="1609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i="0" u="none" kern="1200" noProof="0" dirty="0"/>
            <a:t>Erasmus+:  Education, Training, Youth and Sport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u="none" kern="1200" noProof="0" dirty="0"/>
            <a:t>- KA1- Mobility of individuals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u="none" kern="1200" noProof="0" dirty="0"/>
            <a:t>- KA2-Cooperation among organisations&amp; Institutions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u="none" kern="1200" noProof="0" dirty="0"/>
            <a:t>- KA3 – Policy Development&amp; Cooperation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u="none" kern="1200" noProof="0" dirty="0"/>
            <a:t>Jean Monnet</a:t>
          </a:r>
        </a:p>
      </dsp:txBody>
      <dsp:txXfrm>
        <a:off x="7329281" y="1347269"/>
        <a:ext cx="2942548" cy="1609801"/>
      </dsp:txXfrm>
    </dsp:sp>
    <dsp:sp modelId="{473F2067-7126-4D56-A328-5A8CFD3D8D52}">
      <dsp:nvSpPr>
        <dsp:cNvPr id="0" name=""/>
        <dsp:cNvSpPr/>
      </dsp:nvSpPr>
      <dsp:spPr>
        <a:xfrm rot="5400000">
          <a:off x="2440209" y="2175353"/>
          <a:ext cx="2414016" cy="289906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0B5EFC-88FB-4ED5-994F-D5F6584C2293}">
      <dsp:nvSpPr>
        <dsp:cNvPr id="0" name=""/>
        <dsp:cNvSpPr/>
      </dsp:nvSpPr>
      <dsp:spPr>
        <a:xfrm>
          <a:off x="3502265" y="3527315"/>
          <a:ext cx="3623828" cy="804672"/>
        </a:xfrm>
        <a:prstGeom prst="chevron">
          <a:avLst>
            <a:gd name="adj" fmla="val 25000"/>
          </a:avLst>
        </a:prstGeom>
        <a:solidFill>
          <a:schemeClr val="accent5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355600" rIns="177800" bIns="355600" numCol="1" spcCol="1270" rtlCol="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noProof="0" dirty="0"/>
            <a:t>2014-2020</a:t>
          </a:r>
          <a:endParaRPr lang="en-GB" sz="1800" b="1" kern="1200" noProof="0" dirty="0"/>
        </a:p>
      </dsp:txBody>
      <dsp:txXfrm>
        <a:off x="3703433" y="3527315"/>
        <a:ext cx="3221492" cy="804672"/>
      </dsp:txXfrm>
    </dsp:sp>
    <dsp:sp modelId="{FD7B29F2-0D66-4B4B-BC8A-82DA23575305}">
      <dsp:nvSpPr>
        <dsp:cNvPr id="0" name=""/>
        <dsp:cNvSpPr/>
      </dsp:nvSpPr>
      <dsp:spPr>
        <a:xfrm>
          <a:off x="3792171" y="1287242"/>
          <a:ext cx="2942548" cy="172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i="0" u="none" kern="1200" noProof="0" dirty="0"/>
            <a:t>Erasmus+ : Education, Training, Youth and Sport 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u="none" kern="1200" noProof="0" dirty="0"/>
            <a:t>- KA1: Learning Mobility 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u="none" kern="1200" noProof="0" dirty="0"/>
            <a:t>- KA2: Cooperation for innovation and exchange of good practices 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u="none" kern="1200" noProof="0" dirty="0"/>
            <a:t>- KA3: Support for policy reform / Jean Monnet 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0" i="0" u="none" kern="1200" noProof="0" dirty="0"/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u="none" kern="1200" noProof="0" dirty="0"/>
            <a:t> </a:t>
          </a:r>
          <a:endParaRPr lang="en-GB" sz="1800" b="0" kern="1200" noProof="0" dirty="0"/>
        </a:p>
      </dsp:txBody>
      <dsp:txXfrm>
        <a:off x="3792171" y="1287242"/>
        <a:ext cx="2942548" cy="17282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D081B-D8E3-45BD-9BEB-0159D04B3BDB}">
      <dsp:nvSpPr>
        <dsp:cNvPr id="0" name=""/>
        <dsp:cNvSpPr/>
      </dsp:nvSpPr>
      <dsp:spPr>
        <a:xfrm>
          <a:off x="0" y="214667"/>
          <a:ext cx="6172199" cy="2563954"/>
        </a:xfrm>
        <a:prstGeom prst="roundRect">
          <a:avLst/>
        </a:prstGeom>
        <a:solidFill>
          <a:schemeClr val="tx2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SALTO RESOURCE CENTRES SUPPORTING ERASMUS+ &amp;</a:t>
          </a:r>
        </a:p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TRANSVERSAL PRIORITIES</a:t>
          </a:r>
          <a:endParaRPr lang="en-US" sz="3300" kern="1200" dirty="0"/>
        </a:p>
      </dsp:txBody>
      <dsp:txXfrm>
        <a:off x="125162" y="339829"/>
        <a:ext cx="5921875" cy="2313630"/>
      </dsp:txXfrm>
    </dsp:sp>
    <dsp:sp modelId="{75018828-1BFF-45F5-AB08-A66FA9736A47}">
      <dsp:nvSpPr>
        <dsp:cNvPr id="0" name=""/>
        <dsp:cNvSpPr/>
      </dsp:nvSpPr>
      <dsp:spPr>
        <a:xfrm>
          <a:off x="0" y="3102729"/>
          <a:ext cx="6172199" cy="1770895"/>
        </a:xfrm>
        <a:prstGeom prst="roundRect">
          <a:avLst/>
        </a:prstGeom>
        <a:solidFill>
          <a:schemeClr val="tx2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National Erasmus+ Offices </a:t>
          </a:r>
          <a:endParaRPr lang="en-US" sz="3300" kern="1200" dirty="0"/>
        </a:p>
      </dsp:txBody>
      <dsp:txXfrm>
        <a:off x="86448" y="3189177"/>
        <a:ext cx="5999303" cy="15979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AccentHomeChevronProcess">
  <dgm:title val="Accent Home Chevron Process"/>
  <dgm:desc val="Use to show a progression; a timeline; sequential steps in a task, process, or workflow; or to emphasize movement or direction. Level 1 text appears inside an chevron shape, except the first shape which comes in a home shape, while Level 2 text appears above the invisible rectangle shapes."/>
  <dgm:catLst>
    <dgm:cat type="process" pri="500"/>
    <dgm:cat type="timeline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contrsBasedOnsibTransCount">
      <dgm:if name="oneSibTrans" axis="ch" ptType="sibTrans" func="cnt" op="equ" val="1">
        <dgm:constrLst>
          <dgm:constr type="h" for="ch" forName="composite" refType="h" fact="0.6"/>
          <dgm:constr type="w" for="ch" forName="composite" refType="w"/>
          <dgm:constr type="primFontSz" for="des" forName="parTx" val="20"/>
          <dgm:constr type="primFontSz" for="des" forName="desTx" refType="primFontSz" refFor="des" refForName="parTx" op="lte"/>
          <dgm:constr type="primFontSz" for="des" forName="parTx" op="equ"/>
          <dgm:constr type="primFontSz" for="des" forName="desTx" op="equ"/>
          <dgm:constr type="w" for="ch" forName="space" refType="w" refFor="ch" refForName="composite" fact="-0.02"/>
          <dgm:constr type="w" for="ch" ptType="sibTrans" op="equ"/>
        </dgm:constrLst>
      </dgm:if>
      <dgm:else name="moreThanOneSibTrans">
        <dgm:choose name="contrsForMoreThanOneSibTrans">
          <dgm:if name="twoSibTrans" axis="ch" ptType="sibTrans" func="cnt" op="equ" val="2">
            <dgm:constrLst>
              <dgm:constr type="h" for="ch" forName="composite" refType="h" fact="0.6"/>
              <dgm:constr type="w" for="ch" forName="composite" refType="w"/>
              <dgm:constr type="primFontSz" for="des" forName="parTx" val="20"/>
              <dgm:constr type="primFontSz" for="des" forName="desTx" refType="primFontSz" refFor="des" refForName="parTx" op="lte"/>
              <dgm:constr type="primFontSz" for="des" forName="parTx" op="equ"/>
              <dgm:constr type="primFontSz" for="des" forName="desTx" op="equ"/>
              <dgm:constr type="w" for="ch" forName="space" refType="w" refFor="ch" refForName="composite" fact="-0.03"/>
              <dgm:constr type="w" for="ch" ptType="sibTrans" op="equ"/>
            </dgm:constrLst>
          </dgm:if>
          <dgm:else name="moreThanTwoSibTrans">
            <dgm:choose name="contrsForMoreThanTwoSibTrans">
              <dgm:if name="threeSibTrans" axis="ch" ptType="sibTrans" func="cnt" op="equ" val="3">
                <dgm:constrLst>
                  <dgm:constr type="h" for="ch" forName="composite" refType="h" fact="0.6"/>
                  <dgm:constr type="w" for="ch" forName="composite" refType="w"/>
                  <dgm:constr type="primFontSz" for="des" forName="parTx" val="20"/>
                  <dgm:constr type="primFontSz" for="des" forName="desTx" refType="primFontSz" refFor="des" refForName="parTx" op="lte"/>
                  <dgm:constr type="primFontSz" for="des" forName="parTx" op="equ"/>
                  <dgm:constr type="primFontSz" for="des" forName="desTx" op="equ"/>
                  <dgm:constr type="w" for="ch" forName="space" refType="w" refFor="ch" refForName="composite" fact="-0.04"/>
                  <dgm:constr type="w" for="ch" ptType="sibTrans" op="equ"/>
                </dgm:constrLst>
              </dgm:if>
              <dgm:else name="moreThanThreeSibTrans">
                <dgm:choose name="contrsForMoreThanThreeSibTrans">
                  <dgm:if name="fourToSixSibTrans" axis="ch" ptType="sibTrans" func="cnt" op="lte" val="6">
                    <dgm:constrLst>
                      <dgm:constr type="h" for="ch" forName="composite" refType="h" fact="0.6"/>
                      <dgm:constr type="w" for="ch" forName="composite" refType="w"/>
                      <dgm:constr type="primFontSz" for="des" forName="parTx" val="20"/>
                      <dgm:constr type="primFontSz" for="des" forName="desTx" refType="primFontSz" refFor="des" refForName="parTx" op="lte"/>
                      <dgm:constr type="primFontSz" for="des" forName="parTx" op="equ"/>
                      <dgm:constr type="primFontSz" for="des" forName="desTx" op="equ"/>
                      <dgm:constr type="w" for="ch" forName="space" refType="w" refFor="ch" refForName="composite" fact="-0.05"/>
                      <dgm:constr type="w" for="ch" ptType="sibTrans" op="equ"/>
                    </dgm:constrLst>
                  </dgm:if>
                  <dgm:else name="moreThanSixSibTrans">
                    <dgm:choose name="contrsForMoreThanSixSibTrans">
                      <dgm:if name="sevenToEightSibTrans" axis="ch" ptType="sibTrans" func="cnt" op="lte" val="8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7"/>
                          <dgm:constr type="w" for="ch" ptType="sibTrans" op="equ"/>
                        </dgm:constrLst>
                      </dgm:if>
                      <dgm:else name="moreThanEightSibTrans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9"/>
                          <dgm:constr type="w" for="ch" ptType="sibTrans" op="equ"/>
                        </dgm:constrLst>
                      </dgm:else>
                    </dgm:choose>
                  </dgm:else>
                </dgm:choose>
              </dgm:else>
            </dgm:choose>
          </dgm:else>
        </dgm:choose>
      </dgm:else>
    </dgm:choose>
    <dgm:ruleLst/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LayoutLTRorRTL">
          <dgm:if name="LayoutLTR" func="var" arg="dir" op="equ" val="norm">
            <dgm:constrLst>
              <dgm:constr type="w" for="ch" forName="L" refType="w" fact="0.08"/>
              <dgm:constr type="h" for="ch" forName="L" refType="h" fact="0.75"/>
              <dgm:constr type="l" for="ch" forName="L"/>
              <dgm:constr type="l" for="ch" forName="parTx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l" for="ch" forName="desTx" refType="r" refFor="ch" refForName="L"/>
              <dgm:constr type="w" for="ch" forName="desTx" refType="w" fact="0.812"/>
              <dgm:constr type="w" for="ch" forName="EmptyPlaceHolder" refType="w" fact="0.82"/>
              <dgm:constr type="l" for="ch" forName="EmptyPlaceHolder" refType="r" refFor="ch" refForName="L"/>
              <dgm:constr type="b" for="ch" forName="EmptyPlaceHolder" refType="b" refFor="ch" refForName="L"/>
              <dgm:constr type="h" for="ch" forName="EmptyPlaceHolder" refType="t" refFor="ch" refForName="desTx"/>
            </dgm:constrLst>
          </dgm:if>
          <dgm:else name="LayoutRTL">
            <dgm:constrLst>
              <dgm:constr type="w" for="ch" forName="L" refType="w" fact="0.08"/>
              <dgm:constr type="h" for="ch" forName="L" refType="h" fact="0.75"/>
              <dgm:constr type="r" for="ch" forName="L" refType="w"/>
              <dgm:constr type="r" for="ch" forName="parTx" refType="w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r" for="ch" forName="desTx" refType="l" refFor="ch" refForName="L"/>
              <dgm:constr type="w" for="ch" forName="desTx" refType="w" fact="0.812"/>
              <dgm:constr type="w" for="ch" forName="EmptyPlaceHolder" refType="w" fact="0.82"/>
              <dgm:constr type="h" for="ch" forName="EmptyPlaceHolder" refType="w" refFor="ch" refForName="L" fact="0.6"/>
              <dgm:constr type="b" for="ch" forName="EmptyPlaceHolder" refType="b" refFor="ch" refForName="L"/>
            </dgm:constrLst>
          </dgm:else>
        </dgm:choose>
        <dgm:layoutNode name="L" styleLbl="solidFgAcc1" moveWith="parTx">
          <dgm:varLst>
            <dgm:chMax val="0"/>
            <dgm:chPref val="0"/>
          </dgm:varLst>
          <dgm:alg type="sp"/>
          <dgm:choose name="Name310">
            <dgm:if name="Name311" func="var" arg="dir" op="equ" val="norm">
              <dgm:shape xmlns:r="http://schemas.openxmlformats.org/officeDocument/2006/relationships" rot="90" type="corner" r:blip="">
                <dgm:adjLst>
                  <dgm:adj idx="1" val="0.01"/>
                  <dgm:adj idx="2" val="0.01"/>
                </dgm:adjLst>
              </dgm:shape>
            </dgm:if>
            <dgm:else name="Name312">
              <dgm:shape xmlns:r="http://schemas.openxmlformats.org/officeDocument/2006/relationships" rot="180" type="corner" r:blip="">
                <dgm:adjLst>
                  <dgm:adj idx="1" val="0.01"/>
                  <dgm:adj idx="2" val="0.01"/>
                </dgm:adjLst>
              </dgm:shape>
            </dgm:else>
          </dgm:choose>
          <dgm:presOf/>
          <dgm:constrLst/>
          <dgm:ruleLst/>
        </dgm:layoutNode>
        <dgm:layoutNode name="parTx" styleLbl="alignNode1">
          <dgm:varLst>
            <dgm:chMax val="0"/>
            <dgm:chPref val="0"/>
            <dgm:bulletEnabled val="1"/>
          </dgm:varLst>
          <dgm:alg type="tx">
            <dgm:param type="txAnchorVert" val="mid"/>
            <dgm:param type="parTxLTRAlign" val="ctr"/>
            <dgm:param type="parTxRTLAlign" val="ctr"/>
          </dgm:alg>
          <dgm:choose name="MakeFirstNodeHomePlate">
            <dgm:if name="IfFirstNode" axis="self" ptType="node" func="pos" op="equ" val="1">
              <dgm:choose name="Name110">
                <dgm:if name="Name111" func="var" arg="dir" op="equ" val="norm">
                  <dgm:shape xmlns:r="http://schemas.openxmlformats.org/officeDocument/2006/relationships" type="homePlate" r:blip="">
                    <dgm:adjLst>
                      <dgm:adj idx="1" val="0.25"/>
                    </dgm:adjLst>
                  </dgm:shape>
                </dgm:if>
                <dgm:else name="Name112">
                  <dgm:shape xmlns:r="http://schemas.openxmlformats.org/officeDocument/2006/relationships" rot="180" type="homePlate" r:blip="">
                    <dgm:adjLst>
                      <dgm:adj idx="1" val="0.25"/>
                    </dgm:adjLst>
                  </dgm:shape>
                </dgm:else>
              </dgm:choose>
            </dgm:if>
            <dgm:else name="MakeRestOfNodesChevrons"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>
                      <dgm:adj idx="1" val="0.25"/>
                    </dgm:adjLst>
                  </dgm:shape>
                </dgm:if>
                <dgm:else name="Name12">
                  <dgm:shape xmlns:r="http://schemas.openxmlformats.org/officeDocument/2006/relationships" rot="180" type="chevron" r:blip="">
                    <dgm:adjLst>
                      <dgm:adj idx="1" val="0.25"/>
                    </dgm:adjLst>
                  </dgm:shape>
                </dgm:else>
              </dgm:choose>
            </dgm:else>
          </dgm:choose>
          <dgm:presOf axis="self" ptType="node"/>
          <dgm:constrLst>
            <dgm:constr type="tMarg" refType="primFontSz"/>
            <dgm:constr type="bMarg" refType="primFontSz"/>
            <dgm:constr type="lMarg" refType="primFontSz" fact="0.5"/>
            <dgm:constr type="rMarg" refType="primFontSz" fact="0.5"/>
          </dgm:constrLst>
          <dgm:ruleLst>
            <dgm:rule type="primFontSz" val="13" fact="NaN" max="NaN"/>
          </dgm:ruleLst>
        </dgm:layoutNode>
        <dgm:layoutNode name="desTx" styleLbl="revTx" moveWith="parTx">
          <dgm:varLst>
            <dgm:chMax val="0"/>
            <dgm:chPref val="0"/>
            <dgm:bulletEnabled val="1"/>
          </dgm:varLst>
          <dgm:choose name="Name210">
            <dgm:if name="Name211" func="var" arg="dir" op="equ" val="norm">
              <dgm:alg type="tx">
                <dgm:param type="txAnchorVert" val="t"/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12">
              <dgm:alg type="tx">
                <dgm:param type="txAnchorVert" val="t"/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tMarg"/>
            <dgm:constr type="bMarg"/>
            <dgm:constr type="lMarg"/>
            <dgm:constr type="rMarg"/>
          </dgm:constrLst>
          <dgm:ruleLst>
            <dgm:rule type="primFontSz" val="11" fact="NaN" max="NaN"/>
            <dgm:rule type="secFontSz" val="9" fact="NaN" max="NaN"/>
          </dgm:ruleLst>
        </dgm:layoutNode>
        <dgm:layoutNode name="EmptyPlaceHolder">
          <dgm:alg type="sp"/>
          <dgm:shape xmlns:r="http://schemas.openxmlformats.org/officeDocument/2006/relationships" r:blip="">
            <dgm:adjLst/>
          </dgm:shape>
          <dgm:presOf/>
          <dgm:constrLst/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B86346-59A2-4282-9A64-05524C79D8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61D54C-AFC8-47F5-B030-A8ED60D088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6B27D-C1ED-4C55-9062-2279210E96ED}" type="datetime1">
              <a:rPr lang="en-GB" smtClean="0"/>
              <a:t>19/11/2023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D8396-DC49-433C-84C0-BD573781E5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DA06B3-9442-49D9-BE03-080DCCEA19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AD26-F754-4E27-9D95-B069583ABB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084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1EAF8-BEF3-4EDD-99CF-6435314FE1C9}" type="datetime1">
              <a:rPr lang="en-GB" smtClean="0"/>
              <a:pPr/>
              <a:t>19/11/2023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272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057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016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518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038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308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50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l">
              <a:defRPr sz="6000" b="1" i="0" cap="all" baseline="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rtlCol="0" anchor="b"/>
          <a:lstStyle>
            <a:lvl1pPr>
              <a:defRPr sz="54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rtlCol="0"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6" name="Graphic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7" name="Graphic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1" name="Graphic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3" name="Graphic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54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 rtlCol="0"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c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4" name="Graphic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/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rtlCol="0"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2" name="Graphic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342" y="3830530"/>
            <a:ext cx="10257058" cy="981634"/>
          </a:xfrm>
        </p:spPr>
        <p:txBody>
          <a:bodyPr rtlCol="0">
            <a:noAutofit/>
          </a:bodyPr>
          <a:lstStyle/>
          <a:p>
            <a:pPr algn="r" rtl="0">
              <a:lnSpc>
                <a:spcPct val="150000"/>
              </a:lnSpc>
            </a:pPr>
            <a:r>
              <a:rPr lang="en-GB" sz="2000" cap="none" dirty="0">
                <a:latin typeface="Aharoni" panose="02010803020104030203" pitchFamily="2" charset="-79"/>
                <a:cs typeface="Aharoni" panose="02010803020104030203" pitchFamily="2" charset="-79"/>
              </a:rPr>
              <a:t>How can CSO-s and academic institutions partner together with Erasmus+ funding, to support skills in the non-profit sector?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1593" y="5433330"/>
            <a:ext cx="5093208" cy="1197864"/>
          </a:xfrm>
        </p:spPr>
        <p:txBody>
          <a:bodyPr rtlCol="0"/>
          <a:lstStyle/>
          <a:p>
            <a:pPr rtl="0"/>
            <a:r>
              <a:rPr lang="en-GB" sz="2000" b="1" dirty="0">
                <a:solidFill>
                  <a:schemeClr val="tx1"/>
                </a:solidFill>
              </a:rPr>
              <a:t>Ana </a:t>
            </a:r>
            <a:r>
              <a:rPr lang="en-GB" sz="2000" b="1" dirty="0" err="1">
                <a:solidFill>
                  <a:schemeClr val="tx1"/>
                </a:solidFill>
              </a:rPr>
              <a:t>Mullanji</a:t>
            </a:r>
            <a:endParaRPr lang="en-GB" sz="2000" b="1" dirty="0">
              <a:solidFill>
                <a:schemeClr val="tx1"/>
              </a:solidFill>
            </a:endParaRPr>
          </a:p>
          <a:p>
            <a:pPr rtl="0"/>
            <a:r>
              <a:rPr lang="en-GB" b="1" dirty="0">
                <a:solidFill>
                  <a:schemeClr val="tx1"/>
                </a:solidFill>
              </a:rPr>
              <a:t>Contact Point Erasmus+ Youth &amp; ESC Albania </a:t>
            </a:r>
            <a:endParaRPr lang="en-GB" sz="2000" b="1" dirty="0">
              <a:solidFill>
                <a:schemeClr val="tx1"/>
              </a:solidFill>
            </a:endParaRPr>
          </a:p>
          <a:p>
            <a:pPr rtl="0"/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CEC84A9-42E1-414F-BF8B-AF1EEFDE4D5C}"/>
              </a:ext>
            </a:extLst>
          </p:cNvPr>
          <p:cNvSpPr txBox="1">
            <a:spLocks/>
          </p:cNvSpPr>
          <p:nvPr/>
        </p:nvSpPr>
        <p:spPr>
          <a:xfrm>
            <a:off x="1167743" y="125506"/>
            <a:ext cx="10257058" cy="34514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n-GB" sz="4000" dirty="0">
                <a:solidFill>
                  <a:schemeClr val="tx2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skills DEVELOPMENT through enhanced cooperation among </a:t>
            </a:r>
          </a:p>
          <a:p>
            <a:pPr algn="r">
              <a:lnSpc>
                <a:spcPct val="150000"/>
              </a:lnSpc>
            </a:pPr>
            <a:r>
              <a:rPr lang="en-GB" sz="4000" dirty="0">
                <a:solidFill>
                  <a:schemeClr val="tx2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CSO and Academia </a:t>
            </a:r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85278-3D07-466F-8351-667A2EBE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b="1" dirty="0"/>
              <a:t>EVOLUTION OF ERASMUS+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5FF1C-3CBD-419A-9DE4-7A8AA637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en-GB" b="1" cap="all" spc="100" smtClean="0">
                <a:solidFill>
                  <a:schemeClr val="accent2"/>
                </a:solidFill>
              </a:rPr>
              <a:pPr rtl="0">
                <a:spcAft>
                  <a:spcPts val="600"/>
                </a:spcAft>
              </a:pPr>
              <a:t>2</a:t>
            </a:fld>
            <a:endParaRPr lang="en-GB" b="1" cap="all" spc="100" dirty="0">
              <a:solidFill>
                <a:schemeClr val="accent2"/>
              </a:solidFill>
            </a:endParaRPr>
          </a:p>
        </p:txBody>
      </p:sp>
      <p:graphicFrame>
        <p:nvGraphicFramePr>
          <p:cNvPr id="14" name="Content Placeholder 6" descr="timeline SmartArt Graphic">
            <a:extLst>
              <a:ext uri="{FF2B5EF4-FFF2-40B4-BE49-F238E27FC236}">
                <a16:creationId xmlns:a16="http://schemas.microsoft.com/office/drawing/2014/main" id="{CEC6DA80-0404-4CED-A682-9D41A16B34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2227705"/>
              </p:ext>
            </p:extLst>
          </p:nvPr>
        </p:nvGraphicFramePr>
        <p:xfrm>
          <a:off x="955039" y="1493519"/>
          <a:ext cx="10663220" cy="5364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928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307ACDE-6B2F-CFD0-1701-37911C89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36517"/>
          </a:xfrm>
        </p:spPr>
        <p:txBody>
          <a:bodyPr>
            <a:normAutofit/>
          </a:bodyPr>
          <a:lstStyle/>
          <a:p>
            <a:r>
              <a:rPr lang="en-GB" sz="5400" b="1" dirty="0"/>
              <a:t>DID YOU KNOW THAT…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82E41-4939-8EE2-675E-ABF3203A5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en-GB" noProof="0" smtClean="0"/>
              <a:t>3</a:t>
            </a:fld>
            <a:endParaRPr lang="en-GB" noProof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16A2ABF0-4B04-63EC-CB10-9AB55724245A}"/>
              </a:ext>
            </a:extLst>
          </p:cNvPr>
          <p:cNvSpPr/>
          <p:nvPr/>
        </p:nvSpPr>
        <p:spPr>
          <a:xfrm>
            <a:off x="909320" y="1944485"/>
            <a:ext cx="3617856" cy="1910080"/>
          </a:xfrm>
          <a:prstGeom prst="wedgeRoundRect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 of 4 former Erasmus+ students say they have a better understanding of what they want to do in their future careers when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they return from abroad.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B8853634-C698-F055-080A-C706D61C6E6B}"/>
              </a:ext>
            </a:extLst>
          </p:cNvPr>
          <p:cNvSpPr/>
          <p:nvPr/>
        </p:nvSpPr>
        <p:spPr>
          <a:xfrm>
            <a:off x="4912360" y="4425949"/>
            <a:ext cx="3362064" cy="1930401"/>
          </a:xfrm>
          <a:prstGeom prst="wedgeRoundRectCallou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…1 of 2 universities have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introduced new digital tools in teaching and learning activities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as a direct result of their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Erasmus+ project.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318770C6-A7C6-73D0-F162-2E6CF481297C}"/>
              </a:ext>
            </a:extLst>
          </p:cNvPr>
          <p:cNvSpPr/>
          <p:nvPr/>
        </p:nvSpPr>
        <p:spPr>
          <a:xfrm>
            <a:off x="4912360" y="1976915"/>
            <a:ext cx="3362064" cy="1930401"/>
          </a:xfrm>
          <a:prstGeom prst="wedgeRoundRect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... 1 of 3 Erasmus+ trainees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are offered a position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by the company they trained in.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94B14B20-6DF7-C3B7-D6AF-29A4A7C48C6B}"/>
              </a:ext>
            </a:extLst>
          </p:cNvPr>
          <p:cNvSpPr/>
          <p:nvPr/>
        </p:nvSpPr>
        <p:spPr>
          <a:xfrm>
            <a:off x="909320" y="4446270"/>
            <a:ext cx="3528209" cy="1910080"/>
          </a:xfrm>
          <a:prstGeom prst="wedgeRoundRectCallou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Over the last three decades,</a:t>
            </a:r>
          </a:p>
          <a:p>
            <a:pPr algn="ctr"/>
            <a:r>
              <a:rPr lang="en-GB" b="1" dirty="0">
                <a:solidFill>
                  <a:schemeClr val="tx2"/>
                </a:solidFill>
              </a:rPr>
              <a:t>more than 10 million people have participated in Erasmus+ or its predecessor programmes.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A5F4A2A9-2953-92A9-B706-3534A820E674}"/>
              </a:ext>
            </a:extLst>
          </p:cNvPr>
          <p:cNvSpPr/>
          <p:nvPr/>
        </p:nvSpPr>
        <p:spPr>
          <a:xfrm>
            <a:off x="8659608" y="1976915"/>
            <a:ext cx="3139440" cy="1930401"/>
          </a:xfrm>
          <a:prstGeom prst="wedgeRoundRectCallout">
            <a:avLst/>
          </a:prstGeom>
          <a:solidFill>
            <a:srgbClr val="F4988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… 1 of 3 youth mobility</a:t>
            </a:r>
          </a:p>
          <a:p>
            <a:pPr algn="ctr"/>
            <a:r>
              <a:rPr lang="en-GB" b="1" dirty="0">
                <a:solidFill>
                  <a:schemeClr val="tx2"/>
                </a:solidFill>
              </a:rPr>
              <a:t>participants comes</a:t>
            </a:r>
          </a:p>
          <a:p>
            <a:pPr algn="ctr"/>
            <a:r>
              <a:rPr lang="en-GB" b="1" dirty="0">
                <a:solidFill>
                  <a:schemeClr val="tx2"/>
                </a:solidFill>
              </a:rPr>
              <a:t>from a disadvantaged background.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0511E64C-8471-16AB-4D63-AFAD3084A315}"/>
              </a:ext>
            </a:extLst>
          </p:cNvPr>
          <p:cNvSpPr/>
          <p:nvPr/>
        </p:nvSpPr>
        <p:spPr>
          <a:xfrm>
            <a:off x="8659608" y="4563110"/>
            <a:ext cx="3139440" cy="1793240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... Erasmus+ is helping to address</a:t>
            </a:r>
          </a:p>
          <a:p>
            <a:pPr algn="ctr"/>
            <a:r>
              <a:rPr lang="en-GB" b="1" dirty="0">
                <a:solidFill>
                  <a:schemeClr val="tx2"/>
                </a:solidFill>
              </a:rPr>
              <a:t>match-fixing and doping in sports.</a:t>
            </a:r>
          </a:p>
        </p:txBody>
      </p:sp>
    </p:spTree>
    <p:extLst>
      <p:ext uri="{BB962C8B-B14F-4D97-AF65-F5344CB8AC3E}">
        <p14:creationId xmlns:p14="http://schemas.microsoft.com/office/powerpoint/2010/main" val="1064595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438" y="501449"/>
            <a:ext cx="10023643" cy="750568"/>
          </a:xfrm>
        </p:spPr>
        <p:txBody>
          <a:bodyPr rtlCol="0" anchor="b">
            <a:noAutofit/>
          </a:bodyPr>
          <a:lstStyle/>
          <a:p>
            <a:pPr rtl="0"/>
            <a:r>
              <a:rPr lang="en-GB" sz="5400" b="1" dirty="0"/>
              <a:t>SUPPORT STRUCTURES E+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0306E-7D01-B5F0-9F7C-80BE7325F2D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9031" y="1664280"/>
            <a:ext cx="3333750" cy="13716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en-GB" smtClean="0"/>
              <a:pPr rtl="0">
                <a:spcAft>
                  <a:spcPts val="600"/>
                </a:spcAft>
              </a:pPr>
              <a:t>4</a:t>
            </a:fld>
            <a:endParaRPr lang="en-GB"/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BFAC600C-CFC5-0201-2930-6FD4445F1A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731203"/>
              </p:ext>
            </p:extLst>
          </p:nvPr>
        </p:nvGraphicFramePr>
        <p:xfrm>
          <a:off x="5181600" y="1408766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6371C26-11F7-AEC1-450D-D84CE59F6EA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9031" y="4383555"/>
            <a:ext cx="333375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07F264D-D631-C91F-C520-EEFDE71F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65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5400" b="1" dirty="0"/>
              <a:t>ERASMUS + OPPORTUNITIES FOR WB</a:t>
            </a:r>
            <a:endParaRPr lang="en-US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E56D56-25D1-4D58-BCDC-DCE7F11459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7"/>
          <a:stretch/>
        </p:blipFill>
        <p:spPr>
          <a:xfrm>
            <a:off x="1366268" y="1730264"/>
            <a:ext cx="4729732" cy="4762611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ACFDC8-8470-4A3A-A2E2-DDF6D5830353}"/>
              </a:ext>
            </a:extLst>
          </p:cNvPr>
          <p:cNvSpPr txBox="1"/>
          <p:nvPr/>
        </p:nvSpPr>
        <p:spPr>
          <a:xfrm>
            <a:off x="6753225" y="2141537"/>
            <a:ext cx="52901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Virtual Exchanges – KA1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CBY – KA2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CBHE – KA2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CB VET – KA2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i="0" dirty="0">
                <a:effectLst/>
              </a:rPr>
              <a:t>CB Sport</a:t>
            </a:r>
            <a:r>
              <a:rPr lang="en-US" sz="3200" dirty="0"/>
              <a:t> – KA2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Other special calls</a:t>
            </a:r>
          </a:p>
        </p:txBody>
      </p:sp>
      <p:sp>
        <p:nvSpPr>
          <p:cNvPr id="15" name="Slide Number Placeholder 4" hidden="1">
            <a:extLst>
              <a:ext uri="{FF2B5EF4-FFF2-40B4-BE49-F238E27FC236}">
                <a16:creationId xmlns:a16="http://schemas.microsoft.com/office/drawing/2014/main" id="{688FA0FF-D511-9AF2-F6EC-B174643F61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8DA9DAA-006C-4F4B-980E-E3DF019B24E2}" type="slidenum">
              <a:rPr lang="en-GB" smtClean="0"/>
              <a:pPr>
                <a:spcAft>
                  <a:spcPts val="600"/>
                </a:spcAft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882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0973" y="416866"/>
            <a:ext cx="5486580" cy="1987475"/>
          </a:xfrm>
        </p:spPr>
        <p:txBody>
          <a:bodyPr rtlCol="0">
            <a:noAutofit/>
          </a:bodyPr>
          <a:lstStyle/>
          <a:p>
            <a:pPr rtl="0"/>
            <a:r>
              <a:rPr lang="en-GB" b="1" dirty="0"/>
              <a:t>COOPERATION CHALLENGES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8218" y="2924294"/>
            <a:ext cx="5221224" cy="3239307"/>
          </a:xfrm>
        </p:spPr>
        <p:txBody>
          <a:bodyPr rtlCol="0">
            <a:normAutofit fontScale="85000" lnSpcReduction="10000"/>
          </a:bodyPr>
          <a:lstStyle/>
          <a:p>
            <a:pPr marL="457200" indent="-457200" rtl="0">
              <a:buFont typeface="+mj-lt"/>
              <a:buAutoNum type="arabicPeriod"/>
            </a:pPr>
            <a:r>
              <a:rPr lang="en-GB" sz="2800" b="1" dirty="0"/>
              <a:t>Sporadic cooperation </a:t>
            </a:r>
            <a:r>
              <a:rPr lang="en-GB" sz="2800" dirty="0"/>
              <a:t>among CSO-s and Academic Institutions;</a:t>
            </a:r>
          </a:p>
          <a:p>
            <a:pPr marL="457200" indent="-457200" rtl="0">
              <a:buFont typeface="+mj-lt"/>
              <a:buAutoNum type="arabicPeriod"/>
            </a:pPr>
            <a:r>
              <a:rPr lang="en-GB" sz="2800" b="1" dirty="0"/>
              <a:t>Sustainability</a:t>
            </a:r>
            <a:r>
              <a:rPr lang="en-GB" sz="2800" dirty="0"/>
              <a:t> of partnerships; </a:t>
            </a:r>
          </a:p>
          <a:p>
            <a:pPr marL="457200" indent="-457200" rtl="0">
              <a:buFont typeface="+mj-lt"/>
              <a:buAutoNum type="arabicPeriod"/>
            </a:pPr>
            <a:r>
              <a:rPr lang="en-GB" sz="2800" b="1" dirty="0"/>
              <a:t>Reactive</a:t>
            </a:r>
            <a:r>
              <a:rPr lang="en-GB" sz="2800" dirty="0"/>
              <a:t> approach versus </a:t>
            </a:r>
            <a:r>
              <a:rPr lang="en-GB" sz="2800" b="1" dirty="0"/>
              <a:t>Proactive</a:t>
            </a:r>
            <a:r>
              <a:rPr lang="en-GB" sz="2800" dirty="0"/>
              <a:t> approach; </a:t>
            </a:r>
          </a:p>
          <a:p>
            <a:pPr marL="457200" indent="-457200" rtl="0">
              <a:buFont typeface="+mj-lt"/>
              <a:buAutoNum type="arabicPeriod"/>
            </a:pPr>
            <a:r>
              <a:rPr lang="en-GB" sz="2800" b="1" dirty="0"/>
              <a:t>Recognition</a:t>
            </a:r>
            <a:r>
              <a:rPr lang="en-GB" sz="2800" dirty="0"/>
              <a:t> of expertise; </a:t>
            </a:r>
          </a:p>
          <a:p>
            <a:pPr rtl="0"/>
            <a:endParaRPr lang="en-GB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6</a:t>
            </a:fld>
            <a:endParaRPr lang="en-GB"/>
          </a:p>
        </p:txBody>
      </p:sp>
      <p:pic>
        <p:nvPicPr>
          <p:cNvPr id="1028" name="Picture 4" descr="How to Overcome the 3 Biggest Blogging Challenges">
            <a:extLst>
              <a:ext uri="{FF2B5EF4-FFF2-40B4-BE49-F238E27FC236}">
                <a16:creationId xmlns:a16="http://schemas.microsoft.com/office/drawing/2014/main" id="{276B6318-F84C-4EF7-8D29-A1793647C45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0" r="1025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active problem management vs proactive problem management">
            <a:extLst>
              <a:ext uri="{FF2B5EF4-FFF2-40B4-BE49-F238E27FC236}">
                <a16:creationId xmlns:a16="http://schemas.microsoft.com/office/drawing/2014/main" id="{65917011-1F2C-4970-B4E0-113909621E11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" r="919"/>
          <a:stretch>
            <a:fillRect/>
          </a:stretch>
        </p:blipFill>
        <p:spPr bwMode="auto">
          <a:xfrm>
            <a:off x="1788414" y="603504"/>
            <a:ext cx="2459736" cy="250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7"/>
            <a:ext cx="11098212" cy="1022351"/>
          </a:xfrm>
        </p:spPr>
        <p:txBody>
          <a:bodyPr rtlCol="0">
            <a:noAutofit/>
          </a:bodyPr>
          <a:lstStyle/>
          <a:p>
            <a:pPr rtl="0"/>
            <a:r>
              <a:rPr lang="en-GB" sz="5400" b="1" dirty="0"/>
              <a:t>OPPORTUNITIES FOR ENHANCED COOPERATION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9CB6C-6FF8-4B8C-9B41-2DDD39B2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4036" y="2505075"/>
            <a:ext cx="4961964" cy="3684588"/>
          </a:xfrm>
        </p:spPr>
        <p:txBody>
          <a:bodyPr rtlCol="0"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2500" dirty="0"/>
              <a:t>Building bridges of </a:t>
            </a:r>
            <a:r>
              <a:rPr lang="en-GB" sz="2500" b="1" dirty="0"/>
              <a:t>cooperation</a:t>
            </a:r>
            <a:r>
              <a:rPr lang="en-GB" sz="2500" dirty="0"/>
              <a:t> and </a:t>
            </a:r>
            <a:r>
              <a:rPr lang="en-GB" sz="2500" b="1" dirty="0"/>
              <a:t>getting to know each other;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2500" dirty="0"/>
              <a:t>Identifying </a:t>
            </a:r>
            <a:r>
              <a:rPr lang="en-GB" sz="2500" b="1" dirty="0"/>
              <a:t>needs</a:t>
            </a:r>
            <a:r>
              <a:rPr lang="en-GB" sz="2500" dirty="0"/>
              <a:t> and setting up </a:t>
            </a:r>
            <a:r>
              <a:rPr lang="en-GB" sz="2500" b="1" dirty="0"/>
              <a:t>common</a:t>
            </a:r>
            <a:r>
              <a:rPr lang="en-GB" sz="2500" dirty="0"/>
              <a:t> </a:t>
            </a:r>
            <a:r>
              <a:rPr lang="en-GB" sz="2500" b="1" dirty="0"/>
              <a:t>goals</a:t>
            </a:r>
            <a:r>
              <a:rPr lang="en-GB" sz="2500" dirty="0"/>
              <a:t>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2500" b="1" dirty="0"/>
              <a:t>Recognition</a:t>
            </a:r>
            <a:r>
              <a:rPr lang="en-GB" sz="2500" dirty="0"/>
              <a:t> and appreciation of </a:t>
            </a:r>
            <a:r>
              <a:rPr lang="en-GB" sz="2500" b="1" dirty="0"/>
              <a:t>expertise;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2400" b="1" dirty="0"/>
              <a:t>Partner in </a:t>
            </a:r>
            <a:r>
              <a:rPr lang="en-GB" sz="2400" dirty="0"/>
              <a:t>E+ projects </a:t>
            </a:r>
            <a:r>
              <a:rPr lang="en-GB" sz="2400" b="1" dirty="0"/>
              <a:t>together</a:t>
            </a:r>
            <a:r>
              <a:rPr lang="en-GB" sz="2400" dirty="0"/>
              <a:t>;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GB" sz="25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4CB9D-E60B-4C8A-B4E7-23BC1D9FA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2165" y="2505075"/>
            <a:ext cx="5074023" cy="3684588"/>
          </a:xfrm>
        </p:spPr>
        <p:txBody>
          <a:bodyPr rtlCol="0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700" b="1" dirty="0"/>
              <a:t>Promote</a:t>
            </a:r>
            <a:r>
              <a:rPr lang="en-GB" sz="2700" dirty="0"/>
              <a:t> Learning Mobility and other cooperation schemes;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7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and Innovation </a:t>
            </a:r>
            <a:r>
              <a:rPr lang="en-GB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2700" b="1" dirty="0"/>
              <a:t>Leverage technology </a:t>
            </a:r>
            <a:r>
              <a:rPr lang="en-GB" sz="2700" dirty="0"/>
              <a:t>(Virtual YE);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700" b="1" dirty="0"/>
              <a:t>Disseminate</a:t>
            </a:r>
            <a:r>
              <a:rPr lang="en-GB" sz="2700" dirty="0"/>
              <a:t> and scale (national and regional level);</a:t>
            </a:r>
          </a:p>
          <a:p>
            <a:pPr marL="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124766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How to approach challenges">
            <a:extLst>
              <a:ext uri="{FF2B5EF4-FFF2-40B4-BE49-F238E27FC236}">
                <a16:creationId xmlns:a16="http://schemas.microsoft.com/office/drawing/2014/main" id="{FAC9D15E-EBC8-4C45-BC6D-D527DE142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4" r="28016" b="1"/>
          <a:stretch/>
        </p:blipFill>
        <p:spPr bwMode="auto"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rtlCol="0" anchor="b">
            <a:normAutofit/>
          </a:bodyPr>
          <a:lstStyle/>
          <a:p>
            <a:pPr rtl="0"/>
            <a:r>
              <a:rPr lang="en-GB" b="1" dirty="0"/>
              <a:t>Thank you!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AF1107-8D35-4E35-93C7-D3640946F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11296"/>
            <a:ext cx="6190488" cy="3346704"/>
          </a:xfrm>
        </p:spPr>
        <p:txBody>
          <a:bodyPr rtlCol="0">
            <a:normAutofit/>
          </a:bodyPr>
          <a:lstStyle/>
          <a:p>
            <a:pPr rtl="0"/>
            <a:r>
              <a:rPr lang="en-GB" b="1" dirty="0"/>
              <a:t>ANA MULLANJI </a:t>
            </a:r>
          </a:p>
          <a:p>
            <a:pPr rtl="0"/>
            <a:r>
              <a:rPr lang="en-GB" dirty="0"/>
              <a:t>ana.mullanji@beyondbarriers.org </a:t>
            </a:r>
          </a:p>
          <a:p>
            <a:pPr rtl="0"/>
            <a:r>
              <a:rPr lang="en-GB" dirty="0"/>
              <a:t>www.beyondbarriers.org</a:t>
            </a:r>
          </a:p>
          <a:p>
            <a:pPr rtl="0"/>
            <a:endParaRPr lang="en-GB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D838446-B95D-4AB7-B8CA-D5804BB7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en-GB" smtClean="0"/>
              <a:pPr rtl="0">
                <a:spcAft>
                  <a:spcPts val="600"/>
                </a:spcAft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186_TF89338750_Win32" id="{41E8F413-9A18-4BDF-B28A-7CD5BF285DD4}" vid="{F5763C4E-78C1-4EFB-B9F5-2F4B07C76D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3006</TotalTime>
  <Words>411</Words>
  <Application>Microsoft Office PowerPoint</Application>
  <PresentationFormat>Widescreen</PresentationFormat>
  <Paragraphs>82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Aharoni</vt:lpstr>
      <vt:lpstr>Arial</vt:lpstr>
      <vt:lpstr>Calibri</vt:lpstr>
      <vt:lpstr>Univers</vt:lpstr>
      <vt:lpstr>Wingdings</vt:lpstr>
      <vt:lpstr>GradientUnivers</vt:lpstr>
      <vt:lpstr>How can CSO-s and academic institutions partner together with Erasmus+ funding, to support skills in the non-profit sector? </vt:lpstr>
      <vt:lpstr>EVOLUTION OF ERASMUS+</vt:lpstr>
      <vt:lpstr>DID YOU KNOW THAT…</vt:lpstr>
      <vt:lpstr>SUPPORT STRUCTURES E+</vt:lpstr>
      <vt:lpstr>ERASMUS + OPPORTUNITIES FOR WB</vt:lpstr>
      <vt:lpstr>COOPERATION CHALLENGES </vt:lpstr>
      <vt:lpstr>OPPORTUNITIES FOR ENHANCED COOPERATION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Galaxy</dc:title>
  <dc:creator>Mullanji Ana</dc:creator>
  <cp:lastModifiedBy>Mullanji Ana</cp:lastModifiedBy>
  <cp:revision>17</cp:revision>
  <dcterms:created xsi:type="dcterms:W3CDTF">2023-11-17T17:07:48Z</dcterms:created>
  <dcterms:modified xsi:type="dcterms:W3CDTF">2023-11-19T22:01:35Z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