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721" r:id="rId2"/>
  </p:sldMasterIdLst>
  <p:sldIdLst>
    <p:sldId id="390" r:id="rId3"/>
    <p:sldId id="262" r:id="rId4"/>
    <p:sldId id="411" r:id="rId5"/>
    <p:sldId id="413" r:id="rId6"/>
    <p:sldId id="400" r:id="rId7"/>
    <p:sldId id="412" r:id="rId8"/>
    <p:sldId id="408" r:id="rId9"/>
    <p:sldId id="409" r:id="rId10"/>
    <p:sldId id="414" r:id="rId11"/>
    <p:sldId id="406" r:id="rId12"/>
    <p:sldId id="405" r:id="rId13"/>
    <p:sldId id="37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DB4044"/>
    <a:srgbClr val="CC1629"/>
    <a:srgbClr val="C5252A"/>
    <a:srgbClr val="EF258A"/>
    <a:srgbClr val="002A7A"/>
    <a:srgbClr val="194493"/>
    <a:srgbClr val="E72F41"/>
    <a:srgbClr val="CCFF33"/>
    <a:srgbClr val="001C5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showGuides="1">
      <p:cViewPr varScale="1">
        <p:scale>
          <a:sx n="72" d="100"/>
          <a:sy n="72" d="100"/>
        </p:scale>
        <p:origin x="618" y="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C47C7-55FB-4A43-9761-23897345348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F9004F2-5602-4DD8-B5AA-CE113BF8F11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4261D7F-6984-4CD3-A930-7DD04E59AA6D}"/>
              </a:ext>
            </a:extLst>
          </p:cNvPr>
          <p:cNvSpPr>
            <a:spLocks noGrp="1"/>
          </p:cNvSpPr>
          <p:nvPr>
            <p:ph type="dt" sz="half" idx="10"/>
          </p:nvPr>
        </p:nvSpPr>
        <p:spPr/>
        <p:txBody>
          <a:bodyPr/>
          <a:lstStyle/>
          <a:p>
            <a:fld id="{4EAA740D-5C2A-4F1D-B82A-9ABAE18340D9}" type="datetimeFigureOut">
              <a:rPr lang="en-GB" smtClean="0"/>
              <a:t>20/11/2023</a:t>
            </a:fld>
            <a:endParaRPr lang="en-GB"/>
          </a:p>
        </p:txBody>
      </p:sp>
      <p:sp>
        <p:nvSpPr>
          <p:cNvPr id="5" name="Footer Placeholder 4">
            <a:extLst>
              <a:ext uri="{FF2B5EF4-FFF2-40B4-BE49-F238E27FC236}">
                <a16:creationId xmlns:a16="http://schemas.microsoft.com/office/drawing/2014/main" id="{0CA6AF8D-24C1-4366-8AF7-27F73C3ED6C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27405AC-28B5-4D45-9759-AF7B4C73F862}"/>
              </a:ext>
            </a:extLst>
          </p:cNvPr>
          <p:cNvSpPr>
            <a:spLocks noGrp="1"/>
          </p:cNvSpPr>
          <p:nvPr>
            <p:ph type="sldNum" sz="quarter" idx="12"/>
          </p:nvPr>
        </p:nvSpPr>
        <p:spPr/>
        <p:txBody>
          <a:bodyPr/>
          <a:lstStyle/>
          <a:p>
            <a:fld id="{1961462A-495E-4E84-B7D2-F25738525BBA}" type="slidenum">
              <a:rPr lang="en-GB" smtClean="0"/>
              <a:t>‹#›</a:t>
            </a:fld>
            <a:endParaRPr lang="en-GB"/>
          </a:p>
        </p:txBody>
      </p:sp>
    </p:spTree>
    <p:extLst>
      <p:ext uri="{BB962C8B-B14F-4D97-AF65-F5344CB8AC3E}">
        <p14:creationId xmlns:p14="http://schemas.microsoft.com/office/powerpoint/2010/main" val="3046500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3E596-30F3-4E21-8BB8-3B2F683DCD8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07DAA57-607E-462A-B0C1-6B4DBDC70C8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E24008F-16E1-4DA0-9F9C-FFA7A6FD3A1D}"/>
              </a:ext>
            </a:extLst>
          </p:cNvPr>
          <p:cNvSpPr>
            <a:spLocks noGrp="1"/>
          </p:cNvSpPr>
          <p:nvPr>
            <p:ph type="dt" sz="half" idx="10"/>
          </p:nvPr>
        </p:nvSpPr>
        <p:spPr/>
        <p:txBody>
          <a:bodyPr/>
          <a:lstStyle/>
          <a:p>
            <a:fld id="{4EAA740D-5C2A-4F1D-B82A-9ABAE18340D9}" type="datetimeFigureOut">
              <a:rPr lang="en-GB" smtClean="0"/>
              <a:t>20/11/2023</a:t>
            </a:fld>
            <a:endParaRPr lang="en-GB"/>
          </a:p>
        </p:txBody>
      </p:sp>
      <p:sp>
        <p:nvSpPr>
          <p:cNvPr id="5" name="Footer Placeholder 4">
            <a:extLst>
              <a:ext uri="{FF2B5EF4-FFF2-40B4-BE49-F238E27FC236}">
                <a16:creationId xmlns:a16="http://schemas.microsoft.com/office/drawing/2014/main" id="{FC13D26C-6899-4EBE-8A03-9C7A236AD1D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4056CEA-896C-4DDE-A426-903C0EDA4DF7}"/>
              </a:ext>
            </a:extLst>
          </p:cNvPr>
          <p:cNvSpPr>
            <a:spLocks noGrp="1"/>
          </p:cNvSpPr>
          <p:nvPr>
            <p:ph type="sldNum" sz="quarter" idx="12"/>
          </p:nvPr>
        </p:nvSpPr>
        <p:spPr/>
        <p:txBody>
          <a:bodyPr/>
          <a:lstStyle/>
          <a:p>
            <a:fld id="{1961462A-495E-4E84-B7D2-F25738525BBA}" type="slidenum">
              <a:rPr lang="en-GB" smtClean="0"/>
              <a:t>‹#›</a:t>
            </a:fld>
            <a:endParaRPr lang="en-GB"/>
          </a:p>
        </p:txBody>
      </p:sp>
    </p:spTree>
    <p:extLst>
      <p:ext uri="{BB962C8B-B14F-4D97-AF65-F5344CB8AC3E}">
        <p14:creationId xmlns:p14="http://schemas.microsoft.com/office/powerpoint/2010/main" val="30738895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9FDCA-B94F-4AE6-8638-8138A3EF1AE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657980B-78F4-4870-82DE-B43AAEE75AC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1058910-0C63-4EC6-8F31-3EB9D05C849A}"/>
              </a:ext>
            </a:extLst>
          </p:cNvPr>
          <p:cNvSpPr>
            <a:spLocks noGrp="1"/>
          </p:cNvSpPr>
          <p:nvPr>
            <p:ph type="dt" sz="half" idx="10"/>
          </p:nvPr>
        </p:nvSpPr>
        <p:spPr/>
        <p:txBody>
          <a:bodyPr/>
          <a:lstStyle/>
          <a:p>
            <a:fld id="{4EAA740D-5C2A-4F1D-B82A-9ABAE18340D9}" type="datetimeFigureOut">
              <a:rPr lang="en-GB" smtClean="0"/>
              <a:t>20/11/2023</a:t>
            </a:fld>
            <a:endParaRPr lang="en-GB"/>
          </a:p>
        </p:txBody>
      </p:sp>
      <p:sp>
        <p:nvSpPr>
          <p:cNvPr id="5" name="Footer Placeholder 4">
            <a:extLst>
              <a:ext uri="{FF2B5EF4-FFF2-40B4-BE49-F238E27FC236}">
                <a16:creationId xmlns:a16="http://schemas.microsoft.com/office/drawing/2014/main" id="{42CB206B-957C-4130-A668-2629A0DFB05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BB163EB-A37B-4EB2-9162-FDC1556C2C0F}"/>
              </a:ext>
            </a:extLst>
          </p:cNvPr>
          <p:cNvSpPr>
            <a:spLocks noGrp="1"/>
          </p:cNvSpPr>
          <p:nvPr>
            <p:ph type="sldNum" sz="quarter" idx="12"/>
          </p:nvPr>
        </p:nvSpPr>
        <p:spPr/>
        <p:txBody>
          <a:bodyPr/>
          <a:lstStyle/>
          <a:p>
            <a:fld id="{1961462A-495E-4E84-B7D2-F25738525BBA}" type="slidenum">
              <a:rPr lang="en-GB" smtClean="0"/>
              <a:t>‹#›</a:t>
            </a:fld>
            <a:endParaRPr lang="en-GB"/>
          </a:p>
        </p:txBody>
      </p:sp>
    </p:spTree>
    <p:extLst>
      <p:ext uri="{BB962C8B-B14F-4D97-AF65-F5344CB8AC3E}">
        <p14:creationId xmlns:p14="http://schemas.microsoft.com/office/powerpoint/2010/main" val="1385437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2403D-F80D-43A0-9B3B-B4F9D790615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C206AA0-7765-4213-86F7-3CD5AE2341B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44D10CB-91FC-4A86-99F3-B239C9D3B54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82C3B03-481C-4569-B0F9-78C17E8EB690}"/>
              </a:ext>
            </a:extLst>
          </p:cNvPr>
          <p:cNvSpPr>
            <a:spLocks noGrp="1"/>
          </p:cNvSpPr>
          <p:nvPr>
            <p:ph type="dt" sz="half" idx="10"/>
          </p:nvPr>
        </p:nvSpPr>
        <p:spPr/>
        <p:txBody>
          <a:bodyPr/>
          <a:lstStyle/>
          <a:p>
            <a:fld id="{4EAA740D-5C2A-4F1D-B82A-9ABAE18340D9}" type="datetimeFigureOut">
              <a:rPr lang="en-GB" smtClean="0"/>
              <a:t>20/11/2023</a:t>
            </a:fld>
            <a:endParaRPr lang="en-GB"/>
          </a:p>
        </p:txBody>
      </p:sp>
      <p:sp>
        <p:nvSpPr>
          <p:cNvPr id="6" name="Footer Placeholder 5">
            <a:extLst>
              <a:ext uri="{FF2B5EF4-FFF2-40B4-BE49-F238E27FC236}">
                <a16:creationId xmlns:a16="http://schemas.microsoft.com/office/drawing/2014/main" id="{3F43B7D1-B88E-4344-A407-5C34FCFA343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39397EF-6914-4010-BB58-026D905FB6EA}"/>
              </a:ext>
            </a:extLst>
          </p:cNvPr>
          <p:cNvSpPr>
            <a:spLocks noGrp="1"/>
          </p:cNvSpPr>
          <p:nvPr>
            <p:ph type="sldNum" sz="quarter" idx="12"/>
          </p:nvPr>
        </p:nvSpPr>
        <p:spPr/>
        <p:txBody>
          <a:bodyPr/>
          <a:lstStyle/>
          <a:p>
            <a:fld id="{1961462A-495E-4E84-B7D2-F25738525BBA}" type="slidenum">
              <a:rPr lang="en-GB" smtClean="0"/>
              <a:t>‹#›</a:t>
            </a:fld>
            <a:endParaRPr lang="en-GB"/>
          </a:p>
        </p:txBody>
      </p:sp>
    </p:spTree>
    <p:extLst>
      <p:ext uri="{BB962C8B-B14F-4D97-AF65-F5344CB8AC3E}">
        <p14:creationId xmlns:p14="http://schemas.microsoft.com/office/powerpoint/2010/main" val="14915008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499AF-7D9A-42B1-98EF-C0E9E208BD5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8BBF1C4-1025-47D0-8149-E1F3E911A78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ECFF13A-A2B8-4917-BD16-3C39AB60E8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22D0944-444A-4268-9E28-CB4C37A057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40B57C8-C652-406B-95C2-DF4227A64AC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99A77FD-2BFE-4065-AFD4-D92603B832B9}"/>
              </a:ext>
            </a:extLst>
          </p:cNvPr>
          <p:cNvSpPr>
            <a:spLocks noGrp="1"/>
          </p:cNvSpPr>
          <p:nvPr>
            <p:ph type="dt" sz="half" idx="10"/>
          </p:nvPr>
        </p:nvSpPr>
        <p:spPr/>
        <p:txBody>
          <a:bodyPr/>
          <a:lstStyle/>
          <a:p>
            <a:fld id="{4EAA740D-5C2A-4F1D-B82A-9ABAE18340D9}" type="datetimeFigureOut">
              <a:rPr lang="en-GB" smtClean="0"/>
              <a:t>20/11/2023</a:t>
            </a:fld>
            <a:endParaRPr lang="en-GB"/>
          </a:p>
        </p:txBody>
      </p:sp>
      <p:sp>
        <p:nvSpPr>
          <p:cNvPr id="8" name="Footer Placeholder 7">
            <a:extLst>
              <a:ext uri="{FF2B5EF4-FFF2-40B4-BE49-F238E27FC236}">
                <a16:creationId xmlns:a16="http://schemas.microsoft.com/office/drawing/2014/main" id="{931832AA-DA04-40F9-AFED-462F82188C4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633CE15-96EA-449E-933E-50D0BE613389}"/>
              </a:ext>
            </a:extLst>
          </p:cNvPr>
          <p:cNvSpPr>
            <a:spLocks noGrp="1"/>
          </p:cNvSpPr>
          <p:nvPr>
            <p:ph type="sldNum" sz="quarter" idx="12"/>
          </p:nvPr>
        </p:nvSpPr>
        <p:spPr/>
        <p:txBody>
          <a:bodyPr/>
          <a:lstStyle/>
          <a:p>
            <a:fld id="{1961462A-495E-4E84-B7D2-F25738525BBA}" type="slidenum">
              <a:rPr lang="en-GB" smtClean="0"/>
              <a:t>‹#›</a:t>
            </a:fld>
            <a:endParaRPr lang="en-GB"/>
          </a:p>
        </p:txBody>
      </p:sp>
    </p:spTree>
    <p:extLst>
      <p:ext uri="{BB962C8B-B14F-4D97-AF65-F5344CB8AC3E}">
        <p14:creationId xmlns:p14="http://schemas.microsoft.com/office/powerpoint/2010/main" val="655714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0F34F-EAF1-43BE-99BE-0DC942A2B9E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AF5C0D0-367C-4C4E-813F-95F46DD9510F}"/>
              </a:ext>
            </a:extLst>
          </p:cNvPr>
          <p:cNvSpPr>
            <a:spLocks noGrp="1"/>
          </p:cNvSpPr>
          <p:nvPr>
            <p:ph type="dt" sz="half" idx="10"/>
          </p:nvPr>
        </p:nvSpPr>
        <p:spPr/>
        <p:txBody>
          <a:bodyPr/>
          <a:lstStyle/>
          <a:p>
            <a:fld id="{4EAA740D-5C2A-4F1D-B82A-9ABAE18340D9}" type="datetimeFigureOut">
              <a:rPr lang="en-GB" smtClean="0"/>
              <a:t>20/11/2023</a:t>
            </a:fld>
            <a:endParaRPr lang="en-GB"/>
          </a:p>
        </p:txBody>
      </p:sp>
      <p:sp>
        <p:nvSpPr>
          <p:cNvPr id="4" name="Footer Placeholder 3">
            <a:extLst>
              <a:ext uri="{FF2B5EF4-FFF2-40B4-BE49-F238E27FC236}">
                <a16:creationId xmlns:a16="http://schemas.microsoft.com/office/drawing/2014/main" id="{AF840417-2C2F-4DA9-B905-37EEE882F5C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715A667-2A5E-4C11-A908-6653E073CB52}"/>
              </a:ext>
            </a:extLst>
          </p:cNvPr>
          <p:cNvSpPr>
            <a:spLocks noGrp="1"/>
          </p:cNvSpPr>
          <p:nvPr>
            <p:ph type="sldNum" sz="quarter" idx="12"/>
          </p:nvPr>
        </p:nvSpPr>
        <p:spPr/>
        <p:txBody>
          <a:bodyPr/>
          <a:lstStyle/>
          <a:p>
            <a:fld id="{1961462A-495E-4E84-B7D2-F25738525BBA}" type="slidenum">
              <a:rPr lang="en-GB" smtClean="0"/>
              <a:t>‹#›</a:t>
            </a:fld>
            <a:endParaRPr lang="en-GB"/>
          </a:p>
        </p:txBody>
      </p:sp>
    </p:spTree>
    <p:extLst>
      <p:ext uri="{BB962C8B-B14F-4D97-AF65-F5344CB8AC3E}">
        <p14:creationId xmlns:p14="http://schemas.microsoft.com/office/powerpoint/2010/main" val="2102276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AEE4185-4DE1-43BF-99A2-CB730710EE59}"/>
              </a:ext>
            </a:extLst>
          </p:cNvPr>
          <p:cNvSpPr>
            <a:spLocks noGrp="1"/>
          </p:cNvSpPr>
          <p:nvPr>
            <p:ph type="dt" sz="half" idx="10"/>
          </p:nvPr>
        </p:nvSpPr>
        <p:spPr/>
        <p:txBody>
          <a:bodyPr/>
          <a:lstStyle/>
          <a:p>
            <a:fld id="{4EAA740D-5C2A-4F1D-B82A-9ABAE18340D9}" type="datetimeFigureOut">
              <a:rPr lang="en-GB" smtClean="0"/>
              <a:t>20/11/2023</a:t>
            </a:fld>
            <a:endParaRPr lang="en-GB"/>
          </a:p>
        </p:txBody>
      </p:sp>
      <p:sp>
        <p:nvSpPr>
          <p:cNvPr id="3" name="Footer Placeholder 2">
            <a:extLst>
              <a:ext uri="{FF2B5EF4-FFF2-40B4-BE49-F238E27FC236}">
                <a16:creationId xmlns:a16="http://schemas.microsoft.com/office/drawing/2014/main" id="{46874E70-2215-4620-96B3-C7BA8441144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D09375C-85AF-4CE8-B159-F58A520A3E6D}"/>
              </a:ext>
            </a:extLst>
          </p:cNvPr>
          <p:cNvSpPr>
            <a:spLocks noGrp="1"/>
          </p:cNvSpPr>
          <p:nvPr>
            <p:ph type="sldNum" sz="quarter" idx="12"/>
          </p:nvPr>
        </p:nvSpPr>
        <p:spPr/>
        <p:txBody>
          <a:bodyPr/>
          <a:lstStyle/>
          <a:p>
            <a:fld id="{1961462A-495E-4E84-B7D2-F25738525BBA}" type="slidenum">
              <a:rPr lang="en-GB" smtClean="0"/>
              <a:t>‹#›</a:t>
            </a:fld>
            <a:endParaRPr lang="en-GB"/>
          </a:p>
        </p:txBody>
      </p:sp>
    </p:spTree>
    <p:extLst>
      <p:ext uri="{BB962C8B-B14F-4D97-AF65-F5344CB8AC3E}">
        <p14:creationId xmlns:p14="http://schemas.microsoft.com/office/powerpoint/2010/main" val="21249605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F04BB-FE15-41AD-A230-5B2972E446C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CABA404-1A80-47CF-91D4-54E3019CC42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EFDEF29-6456-4A67-A464-533FC8CDE3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3811871-0802-4C86-8144-88EF8BF05064}"/>
              </a:ext>
            </a:extLst>
          </p:cNvPr>
          <p:cNvSpPr>
            <a:spLocks noGrp="1"/>
          </p:cNvSpPr>
          <p:nvPr>
            <p:ph type="dt" sz="half" idx="10"/>
          </p:nvPr>
        </p:nvSpPr>
        <p:spPr/>
        <p:txBody>
          <a:bodyPr/>
          <a:lstStyle/>
          <a:p>
            <a:fld id="{4EAA740D-5C2A-4F1D-B82A-9ABAE18340D9}" type="datetimeFigureOut">
              <a:rPr lang="en-GB" smtClean="0"/>
              <a:t>20/11/2023</a:t>
            </a:fld>
            <a:endParaRPr lang="en-GB"/>
          </a:p>
        </p:txBody>
      </p:sp>
      <p:sp>
        <p:nvSpPr>
          <p:cNvPr id="6" name="Footer Placeholder 5">
            <a:extLst>
              <a:ext uri="{FF2B5EF4-FFF2-40B4-BE49-F238E27FC236}">
                <a16:creationId xmlns:a16="http://schemas.microsoft.com/office/drawing/2014/main" id="{9FE384FC-F90E-4697-B746-C1A2A95A033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EDF77D7-F131-4397-8AC6-73F002ABCC3D}"/>
              </a:ext>
            </a:extLst>
          </p:cNvPr>
          <p:cNvSpPr>
            <a:spLocks noGrp="1"/>
          </p:cNvSpPr>
          <p:nvPr>
            <p:ph type="sldNum" sz="quarter" idx="12"/>
          </p:nvPr>
        </p:nvSpPr>
        <p:spPr/>
        <p:txBody>
          <a:bodyPr/>
          <a:lstStyle/>
          <a:p>
            <a:fld id="{1961462A-495E-4E84-B7D2-F25738525BBA}" type="slidenum">
              <a:rPr lang="en-GB" smtClean="0"/>
              <a:t>‹#›</a:t>
            </a:fld>
            <a:endParaRPr lang="en-GB"/>
          </a:p>
        </p:txBody>
      </p:sp>
    </p:spTree>
    <p:extLst>
      <p:ext uri="{BB962C8B-B14F-4D97-AF65-F5344CB8AC3E}">
        <p14:creationId xmlns:p14="http://schemas.microsoft.com/office/powerpoint/2010/main" val="22446849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FF6B0-D698-48ED-A92F-1648CFD01DF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9F2F22D-4A7E-4DB9-9BAB-E9EAEE1BD0E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679B6C7-7A46-4598-B35C-7A411CCFD4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EA4A168-085A-4EBD-B930-E8429A42EB3C}"/>
              </a:ext>
            </a:extLst>
          </p:cNvPr>
          <p:cNvSpPr>
            <a:spLocks noGrp="1"/>
          </p:cNvSpPr>
          <p:nvPr>
            <p:ph type="dt" sz="half" idx="10"/>
          </p:nvPr>
        </p:nvSpPr>
        <p:spPr/>
        <p:txBody>
          <a:bodyPr/>
          <a:lstStyle/>
          <a:p>
            <a:fld id="{4EAA740D-5C2A-4F1D-B82A-9ABAE18340D9}" type="datetimeFigureOut">
              <a:rPr lang="en-GB" smtClean="0"/>
              <a:t>20/11/2023</a:t>
            </a:fld>
            <a:endParaRPr lang="en-GB"/>
          </a:p>
        </p:txBody>
      </p:sp>
      <p:sp>
        <p:nvSpPr>
          <p:cNvPr id="6" name="Footer Placeholder 5">
            <a:extLst>
              <a:ext uri="{FF2B5EF4-FFF2-40B4-BE49-F238E27FC236}">
                <a16:creationId xmlns:a16="http://schemas.microsoft.com/office/drawing/2014/main" id="{6C3A5EB4-E43D-47B0-B783-1FE1ECE2993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1F67C38-AE8D-49C9-A775-094699AEE8F8}"/>
              </a:ext>
            </a:extLst>
          </p:cNvPr>
          <p:cNvSpPr>
            <a:spLocks noGrp="1"/>
          </p:cNvSpPr>
          <p:nvPr>
            <p:ph type="sldNum" sz="quarter" idx="12"/>
          </p:nvPr>
        </p:nvSpPr>
        <p:spPr/>
        <p:txBody>
          <a:bodyPr/>
          <a:lstStyle/>
          <a:p>
            <a:fld id="{1961462A-495E-4E84-B7D2-F25738525BBA}" type="slidenum">
              <a:rPr lang="en-GB" smtClean="0"/>
              <a:t>‹#›</a:t>
            </a:fld>
            <a:endParaRPr lang="en-GB"/>
          </a:p>
        </p:txBody>
      </p:sp>
    </p:spTree>
    <p:extLst>
      <p:ext uri="{BB962C8B-B14F-4D97-AF65-F5344CB8AC3E}">
        <p14:creationId xmlns:p14="http://schemas.microsoft.com/office/powerpoint/2010/main" val="11492029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7901C-C732-49C8-8A19-3D33303E5D0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2606E1C-BF2D-4FF2-AD25-C8D461FED17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1176120-48A3-45ED-878A-1B7100F695C2}"/>
              </a:ext>
            </a:extLst>
          </p:cNvPr>
          <p:cNvSpPr>
            <a:spLocks noGrp="1"/>
          </p:cNvSpPr>
          <p:nvPr>
            <p:ph type="dt" sz="half" idx="10"/>
          </p:nvPr>
        </p:nvSpPr>
        <p:spPr/>
        <p:txBody>
          <a:bodyPr/>
          <a:lstStyle/>
          <a:p>
            <a:fld id="{4EAA740D-5C2A-4F1D-B82A-9ABAE18340D9}" type="datetimeFigureOut">
              <a:rPr lang="en-GB" smtClean="0"/>
              <a:t>20/11/2023</a:t>
            </a:fld>
            <a:endParaRPr lang="en-GB"/>
          </a:p>
        </p:txBody>
      </p:sp>
      <p:sp>
        <p:nvSpPr>
          <p:cNvPr id="5" name="Footer Placeholder 4">
            <a:extLst>
              <a:ext uri="{FF2B5EF4-FFF2-40B4-BE49-F238E27FC236}">
                <a16:creationId xmlns:a16="http://schemas.microsoft.com/office/drawing/2014/main" id="{B09AE2C1-C8EF-47EF-AAB4-55521E2B1AF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142F9FD-EB59-479C-8A11-3950E3446D6F}"/>
              </a:ext>
            </a:extLst>
          </p:cNvPr>
          <p:cNvSpPr>
            <a:spLocks noGrp="1"/>
          </p:cNvSpPr>
          <p:nvPr>
            <p:ph type="sldNum" sz="quarter" idx="12"/>
          </p:nvPr>
        </p:nvSpPr>
        <p:spPr/>
        <p:txBody>
          <a:bodyPr/>
          <a:lstStyle/>
          <a:p>
            <a:fld id="{1961462A-495E-4E84-B7D2-F25738525BBA}" type="slidenum">
              <a:rPr lang="en-GB" smtClean="0"/>
              <a:t>‹#›</a:t>
            </a:fld>
            <a:endParaRPr lang="en-GB"/>
          </a:p>
        </p:txBody>
      </p:sp>
    </p:spTree>
    <p:extLst>
      <p:ext uri="{BB962C8B-B14F-4D97-AF65-F5344CB8AC3E}">
        <p14:creationId xmlns:p14="http://schemas.microsoft.com/office/powerpoint/2010/main" val="18899453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2E14D21-4EF9-4232-913B-90BED2EDA4A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9F021D0-07C6-47D0-BED4-A66987E3C02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7904F5D-10B1-471C-B092-62DD99F2FE0A}"/>
              </a:ext>
            </a:extLst>
          </p:cNvPr>
          <p:cNvSpPr>
            <a:spLocks noGrp="1"/>
          </p:cNvSpPr>
          <p:nvPr>
            <p:ph type="dt" sz="half" idx="10"/>
          </p:nvPr>
        </p:nvSpPr>
        <p:spPr/>
        <p:txBody>
          <a:bodyPr/>
          <a:lstStyle/>
          <a:p>
            <a:fld id="{4EAA740D-5C2A-4F1D-B82A-9ABAE18340D9}" type="datetimeFigureOut">
              <a:rPr lang="en-GB" smtClean="0"/>
              <a:t>20/11/2023</a:t>
            </a:fld>
            <a:endParaRPr lang="en-GB"/>
          </a:p>
        </p:txBody>
      </p:sp>
      <p:sp>
        <p:nvSpPr>
          <p:cNvPr id="5" name="Footer Placeholder 4">
            <a:extLst>
              <a:ext uri="{FF2B5EF4-FFF2-40B4-BE49-F238E27FC236}">
                <a16:creationId xmlns:a16="http://schemas.microsoft.com/office/drawing/2014/main" id="{C1026FE9-D285-4726-88C6-9347D0BC743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27948A2-238D-447A-A4F0-3BCBA75DB18D}"/>
              </a:ext>
            </a:extLst>
          </p:cNvPr>
          <p:cNvSpPr>
            <a:spLocks noGrp="1"/>
          </p:cNvSpPr>
          <p:nvPr>
            <p:ph type="sldNum" sz="quarter" idx="12"/>
          </p:nvPr>
        </p:nvSpPr>
        <p:spPr/>
        <p:txBody>
          <a:bodyPr/>
          <a:lstStyle/>
          <a:p>
            <a:fld id="{1961462A-495E-4E84-B7D2-F25738525BBA}" type="slidenum">
              <a:rPr lang="en-GB" smtClean="0"/>
              <a:t>‹#›</a:t>
            </a:fld>
            <a:endParaRPr lang="en-GB"/>
          </a:p>
        </p:txBody>
      </p:sp>
    </p:spTree>
    <p:extLst>
      <p:ext uri="{BB962C8B-B14F-4D97-AF65-F5344CB8AC3E}">
        <p14:creationId xmlns:p14="http://schemas.microsoft.com/office/powerpoint/2010/main" val="6425013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94609D91-0B8A-4137-B739-C0FFC206EE3F}"/>
              </a:ext>
            </a:extLst>
          </p:cNvPr>
          <p:cNvSpPr>
            <a:spLocks noGrp="1"/>
          </p:cNvSpPr>
          <p:nvPr>
            <p:ph type="pic" sz="quarter" idx="10"/>
          </p:nvPr>
        </p:nvSpPr>
        <p:spPr>
          <a:xfrm>
            <a:off x="884237" y="1111250"/>
            <a:ext cx="2168525" cy="2168525"/>
          </a:xfrm>
          <a:prstGeom prst="ellipse">
            <a:avLst/>
          </a:prstGeom>
        </p:spPr>
        <p:txBody>
          <a:bodyPr/>
          <a:lstStyle/>
          <a:p>
            <a:endParaRPr lang="en-GB"/>
          </a:p>
        </p:txBody>
      </p:sp>
      <p:sp>
        <p:nvSpPr>
          <p:cNvPr id="13" name="Text Placeholder 12">
            <a:extLst>
              <a:ext uri="{FF2B5EF4-FFF2-40B4-BE49-F238E27FC236}">
                <a16:creationId xmlns:a16="http://schemas.microsoft.com/office/drawing/2014/main" id="{F76B1254-B95A-4D3A-A56B-B2EF717A4B10}"/>
              </a:ext>
            </a:extLst>
          </p:cNvPr>
          <p:cNvSpPr>
            <a:spLocks noGrp="1"/>
          </p:cNvSpPr>
          <p:nvPr>
            <p:ph type="body" sz="quarter" idx="11"/>
          </p:nvPr>
        </p:nvSpPr>
        <p:spPr>
          <a:xfrm>
            <a:off x="5686425" y="1133475"/>
            <a:ext cx="5210175" cy="480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0330690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94609D91-0B8A-4137-B739-C0FFC206EE3F}"/>
              </a:ext>
            </a:extLst>
          </p:cNvPr>
          <p:cNvSpPr>
            <a:spLocks noGrp="1"/>
          </p:cNvSpPr>
          <p:nvPr>
            <p:ph type="pic" sz="quarter" idx="10"/>
          </p:nvPr>
        </p:nvSpPr>
        <p:spPr>
          <a:xfrm>
            <a:off x="985837" y="1585912"/>
            <a:ext cx="3686175" cy="3686175"/>
          </a:xfrm>
          <a:prstGeom prst="ellipse">
            <a:avLst/>
          </a:prstGeom>
        </p:spPr>
        <p:txBody>
          <a:bodyPr/>
          <a:lstStyle/>
          <a:p>
            <a:endParaRPr lang="en-GB"/>
          </a:p>
        </p:txBody>
      </p:sp>
      <p:sp>
        <p:nvSpPr>
          <p:cNvPr id="13" name="Text Placeholder 12">
            <a:extLst>
              <a:ext uri="{FF2B5EF4-FFF2-40B4-BE49-F238E27FC236}">
                <a16:creationId xmlns:a16="http://schemas.microsoft.com/office/drawing/2014/main" id="{F76B1254-B95A-4D3A-A56B-B2EF717A4B10}"/>
              </a:ext>
            </a:extLst>
          </p:cNvPr>
          <p:cNvSpPr>
            <a:spLocks noGrp="1"/>
          </p:cNvSpPr>
          <p:nvPr>
            <p:ph type="body" sz="quarter" idx="11"/>
          </p:nvPr>
        </p:nvSpPr>
        <p:spPr>
          <a:xfrm>
            <a:off x="5686425" y="1133475"/>
            <a:ext cx="5210175" cy="480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870201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BAE24-6A49-45EA-9566-9C38D642613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52518F6-3ED1-4049-8A70-73AA9E11EFF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630FD06-0728-489C-9309-8E5885E74903}"/>
              </a:ext>
            </a:extLst>
          </p:cNvPr>
          <p:cNvSpPr>
            <a:spLocks noGrp="1"/>
          </p:cNvSpPr>
          <p:nvPr>
            <p:ph type="dt" sz="half" idx="10"/>
          </p:nvPr>
        </p:nvSpPr>
        <p:spPr/>
        <p:txBody>
          <a:bodyPr/>
          <a:lstStyle/>
          <a:p>
            <a:fld id="{B5D6550B-1DC0-4700-857F-4427C3D6A02A}" type="datetimeFigureOut">
              <a:rPr lang="en-GB" smtClean="0"/>
              <a:t>20/11/2023</a:t>
            </a:fld>
            <a:endParaRPr lang="en-GB"/>
          </a:p>
        </p:txBody>
      </p:sp>
      <p:sp>
        <p:nvSpPr>
          <p:cNvPr id="5" name="Footer Placeholder 4">
            <a:extLst>
              <a:ext uri="{FF2B5EF4-FFF2-40B4-BE49-F238E27FC236}">
                <a16:creationId xmlns:a16="http://schemas.microsoft.com/office/drawing/2014/main" id="{C0EA6248-6DE7-48EF-84CE-E9311D63915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E9F6AC7-322C-4B78-A77F-9FC20C19DEE5}"/>
              </a:ext>
            </a:extLst>
          </p:cNvPr>
          <p:cNvSpPr>
            <a:spLocks noGrp="1"/>
          </p:cNvSpPr>
          <p:nvPr>
            <p:ph type="sldNum" sz="quarter" idx="12"/>
          </p:nvPr>
        </p:nvSpPr>
        <p:spPr/>
        <p:txBody>
          <a:bodyPr/>
          <a:lstStyle/>
          <a:p>
            <a:fld id="{7C598759-2E07-4507-9B53-894437B8F4DA}" type="slidenum">
              <a:rPr lang="en-GB" smtClean="0"/>
              <a:t>‹#›</a:t>
            </a:fld>
            <a:endParaRPr lang="en-GB"/>
          </a:p>
        </p:txBody>
      </p:sp>
    </p:spTree>
    <p:extLst>
      <p:ext uri="{BB962C8B-B14F-4D97-AF65-F5344CB8AC3E}">
        <p14:creationId xmlns:p14="http://schemas.microsoft.com/office/powerpoint/2010/main" val="23155094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65FBA-3A5D-4E32-AA43-25E112B8710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1F829EB-E409-4770-B2DC-095C9983C5F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D0FECB4-E413-4F5F-AC16-F300D4915A97}"/>
              </a:ext>
            </a:extLst>
          </p:cNvPr>
          <p:cNvSpPr>
            <a:spLocks noGrp="1"/>
          </p:cNvSpPr>
          <p:nvPr>
            <p:ph type="dt" sz="half" idx="10"/>
          </p:nvPr>
        </p:nvSpPr>
        <p:spPr/>
        <p:txBody>
          <a:bodyPr/>
          <a:lstStyle/>
          <a:p>
            <a:fld id="{B5D6550B-1DC0-4700-857F-4427C3D6A02A}" type="datetimeFigureOut">
              <a:rPr lang="en-GB" smtClean="0"/>
              <a:t>20/11/2023</a:t>
            </a:fld>
            <a:endParaRPr lang="en-GB"/>
          </a:p>
        </p:txBody>
      </p:sp>
      <p:sp>
        <p:nvSpPr>
          <p:cNvPr id="5" name="Footer Placeholder 4">
            <a:extLst>
              <a:ext uri="{FF2B5EF4-FFF2-40B4-BE49-F238E27FC236}">
                <a16:creationId xmlns:a16="http://schemas.microsoft.com/office/drawing/2014/main" id="{8A277514-920D-4587-ADD2-7862BB81765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F0627FB-334B-4BE5-8697-2687CF8E8C1E}"/>
              </a:ext>
            </a:extLst>
          </p:cNvPr>
          <p:cNvSpPr>
            <a:spLocks noGrp="1"/>
          </p:cNvSpPr>
          <p:nvPr>
            <p:ph type="sldNum" sz="quarter" idx="12"/>
          </p:nvPr>
        </p:nvSpPr>
        <p:spPr/>
        <p:txBody>
          <a:bodyPr/>
          <a:lstStyle/>
          <a:p>
            <a:fld id="{7C598759-2E07-4507-9B53-894437B8F4DA}" type="slidenum">
              <a:rPr lang="en-GB" smtClean="0"/>
              <a:t>‹#›</a:t>
            </a:fld>
            <a:endParaRPr lang="en-GB"/>
          </a:p>
        </p:txBody>
      </p:sp>
    </p:spTree>
    <p:extLst>
      <p:ext uri="{BB962C8B-B14F-4D97-AF65-F5344CB8AC3E}">
        <p14:creationId xmlns:p14="http://schemas.microsoft.com/office/powerpoint/2010/main" val="18612567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6DD91-BF0E-4564-A729-1B75F9B0598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ECC8EB8-79DC-4105-BF59-59E1F8E321D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4B03A96-E364-4A11-9EDF-8857088CF685}"/>
              </a:ext>
            </a:extLst>
          </p:cNvPr>
          <p:cNvSpPr>
            <a:spLocks noGrp="1"/>
          </p:cNvSpPr>
          <p:nvPr>
            <p:ph type="dt" sz="half" idx="10"/>
          </p:nvPr>
        </p:nvSpPr>
        <p:spPr/>
        <p:txBody>
          <a:bodyPr/>
          <a:lstStyle/>
          <a:p>
            <a:fld id="{B5D6550B-1DC0-4700-857F-4427C3D6A02A}" type="datetimeFigureOut">
              <a:rPr lang="en-GB" smtClean="0"/>
              <a:t>20/11/2023</a:t>
            </a:fld>
            <a:endParaRPr lang="en-GB"/>
          </a:p>
        </p:txBody>
      </p:sp>
      <p:sp>
        <p:nvSpPr>
          <p:cNvPr id="5" name="Footer Placeholder 4">
            <a:extLst>
              <a:ext uri="{FF2B5EF4-FFF2-40B4-BE49-F238E27FC236}">
                <a16:creationId xmlns:a16="http://schemas.microsoft.com/office/drawing/2014/main" id="{584501C0-5D7A-4501-8656-70FBDB16D01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E65BBD1-8648-43B5-B582-0604EE209AAE}"/>
              </a:ext>
            </a:extLst>
          </p:cNvPr>
          <p:cNvSpPr>
            <a:spLocks noGrp="1"/>
          </p:cNvSpPr>
          <p:nvPr>
            <p:ph type="sldNum" sz="quarter" idx="12"/>
          </p:nvPr>
        </p:nvSpPr>
        <p:spPr/>
        <p:txBody>
          <a:bodyPr/>
          <a:lstStyle/>
          <a:p>
            <a:fld id="{7C598759-2E07-4507-9B53-894437B8F4DA}" type="slidenum">
              <a:rPr lang="en-GB" smtClean="0"/>
              <a:t>‹#›</a:t>
            </a:fld>
            <a:endParaRPr lang="en-GB"/>
          </a:p>
        </p:txBody>
      </p:sp>
    </p:spTree>
    <p:extLst>
      <p:ext uri="{BB962C8B-B14F-4D97-AF65-F5344CB8AC3E}">
        <p14:creationId xmlns:p14="http://schemas.microsoft.com/office/powerpoint/2010/main" val="37896362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417BC-5BB9-4C29-AD8D-32C158AF97A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0F82FEC-A951-4D8C-AE1E-BDE3AE53054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00B5435-6C7C-4885-B164-B5E9E804C9C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E800756-433C-46D9-8C2D-ABFAF158CD36}"/>
              </a:ext>
            </a:extLst>
          </p:cNvPr>
          <p:cNvSpPr>
            <a:spLocks noGrp="1"/>
          </p:cNvSpPr>
          <p:nvPr>
            <p:ph type="dt" sz="half" idx="10"/>
          </p:nvPr>
        </p:nvSpPr>
        <p:spPr/>
        <p:txBody>
          <a:bodyPr/>
          <a:lstStyle/>
          <a:p>
            <a:fld id="{B5D6550B-1DC0-4700-857F-4427C3D6A02A}" type="datetimeFigureOut">
              <a:rPr lang="en-GB" smtClean="0"/>
              <a:t>20/11/2023</a:t>
            </a:fld>
            <a:endParaRPr lang="en-GB"/>
          </a:p>
        </p:txBody>
      </p:sp>
      <p:sp>
        <p:nvSpPr>
          <p:cNvPr id="6" name="Footer Placeholder 5">
            <a:extLst>
              <a:ext uri="{FF2B5EF4-FFF2-40B4-BE49-F238E27FC236}">
                <a16:creationId xmlns:a16="http://schemas.microsoft.com/office/drawing/2014/main" id="{E5021F95-C869-4F40-B469-F59CBA631DA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BAF97EE-654E-476B-BA32-B04913E8AF24}"/>
              </a:ext>
            </a:extLst>
          </p:cNvPr>
          <p:cNvSpPr>
            <a:spLocks noGrp="1"/>
          </p:cNvSpPr>
          <p:nvPr>
            <p:ph type="sldNum" sz="quarter" idx="12"/>
          </p:nvPr>
        </p:nvSpPr>
        <p:spPr/>
        <p:txBody>
          <a:bodyPr/>
          <a:lstStyle/>
          <a:p>
            <a:fld id="{7C598759-2E07-4507-9B53-894437B8F4DA}" type="slidenum">
              <a:rPr lang="en-GB" smtClean="0"/>
              <a:t>‹#›</a:t>
            </a:fld>
            <a:endParaRPr lang="en-GB"/>
          </a:p>
        </p:txBody>
      </p:sp>
    </p:spTree>
    <p:extLst>
      <p:ext uri="{BB962C8B-B14F-4D97-AF65-F5344CB8AC3E}">
        <p14:creationId xmlns:p14="http://schemas.microsoft.com/office/powerpoint/2010/main" val="6737548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3D946-156E-4741-B1B5-C870A365092C}"/>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346D166-3A84-4249-B569-C14800F5DE3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5AD5C8B-E363-4B6A-AA6F-54E752E9CEC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D93A102-3BAC-4229-8D84-66D360668F3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54032A6-6F88-415E-AF1D-505D90B1BE6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687F4D5-422E-4B1D-B531-F7E8D74125CD}"/>
              </a:ext>
            </a:extLst>
          </p:cNvPr>
          <p:cNvSpPr>
            <a:spLocks noGrp="1"/>
          </p:cNvSpPr>
          <p:nvPr>
            <p:ph type="dt" sz="half" idx="10"/>
          </p:nvPr>
        </p:nvSpPr>
        <p:spPr/>
        <p:txBody>
          <a:bodyPr/>
          <a:lstStyle/>
          <a:p>
            <a:fld id="{B5D6550B-1DC0-4700-857F-4427C3D6A02A}" type="datetimeFigureOut">
              <a:rPr lang="en-GB" smtClean="0"/>
              <a:t>20/11/2023</a:t>
            </a:fld>
            <a:endParaRPr lang="en-GB"/>
          </a:p>
        </p:txBody>
      </p:sp>
      <p:sp>
        <p:nvSpPr>
          <p:cNvPr id="8" name="Footer Placeholder 7">
            <a:extLst>
              <a:ext uri="{FF2B5EF4-FFF2-40B4-BE49-F238E27FC236}">
                <a16:creationId xmlns:a16="http://schemas.microsoft.com/office/drawing/2014/main" id="{1B1B1A9B-0C21-4A86-BB73-50295391F30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68CCD9C-EA1C-4B74-A4CF-C03C0F2D234E}"/>
              </a:ext>
            </a:extLst>
          </p:cNvPr>
          <p:cNvSpPr>
            <a:spLocks noGrp="1"/>
          </p:cNvSpPr>
          <p:nvPr>
            <p:ph type="sldNum" sz="quarter" idx="12"/>
          </p:nvPr>
        </p:nvSpPr>
        <p:spPr/>
        <p:txBody>
          <a:bodyPr/>
          <a:lstStyle/>
          <a:p>
            <a:fld id="{7C598759-2E07-4507-9B53-894437B8F4DA}" type="slidenum">
              <a:rPr lang="en-GB" smtClean="0"/>
              <a:t>‹#›</a:t>
            </a:fld>
            <a:endParaRPr lang="en-GB"/>
          </a:p>
        </p:txBody>
      </p:sp>
    </p:spTree>
    <p:extLst>
      <p:ext uri="{BB962C8B-B14F-4D97-AF65-F5344CB8AC3E}">
        <p14:creationId xmlns:p14="http://schemas.microsoft.com/office/powerpoint/2010/main" val="31308783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C9C07-69B5-42AC-9BD3-F041AFD9695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432C421-DB49-41A0-BEC2-E20587B49F56}"/>
              </a:ext>
            </a:extLst>
          </p:cNvPr>
          <p:cNvSpPr>
            <a:spLocks noGrp="1"/>
          </p:cNvSpPr>
          <p:nvPr>
            <p:ph type="dt" sz="half" idx="10"/>
          </p:nvPr>
        </p:nvSpPr>
        <p:spPr/>
        <p:txBody>
          <a:bodyPr/>
          <a:lstStyle/>
          <a:p>
            <a:fld id="{B5D6550B-1DC0-4700-857F-4427C3D6A02A}" type="datetimeFigureOut">
              <a:rPr lang="en-GB" smtClean="0"/>
              <a:t>20/11/2023</a:t>
            </a:fld>
            <a:endParaRPr lang="en-GB"/>
          </a:p>
        </p:txBody>
      </p:sp>
      <p:sp>
        <p:nvSpPr>
          <p:cNvPr id="4" name="Footer Placeholder 3">
            <a:extLst>
              <a:ext uri="{FF2B5EF4-FFF2-40B4-BE49-F238E27FC236}">
                <a16:creationId xmlns:a16="http://schemas.microsoft.com/office/drawing/2014/main" id="{20F3AF6C-0534-49FA-9FE3-FB62B7B8B54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BA2EB39-2555-4D91-963B-B6F9EDCC33CE}"/>
              </a:ext>
            </a:extLst>
          </p:cNvPr>
          <p:cNvSpPr>
            <a:spLocks noGrp="1"/>
          </p:cNvSpPr>
          <p:nvPr>
            <p:ph type="sldNum" sz="quarter" idx="12"/>
          </p:nvPr>
        </p:nvSpPr>
        <p:spPr/>
        <p:txBody>
          <a:bodyPr/>
          <a:lstStyle/>
          <a:p>
            <a:fld id="{7C598759-2E07-4507-9B53-894437B8F4DA}" type="slidenum">
              <a:rPr lang="en-GB" smtClean="0"/>
              <a:t>‹#›</a:t>
            </a:fld>
            <a:endParaRPr lang="en-GB"/>
          </a:p>
        </p:txBody>
      </p:sp>
    </p:spTree>
    <p:extLst>
      <p:ext uri="{BB962C8B-B14F-4D97-AF65-F5344CB8AC3E}">
        <p14:creationId xmlns:p14="http://schemas.microsoft.com/office/powerpoint/2010/main" val="11529453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9B04B59-D775-41B3-96BE-77A9A72201C4}"/>
              </a:ext>
            </a:extLst>
          </p:cNvPr>
          <p:cNvSpPr>
            <a:spLocks noGrp="1"/>
          </p:cNvSpPr>
          <p:nvPr>
            <p:ph type="dt" sz="half" idx="10"/>
          </p:nvPr>
        </p:nvSpPr>
        <p:spPr/>
        <p:txBody>
          <a:bodyPr/>
          <a:lstStyle/>
          <a:p>
            <a:fld id="{B5D6550B-1DC0-4700-857F-4427C3D6A02A}" type="datetimeFigureOut">
              <a:rPr lang="en-GB" smtClean="0"/>
              <a:t>20/11/2023</a:t>
            </a:fld>
            <a:endParaRPr lang="en-GB"/>
          </a:p>
        </p:txBody>
      </p:sp>
      <p:sp>
        <p:nvSpPr>
          <p:cNvPr id="3" name="Footer Placeholder 2">
            <a:extLst>
              <a:ext uri="{FF2B5EF4-FFF2-40B4-BE49-F238E27FC236}">
                <a16:creationId xmlns:a16="http://schemas.microsoft.com/office/drawing/2014/main" id="{5FD27223-0CBF-4D78-B269-7D19C89F17B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7B0B591-9DC3-4C78-89D6-AA2F219ABF4B}"/>
              </a:ext>
            </a:extLst>
          </p:cNvPr>
          <p:cNvSpPr>
            <a:spLocks noGrp="1"/>
          </p:cNvSpPr>
          <p:nvPr>
            <p:ph type="sldNum" sz="quarter" idx="12"/>
          </p:nvPr>
        </p:nvSpPr>
        <p:spPr/>
        <p:txBody>
          <a:bodyPr/>
          <a:lstStyle/>
          <a:p>
            <a:fld id="{7C598759-2E07-4507-9B53-894437B8F4DA}" type="slidenum">
              <a:rPr lang="en-GB" smtClean="0"/>
              <a:t>‹#›</a:t>
            </a:fld>
            <a:endParaRPr lang="en-GB"/>
          </a:p>
        </p:txBody>
      </p:sp>
    </p:spTree>
    <p:extLst>
      <p:ext uri="{BB962C8B-B14F-4D97-AF65-F5344CB8AC3E}">
        <p14:creationId xmlns:p14="http://schemas.microsoft.com/office/powerpoint/2010/main" val="29692173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4D78D-5886-4A5B-B5C5-4E86C129DD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6A72C43-D5FB-41FF-8D32-FA5350D9D93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47312A0-776B-4FF4-99C3-113836D8DD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AF42DB2-8068-4BCD-B7A4-9B648E6BB3DC}"/>
              </a:ext>
            </a:extLst>
          </p:cNvPr>
          <p:cNvSpPr>
            <a:spLocks noGrp="1"/>
          </p:cNvSpPr>
          <p:nvPr>
            <p:ph type="dt" sz="half" idx="10"/>
          </p:nvPr>
        </p:nvSpPr>
        <p:spPr/>
        <p:txBody>
          <a:bodyPr/>
          <a:lstStyle/>
          <a:p>
            <a:fld id="{B5D6550B-1DC0-4700-857F-4427C3D6A02A}" type="datetimeFigureOut">
              <a:rPr lang="en-GB" smtClean="0"/>
              <a:t>20/11/2023</a:t>
            </a:fld>
            <a:endParaRPr lang="en-GB"/>
          </a:p>
        </p:txBody>
      </p:sp>
      <p:sp>
        <p:nvSpPr>
          <p:cNvPr id="6" name="Footer Placeholder 5">
            <a:extLst>
              <a:ext uri="{FF2B5EF4-FFF2-40B4-BE49-F238E27FC236}">
                <a16:creationId xmlns:a16="http://schemas.microsoft.com/office/drawing/2014/main" id="{D55D6FA9-D37A-40D2-B998-DD4E6FDFC05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269CC58-0C39-4E2D-99A7-461A4F5F35CD}"/>
              </a:ext>
            </a:extLst>
          </p:cNvPr>
          <p:cNvSpPr>
            <a:spLocks noGrp="1"/>
          </p:cNvSpPr>
          <p:nvPr>
            <p:ph type="sldNum" sz="quarter" idx="12"/>
          </p:nvPr>
        </p:nvSpPr>
        <p:spPr/>
        <p:txBody>
          <a:bodyPr/>
          <a:lstStyle/>
          <a:p>
            <a:fld id="{7C598759-2E07-4507-9B53-894437B8F4DA}" type="slidenum">
              <a:rPr lang="en-GB" smtClean="0"/>
              <a:t>‹#›</a:t>
            </a:fld>
            <a:endParaRPr lang="en-GB"/>
          </a:p>
        </p:txBody>
      </p:sp>
    </p:spTree>
    <p:extLst>
      <p:ext uri="{BB962C8B-B14F-4D97-AF65-F5344CB8AC3E}">
        <p14:creationId xmlns:p14="http://schemas.microsoft.com/office/powerpoint/2010/main" val="12124616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BEDA0-5F22-47D2-A13D-06400971E1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5FEA482-AC92-4F5F-9BEE-6DCA19B51E1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E3442AB-5529-46E0-A77E-6ABDD21D2D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D62EB8-0E6C-498B-80EE-84573F71BC81}"/>
              </a:ext>
            </a:extLst>
          </p:cNvPr>
          <p:cNvSpPr>
            <a:spLocks noGrp="1"/>
          </p:cNvSpPr>
          <p:nvPr>
            <p:ph type="dt" sz="half" idx="10"/>
          </p:nvPr>
        </p:nvSpPr>
        <p:spPr/>
        <p:txBody>
          <a:bodyPr/>
          <a:lstStyle/>
          <a:p>
            <a:fld id="{B5D6550B-1DC0-4700-857F-4427C3D6A02A}" type="datetimeFigureOut">
              <a:rPr lang="en-GB" smtClean="0"/>
              <a:t>20/11/2023</a:t>
            </a:fld>
            <a:endParaRPr lang="en-GB"/>
          </a:p>
        </p:txBody>
      </p:sp>
      <p:sp>
        <p:nvSpPr>
          <p:cNvPr id="6" name="Footer Placeholder 5">
            <a:extLst>
              <a:ext uri="{FF2B5EF4-FFF2-40B4-BE49-F238E27FC236}">
                <a16:creationId xmlns:a16="http://schemas.microsoft.com/office/drawing/2014/main" id="{7F5EFA47-BC41-40A3-8C23-602A6F2F7B4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DC4C5F5-8647-46E0-BDA2-3939B66C9A38}"/>
              </a:ext>
            </a:extLst>
          </p:cNvPr>
          <p:cNvSpPr>
            <a:spLocks noGrp="1"/>
          </p:cNvSpPr>
          <p:nvPr>
            <p:ph type="sldNum" sz="quarter" idx="12"/>
          </p:nvPr>
        </p:nvSpPr>
        <p:spPr/>
        <p:txBody>
          <a:bodyPr/>
          <a:lstStyle/>
          <a:p>
            <a:fld id="{7C598759-2E07-4507-9B53-894437B8F4DA}" type="slidenum">
              <a:rPr lang="en-GB" smtClean="0"/>
              <a:t>‹#›</a:t>
            </a:fld>
            <a:endParaRPr lang="en-GB"/>
          </a:p>
        </p:txBody>
      </p:sp>
    </p:spTree>
    <p:extLst>
      <p:ext uri="{BB962C8B-B14F-4D97-AF65-F5344CB8AC3E}">
        <p14:creationId xmlns:p14="http://schemas.microsoft.com/office/powerpoint/2010/main" val="33873555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9617F-13BE-4DDD-82E7-B43FC69B58A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0220F8A-3533-4E37-9A79-95E8FCE905F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5D21CF7-ACB2-4ECC-94DE-99FA6094ED37}"/>
              </a:ext>
            </a:extLst>
          </p:cNvPr>
          <p:cNvSpPr>
            <a:spLocks noGrp="1"/>
          </p:cNvSpPr>
          <p:nvPr>
            <p:ph type="dt" sz="half" idx="10"/>
          </p:nvPr>
        </p:nvSpPr>
        <p:spPr/>
        <p:txBody>
          <a:bodyPr/>
          <a:lstStyle/>
          <a:p>
            <a:fld id="{B5D6550B-1DC0-4700-857F-4427C3D6A02A}" type="datetimeFigureOut">
              <a:rPr lang="en-GB" smtClean="0"/>
              <a:t>20/11/2023</a:t>
            </a:fld>
            <a:endParaRPr lang="en-GB"/>
          </a:p>
        </p:txBody>
      </p:sp>
      <p:sp>
        <p:nvSpPr>
          <p:cNvPr id="5" name="Footer Placeholder 4">
            <a:extLst>
              <a:ext uri="{FF2B5EF4-FFF2-40B4-BE49-F238E27FC236}">
                <a16:creationId xmlns:a16="http://schemas.microsoft.com/office/drawing/2014/main" id="{342F63F7-37C5-4E00-86A1-A0C2EA80FFF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80A13C3-A0F5-4FA9-A7A4-991B61E92EB3}"/>
              </a:ext>
            </a:extLst>
          </p:cNvPr>
          <p:cNvSpPr>
            <a:spLocks noGrp="1"/>
          </p:cNvSpPr>
          <p:nvPr>
            <p:ph type="sldNum" sz="quarter" idx="12"/>
          </p:nvPr>
        </p:nvSpPr>
        <p:spPr/>
        <p:txBody>
          <a:bodyPr/>
          <a:lstStyle/>
          <a:p>
            <a:fld id="{7C598759-2E07-4507-9B53-894437B8F4DA}" type="slidenum">
              <a:rPr lang="en-GB" smtClean="0"/>
              <a:t>‹#›</a:t>
            </a:fld>
            <a:endParaRPr lang="en-GB"/>
          </a:p>
        </p:txBody>
      </p:sp>
    </p:spTree>
    <p:extLst>
      <p:ext uri="{BB962C8B-B14F-4D97-AF65-F5344CB8AC3E}">
        <p14:creationId xmlns:p14="http://schemas.microsoft.com/office/powerpoint/2010/main" val="168308850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B06E1C-47A2-4853-AF3D-2067E56DBC9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FFB5A07-2163-446B-A8CB-7EDB38E395F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F449175-8A54-457F-8D10-9A959C1C2713}"/>
              </a:ext>
            </a:extLst>
          </p:cNvPr>
          <p:cNvSpPr>
            <a:spLocks noGrp="1"/>
          </p:cNvSpPr>
          <p:nvPr>
            <p:ph type="dt" sz="half" idx="10"/>
          </p:nvPr>
        </p:nvSpPr>
        <p:spPr/>
        <p:txBody>
          <a:bodyPr/>
          <a:lstStyle/>
          <a:p>
            <a:fld id="{B5D6550B-1DC0-4700-857F-4427C3D6A02A}" type="datetimeFigureOut">
              <a:rPr lang="en-GB" smtClean="0"/>
              <a:t>20/11/2023</a:t>
            </a:fld>
            <a:endParaRPr lang="en-GB"/>
          </a:p>
        </p:txBody>
      </p:sp>
      <p:sp>
        <p:nvSpPr>
          <p:cNvPr id="5" name="Footer Placeholder 4">
            <a:extLst>
              <a:ext uri="{FF2B5EF4-FFF2-40B4-BE49-F238E27FC236}">
                <a16:creationId xmlns:a16="http://schemas.microsoft.com/office/drawing/2014/main" id="{015F9068-8F8E-40D6-98FD-A1D7A8CB8F5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0808658-4C7F-400C-BAFB-343826DFD5C9}"/>
              </a:ext>
            </a:extLst>
          </p:cNvPr>
          <p:cNvSpPr>
            <a:spLocks noGrp="1"/>
          </p:cNvSpPr>
          <p:nvPr>
            <p:ph type="sldNum" sz="quarter" idx="12"/>
          </p:nvPr>
        </p:nvSpPr>
        <p:spPr/>
        <p:txBody>
          <a:bodyPr/>
          <a:lstStyle/>
          <a:p>
            <a:fld id="{7C598759-2E07-4507-9B53-894437B8F4DA}" type="slidenum">
              <a:rPr lang="en-GB" smtClean="0"/>
              <a:t>‹#›</a:t>
            </a:fld>
            <a:endParaRPr lang="en-GB"/>
          </a:p>
        </p:txBody>
      </p:sp>
    </p:spTree>
    <p:extLst>
      <p:ext uri="{BB962C8B-B14F-4D97-AF65-F5344CB8AC3E}">
        <p14:creationId xmlns:p14="http://schemas.microsoft.com/office/powerpoint/2010/main" val="28968933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911762EF-5B64-48B4-9883-C21789DE660F}"/>
              </a:ext>
            </a:extLst>
          </p:cNvPr>
          <p:cNvSpPr>
            <a:spLocks noGrp="1"/>
          </p:cNvSpPr>
          <p:nvPr>
            <p:ph type="pic" sz="quarter" idx="13"/>
          </p:nvPr>
        </p:nvSpPr>
        <p:spPr>
          <a:xfrm>
            <a:off x="622911" y="879186"/>
            <a:ext cx="5099632" cy="5099628"/>
          </a:xfrm>
          <a:prstGeom prst="flowChartConnector">
            <a:avLst/>
          </a:prstGeom>
          <a:solidFill>
            <a:schemeClr val="bg1"/>
          </a:solidFill>
        </p:spPr>
        <p:txBody>
          <a:bodyPr/>
          <a:lstStyle>
            <a:lvl1pPr marL="0" indent="0">
              <a:buFontTx/>
              <a:buNone/>
              <a:defRPr/>
            </a:lvl1pPr>
          </a:lstStyle>
          <a:p>
            <a:endParaRPr lang="en-GB"/>
          </a:p>
        </p:txBody>
      </p:sp>
      <p:sp>
        <p:nvSpPr>
          <p:cNvPr id="9" name="Text Placeholder 8">
            <a:extLst>
              <a:ext uri="{FF2B5EF4-FFF2-40B4-BE49-F238E27FC236}">
                <a16:creationId xmlns:a16="http://schemas.microsoft.com/office/drawing/2014/main" id="{372312A5-03EA-42AB-91F3-28E33C501EE3}"/>
              </a:ext>
            </a:extLst>
          </p:cNvPr>
          <p:cNvSpPr>
            <a:spLocks noGrp="1"/>
          </p:cNvSpPr>
          <p:nvPr>
            <p:ph type="body" sz="quarter" idx="14"/>
          </p:nvPr>
        </p:nvSpPr>
        <p:spPr>
          <a:xfrm>
            <a:off x="5996591" y="1911838"/>
            <a:ext cx="6195409" cy="1250603"/>
          </a:xfrm>
        </p:spPr>
        <p:txBody>
          <a:bodyPr>
            <a:normAutofit/>
          </a:bodyPr>
          <a:lstStyle>
            <a:lvl1pPr marL="0" indent="0">
              <a:buFontTx/>
              <a:buNone/>
              <a:defRPr sz="4000">
                <a:solidFill>
                  <a:schemeClr val="bg1"/>
                </a:solidFill>
              </a:defRPr>
            </a:lvl1pPr>
          </a:lstStyle>
          <a:p>
            <a:pPr lvl="0"/>
            <a:r>
              <a:rPr lang="en-US" dirty="0"/>
              <a:t>Click to edit Master text</a:t>
            </a:r>
            <a:endParaRPr lang="en-GB" dirty="0"/>
          </a:p>
        </p:txBody>
      </p:sp>
      <p:sp>
        <p:nvSpPr>
          <p:cNvPr id="17" name="Text Placeholder 10">
            <a:extLst>
              <a:ext uri="{FF2B5EF4-FFF2-40B4-BE49-F238E27FC236}">
                <a16:creationId xmlns:a16="http://schemas.microsoft.com/office/drawing/2014/main" id="{2C00C5FC-BD55-47D9-A1A6-C2FE37778D89}"/>
              </a:ext>
            </a:extLst>
          </p:cNvPr>
          <p:cNvSpPr>
            <a:spLocks noGrp="1"/>
          </p:cNvSpPr>
          <p:nvPr>
            <p:ph type="body" sz="quarter" idx="20"/>
          </p:nvPr>
        </p:nvSpPr>
        <p:spPr>
          <a:xfrm>
            <a:off x="6207095" y="3989894"/>
            <a:ext cx="5616575" cy="454125"/>
          </a:xfrm>
        </p:spPr>
        <p:txBody>
          <a:bodyPr/>
          <a:lstStyle>
            <a:lvl1pPr marL="0" indent="0">
              <a:buFontTx/>
              <a:buNone/>
              <a:defRPr>
                <a:solidFill>
                  <a:schemeClr val="bg1"/>
                </a:solidFill>
              </a:defRPr>
            </a:lvl1pPr>
          </a:lstStyle>
          <a:p>
            <a:pPr lvl="0"/>
            <a:r>
              <a:rPr lang="en-US" dirty="0"/>
              <a:t>Click to edit Master text styles</a:t>
            </a:r>
          </a:p>
        </p:txBody>
      </p:sp>
    </p:spTree>
    <p:extLst>
      <p:ext uri="{BB962C8B-B14F-4D97-AF65-F5344CB8AC3E}">
        <p14:creationId xmlns:p14="http://schemas.microsoft.com/office/powerpoint/2010/main" val="10561086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911762EF-5B64-48B4-9883-C21789DE660F}"/>
              </a:ext>
            </a:extLst>
          </p:cNvPr>
          <p:cNvSpPr>
            <a:spLocks noGrp="1"/>
          </p:cNvSpPr>
          <p:nvPr>
            <p:ph type="pic" sz="quarter" idx="13"/>
          </p:nvPr>
        </p:nvSpPr>
        <p:spPr>
          <a:xfrm>
            <a:off x="-2251105" y="-1360991"/>
            <a:ext cx="8458200" cy="8458194"/>
          </a:xfrm>
          <a:prstGeom prst="flowChartConnector">
            <a:avLst/>
          </a:prstGeom>
          <a:solidFill>
            <a:schemeClr val="bg1"/>
          </a:solidFill>
        </p:spPr>
        <p:txBody>
          <a:bodyPr/>
          <a:lstStyle>
            <a:lvl1pPr marL="0" indent="0">
              <a:buFontTx/>
              <a:buNone/>
              <a:defRPr/>
            </a:lvl1pPr>
          </a:lstStyle>
          <a:p>
            <a:endParaRPr lang="en-GB"/>
          </a:p>
        </p:txBody>
      </p:sp>
      <p:sp>
        <p:nvSpPr>
          <p:cNvPr id="9" name="Text Placeholder 8">
            <a:extLst>
              <a:ext uri="{FF2B5EF4-FFF2-40B4-BE49-F238E27FC236}">
                <a16:creationId xmlns:a16="http://schemas.microsoft.com/office/drawing/2014/main" id="{372312A5-03EA-42AB-91F3-28E33C501EE3}"/>
              </a:ext>
            </a:extLst>
          </p:cNvPr>
          <p:cNvSpPr>
            <a:spLocks noGrp="1"/>
          </p:cNvSpPr>
          <p:nvPr>
            <p:ph type="body" sz="quarter" idx="14"/>
          </p:nvPr>
        </p:nvSpPr>
        <p:spPr>
          <a:xfrm>
            <a:off x="5996591" y="1911838"/>
            <a:ext cx="6195409" cy="1250603"/>
          </a:xfrm>
        </p:spPr>
        <p:txBody>
          <a:bodyPr>
            <a:normAutofit/>
          </a:bodyPr>
          <a:lstStyle>
            <a:lvl1pPr marL="0" indent="0">
              <a:buFontTx/>
              <a:buNone/>
              <a:defRPr sz="4000">
                <a:solidFill>
                  <a:schemeClr val="bg1"/>
                </a:solidFill>
              </a:defRPr>
            </a:lvl1pPr>
          </a:lstStyle>
          <a:p>
            <a:pPr lvl="0"/>
            <a:r>
              <a:rPr lang="en-US" dirty="0"/>
              <a:t>Click to edit Master text</a:t>
            </a:r>
            <a:endParaRPr lang="en-GB" dirty="0"/>
          </a:p>
        </p:txBody>
      </p:sp>
      <p:sp>
        <p:nvSpPr>
          <p:cNvPr id="17" name="Text Placeholder 10">
            <a:extLst>
              <a:ext uri="{FF2B5EF4-FFF2-40B4-BE49-F238E27FC236}">
                <a16:creationId xmlns:a16="http://schemas.microsoft.com/office/drawing/2014/main" id="{2C00C5FC-BD55-47D9-A1A6-C2FE37778D89}"/>
              </a:ext>
            </a:extLst>
          </p:cNvPr>
          <p:cNvSpPr>
            <a:spLocks noGrp="1"/>
          </p:cNvSpPr>
          <p:nvPr>
            <p:ph type="body" sz="quarter" idx="20"/>
          </p:nvPr>
        </p:nvSpPr>
        <p:spPr>
          <a:xfrm>
            <a:off x="6207095" y="3989894"/>
            <a:ext cx="5616575" cy="454125"/>
          </a:xfrm>
        </p:spPr>
        <p:txBody>
          <a:bodyPr/>
          <a:lstStyle>
            <a:lvl1pPr marL="0" indent="0">
              <a:buFontTx/>
              <a:buNone/>
              <a:defRPr>
                <a:solidFill>
                  <a:schemeClr val="bg1"/>
                </a:solidFill>
              </a:defRPr>
            </a:lvl1pPr>
          </a:lstStyle>
          <a:p>
            <a:pPr lvl="0"/>
            <a:r>
              <a:rPr lang="en-US" dirty="0"/>
              <a:t>Click to edit Master text styles</a:t>
            </a:r>
          </a:p>
        </p:txBody>
      </p:sp>
    </p:spTree>
    <p:extLst>
      <p:ext uri="{BB962C8B-B14F-4D97-AF65-F5344CB8AC3E}">
        <p14:creationId xmlns:p14="http://schemas.microsoft.com/office/powerpoint/2010/main" val="41922531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911762EF-5B64-48B4-9883-C21789DE660F}"/>
              </a:ext>
            </a:extLst>
          </p:cNvPr>
          <p:cNvSpPr>
            <a:spLocks noGrp="1"/>
          </p:cNvSpPr>
          <p:nvPr>
            <p:ph type="pic" sz="quarter" idx="13"/>
          </p:nvPr>
        </p:nvSpPr>
        <p:spPr>
          <a:xfrm>
            <a:off x="4005129" y="671558"/>
            <a:ext cx="4181742" cy="4181740"/>
          </a:xfrm>
          <a:prstGeom prst="flowChartConnector">
            <a:avLst/>
          </a:prstGeom>
          <a:solidFill>
            <a:schemeClr val="bg1"/>
          </a:solidFill>
        </p:spPr>
        <p:txBody>
          <a:bodyPr/>
          <a:lstStyle>
            <a:lvl1pPr marL="0" indent="0">
              <a:buFontTx/>
              <a:buNone/>
              <a:defRPr/>
            </a:lvl1pPr>
          </a:lstStyle>
          <a:p>
            <a:endParaRPr lang="en-GB"/>
          </a:p>
        </p:txBody>
      </p:sp>
      <p:sp>
        <p:nvSpPr>
          <p:cNvPr id="9" name="Text Placeholder 8">
            <a:extLst>
              <a:ext uri="{FF2B5EF4-FFF2-40B4-BE49-F238E27FC236}">
                <a16:creationId xmlns:a16="http://schemas.microsoft.com/office/drawing/2014/main" id="{372312A5-03EA-42AB-91F3-28E33C501EE3}"/>
              </a:ext>
            </a:extLst>
          </p:cNvPr>
          <p:cNvSpPr>
            <a:spLocks noGrp="1"/>
          </p:cNvSpPr>
          <p:nvPr>
            <p:ph type="body" sz="quarter" idx="14"/>
          </p:nvPr>
        </p:nvSpPr>
        <p:spPr>
          <a:xfrm>
            <a:off x="3602488" y="5165409"/>
            <a:ext cx="6195409" cy="1250603"/>
          </a:xfrm>
        </p:spPr>
        <p:txBody>
          <a:bodyPr>
            <a:normAutofit/>
          </a:bodyPr>
          <a:lstStyle>
            <a:lvl1pPr marL="0" indent="0">
              <a:buFontTx/>
              <a:buNone/>
              <a:defRPr sz="4000">
                <a:solidFill>
                  <a:schemeClr val="bg1"/>
                </a:solidFill>
              </a:defRPr>
            </a:lvl1pPr>
          </a:lstStyle>
          <a:p>
            <a:pPr lvl="0"/>
            <a:r>
              <a:rPr lang="en-US" dirty="0"/>
              <a:t>Click to edit Master text</a:t>
            </a:r>
            <a:endParaRPr lang="en-GB" dirty="0"/>
          </a:p>
        </p:txBody>
      </p:sp>
      <p:sp>
        <p:nvSpPr>
          <p:cNvPr id="17" name="Text Placeholder 10">
            <a:extLst>
              <a:ext uri="{FF2B5EF4-FFF2-40B4-BE49-F238E27FC236}">
                <a16:creationId xmlns:a16="http://schemas.microsoft.com/office/drawing/2014/main" id="{2C00C5FC-BD55-47D9-A1A6-C2FE37778D89}"/>
              </a:ext>
            </a:extLst>
          </p:cNvPr>
          <p:cNvSpPr>
            <a:spLocks noGrp="1"/>
          </p:cNvSpPr>
          <p:nvPr>
            <p:ph type="body" sz="quarter" idx="20"/>
          </p:nvPr>
        </p:nvSpPr>
        <p:spPr>
          <a:xfrm>
            <a:off x="3678261" y="6036291"/>
            <a:ext cx="5616575" cy="454125"/>
          </a:xfrm>
        </p:spPr>
        <p:txBody>
          <a:bodyPr/>
          <a:lstStyle>
            <a:lvl1pPr marL="0" indent="0">
              <a:buFontTx/>
              <a:buNone/>
              <a:defRPr>
                <a:solidFill>
                  <a:schemeClr val="bg1"/>
                </a:solidFill>
              </a:defRPr>
            </a:lvl1pPr>
          </a:lstStyle>
          <a:p>
            <a:pPr lvl="0"/>
            <a:r>
              <a:rPr lang="en-US" dirty="0"/>
              <a:t>Click to edit Master text styles</a:t>
            </a:r>
          </a:p>
        </p:txBody>
      </p:sp>
    </p:spTree>
    <p:extLst>
      <p:ext uri="{BB962C8B-B14F-4D97-AF65-F5344CB8AC3E}">
        <p14:creationId xmlns:p14="http://schemas.microsoft.com/office/powerpoint/2010/main" val="51638082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C56D4422-9AD5-4F57-B03F-7AB2C7088B6F}"/>
              </a:ext>
            </a:extLst>
          </p:cNvPr>
          <p:cNvSpPr>
            <a:spLocks noGrp="1"/>
          </p:cNvSpPr>
          <p:nvPr>
            <p:ph type="pic" sz="quarter" idx="10"/>
          </p:nvPr>
        </p:nvSpPr>
        <p:spPr>
          <a:xfrm>
            <a:off x="6024126" y="200025"/>
            <a:ext cx="5982574" cy="6457950"/>
          </a:xfrm>
        </p:spPr>
        <p:txBody>
          <a:bodyPr/>
          <a:lstStyle/>
          <a:p>
            <a:endParaRPr lang="en-GB"/>
          </a:p>
        </p:txBody>
      </p:sp>
    </p:spTree>
    <p:extLst>
      <p:ext uri="{BB962C8B-B14F-4D97-AF65-F5344CB8AC3E}">
        <p14:creationId xmlns:p14="http://schemas.microsoft.com/office/powerpoint/2010/main" val="338301759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C56D4422-9AD5-4F57-B03F-7AB2C7088B6F}"/>
              </a:ext>
            </a:extLst>
          </p:cNvPr>
          <p:cNvSpPr>
            <a:spLocks noGrp="1"/>
          </p:cNvSpPr>
          <p:nvPr>
            <p:ph type="pic" sz="quarter" idx="10"/>
          </p:nvPr>
        </p:nvSpPr>
        <p:spPr>
          <a:xfrm rot="325581">
            <a:off x="6213068" y="707958"/>
            <a:ext cx="4318000" cy="5442083"/>
          </a:xfrm>
        </p:spPr>
        <p:txBody>
          <a:bodyPr/>
          <a:lstStyle/>
          <a:p>
            <a:endParaRPr lang="en-GB"/>
          </a:p>
        </p:txBody>
      </p:sp>
    </p:spTree>
    <p:extLst>
      <p:ext uri="{BB962C8B-B14F-4D97-AF65-F5344CB8AC3E}">
        <p14:creationId xmlns:p14="http://schemas.microsoft.com/office/powerpoint/2010/main" val="92853784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C56D4422-9AD5-4F57-B03F-7AB2C7088B6F}"/>
              </a:ext>
            </a:extLst>
          </p:cNvPr>
          <p:cNvSpPr>
            <a:spLocks noGrp="1"/>
          </p:cNvSpPr>
          <p:nvPr>
            <p:ph type="pic" sz="quarter" idx="10"/>
          </p:nvPr>
        </p:nvSpPr>
        <p:spPr>
          <a:xfrm rot="263267">
            <a:off x="6401076" y="707958"/>
            <a:ext cx="5209212" cy="5442083"/>
          </a:xfrm>
        </p:spPr>
        <p:txBody>
          <a:bodyPr/>
          <a:lstStyle/>
          <a:p>
            <a:endParaRPr lang="en-GB"/>
          </a:p>
        </p:txBody>
      </p:sp>
    </p:spTree>
    <p:extLst>
      <p:ext uri="{BB962C8B-B14F-4D97-AF65-F5344CB8AC3E}">
        <p14:creationId xmlns:p14="http://schemas.microsoft.com/office/powerpoint/2010/main" val="23224583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C56D4422-9AD5-4F57-B03F-7AB2C7088B6F}"/>
              </a:ext>
            </a:extLst>
          </p:cNvPr>
          <p:cNvSpPr>
            <a:spLocks noGrp="1"/>
          </p:cNvSpPr>
          <p:nvPr>
            <p:ph type="pic" sz="quarter" idx="10"/>
          </p:nvPr>
        </p:nvSpPr>
        <p:spPr>
          <a:xfrm>
            <a:off x="1318775" y="1288425"/>
            <a:ext cx="4281150" cy="4281150"/>
          </a:xfrm>
        </p:spPr>
        <p:txBody>
          <a:bodyPr/>
          <a:lstStyle/>
          <a:p>
            <a:endParaRPr lang="en-GB"/>
          </a:p>
        </p:txBody>
      </p:sp>
    </p:spTree>
    <p:extLst>
      <p:ext uri="{BB962C8B-B14F-4D97-AF65-F5344CB8AC3E}">
        <p14:creationId xmlns:p14="http://schemas.microsoft.com/office/powerpoint/2010/main" val="9111438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466B5597-730C-4777-914F-F77C4A29FE0A}"/>
              </a:ext>
            </a:extLst>
          </p:cNvPr>
          <p:cNvSpPr>
            <a:spLocks noGrp="1"/>
          </p:cNvSpPr>
          <p:nvPr>
            <p:ph type="pic" sz="quarter" idx="11"/>
          </p:nvPr>
        </p:nvSpPr>
        <p:spPr>
          <a:xfrm>
            <a:off x="225040" y="205099"/>
            <a:ext cx="5731380" cy="6447802"/>
          </a:xfrm>
        </p:spPr>
        <p:txBody>
          <a:bodyPr/>
          <a:lstStyle/>
          <a:p>
            <a:endParaRPr lang="en-GB"/>
          </a:p>
        </p:txBody>
      </p:sp>
      <p:sp>
        <p:nvSpPr>
          <p:cNvPr id="6" name="Picture Placeholder 2">
            <a:extLst>
              <a:ext uri="{FF2B5EF4-FFF2-40B4-BE49-F238E27FC236}">
                <a16:creationId xmlns:a16="http://schemas.microsoft.com/office/drawing/2014/main" id="{F704D096-0201-4EC7-8642-F7463FA35932}"/>
              </a:ext>
            </a:extLst>
          </p:cNvPr>
          <p:cNvSpPr>
            <a:spLocks noGrp="1"/>
          </p:cNvSpPr>
          <p:nvPr>
            <p:ph type="pic" sz="quarter" idx="12"/>
          </p:nvPr>
        </p:nvSpPr>
        <p:spPr>
          <a:xfrm>
            <a:off x="6235580" y="205099"/>
            <a:ext cx="5731380" cy="6447802"/>
          </a:xfrm>
        </p:spPr>
        <p:txBody>
          <a:bodyPr/>
          <a:lstStyle/>
          <a:p>
            <a:endParaRPr lang="en-GB"/>
          </a:p>
        </p:txBody>
      </p:sp>
    </p:spTree>
    <p:extLst>
      <p:ext uri="{BB962C8B-B14F-4D97-AF65-F5344CB8AC3E}">
        <p14:creationId xmlns:p14="http://schemas.microsoft.com/office/powerpoint/2010/main" val="165605792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466B5597-730C-4777-914F-F77C4A29FE0A}"/>
              </a:ext>
            </a:extLst>
          </p:cNvPr>
          <p:cNvSpPr>
            <a:spLocks noGrp="1"/>
          </p:cNvSpPr>
          <p:nvPr>
            <p:ph type="pic" sz="quarter" idx="11"/>
          </p:nvPr>
        </p:nvSpPr>
        <p:spPr>
          <a:xfrm>
            <a:off x="225040" y="205099"/>
            <a:ext cx="5731380" cy="6447802"/>
          </a:xfrm>
        </p:spPr>
        <p:txBody>
          <a:bodyPr/>
          <a:lstStyle/>
          <a:p>
            <a:endParaRPr lang="en-GB"/>
          </a:p>
        </p:txBody>
      </p:sp>
    </p:spTree>
    <p:extLst>
      <p:ext uri="{BB962C8B-B14F-4D97-AF65-F5344CB8AC3E}">
        <p14:creationId xmlns:p14="http://schemas.microsoft.com/office/powerpoint/2010/main" val="1884257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3" Type="http://schemas.openxmlformats.org/officeDocument/2006/relationships/slideLayout" Target="../slideLayouts/slideLayout16.xml"/><Relationship Id="rId21" Type="http://schemas.openxmlformats.org/officeDocument/2006/relationships/theme" Target="../theme/theme2.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slideLayout" Target="../slideLayouts/slideLayout33.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19" Type="http://schemas.openxmlformats.org/officeDocument/2006/relationships/slideLayout" Target="../slideLayouts/slideLayout32.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215D1D-681D-412D-AD69-AB6DE773A83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2231BB5-8ABE-4170-B031-CE02CF1CB88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4E9062E-51BB-47E5-BBEF-41E0B93323E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AA740D-5C2A-4F1D-B82A-9ABAE18340D9}" type="datetimeFigureOut">
              <a:rPr lang="en-GB" smtClean="0"/>
              <a:t>20/11/2023</a:t>
            </a:fld>
            <a:endParaRPr lang="en-GB"/>
          </a:p>
        </p:txBody>
      </p:sp>
      <p:sp>
        <p:nvSpPr>
          <p:cNvPr id="5" name="Footer Placeholder 4">
            <a:extLst>
              <a:ext uri="{FF2B5EF4-FFF2-40B4-BE49-F238E27FC236}">
                <a16:creationId xmlns:a16="http://schemas.microsoft.com/office/drawing/2014/main" id="{64004441-3C96-4292-9150-732567C2CEB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5E5C0AD2-9217-4DBC-AC51-2ED348AEFFC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61462A-495E-4E84-B7D2-F25738525BBA}" type="slidenum">
              <a:rPr lang="en-GB" smtClean="0"/>
              <a:t>‹#›</a:t>
            </a:fld>
            <a:endParaRPr lang="en-GB"/>
          </a:p>
        </p:txBody>
      </p:sp>
    </p:spTree>
    <p:extLst>
      <p:ext uri="{BB962C8B-B14F-4D97-AF65-F5344CB8AC3E}">
        <p14:creationId xmlns:p14="http://schemas.microsoft.com/office/powerpoint/2010/main" val="6176668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EDEAAFE-E41F-4F8F-BFC4-0475F472AE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7CF5BE0-FC90-4C1E-B9A5-5E83ACF4277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E19EEAC-6A17-46A1-A05D-BBD753001AD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D6550B-1DC0-4700-857F-4427C3D6A02A}" type="datetimeFigureOut">
              <a:rPr lang="en-GB" smtClean="0"/>
              <a:t>20/11/2023</a:t>
            </a:fld>
            <a:endParaRPr lang="en-GB"/>
          </a:p>
        </p:txBody>
      </p:sp>
      <p:sp>
        <p:nvSpPr>
          <p:cNvPr id="5" name="Footer Placeholder 4">
            <a:extLst>
              <a:ext uri="{FF2B5EF4-FFF2-40B4-BE49-F238E27FC236}">
                <a16:creationId xmlns:a16="http://schemas.microsoft.com/office/drawing/2014/main" id="{77327D57-4815-4184-886F-BF8C51F202C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9817FCB-3B73-4584-A06C-ED46C502A06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598759-2E07-4507-9B53-894437B8F4DA}" type="slidenum">
              <a:rPr lang="en-GB" smtClean="0"/>
              <a:t>‹#›</a:t>
            </a:fld>
            <a:endParaRPr lang="en-GB"/>
          </a:p>
        </p:txBody>
      </p:sp>
    </p:spTree>
    <p:extLst>
      <p:ext uri="{BB962C8B-B14F-4D97-AF65-F5344CB8AC3E}">
        <p14:creationId xmlns:p14="http://schemas.microsoft.com/office/powerpoint/2010/main" val="386211961"/>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 id="2147483734" r:id="rId13"/>
    <p:sldLayoutId id="2147483735" r:id="rId14"/>
    <p:sldLayoutId id="2147483736" r:id="rId15"/>
    <p:sldLayoutId id="2147483737" r:id="rId16"/>
    <p:sldLayoutId id="2147483741" r:id="rId17"/>
    <p:sldLayoutId id="2147483738" r:id="rId18"/>
    <p:sldLayoutId id="2147483739" r:id="rId19"/>
    <p:sldLayoutId id="2147483740"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30.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12.xml"/><Relationship Id="rId4" Type="http://schemas.openxmlformats.org/officeDocument/2006/relationships/image" Target="../media/image10.jpeg"/></Relationships>
</file>

<file path=ppt/slides/_rels/slide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12.xml"/><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hyperlink" Target="https://epale.ec.europa.eu/en/resource-centre/content/adult-education-montenegro-role-non-governmental-organizations" TargetMode="External"/><Relationship Id="rId2" Type="http://schemas.openxmlformats.org/officeDocument/2006/relationships/hyperlink" Target="https://epale.ec.europa.eu/me/user/login" TargetMode="External"/><Relationship Id="rId1" Type="http://schemas.openxmlformats.org/officeDocument/2006/relationships/slideLayout" Target="../slideLayouts/slideLayout12.xml"/><Relationship Id="rId6" Type="http://schemas.openxmlformats.org/officeDocument/2006/relationships/image" Target="../media/image10.jpeg"/><Relationship Id="rId5" Type="http://schemas.openxmlformats.org/officeDocument/2006/relationships/image" Target="../media/image9.sv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12.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1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12.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12.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12.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12.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12.xml"/><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2.svg"/><Relationship Id="rId7" Type="http://schemas.openxmlformats.org/officeDocument/2006/relationships/image" Target="../media/image15.svg"/><Relationship Id="rId2" Type="http://schemas.openxmlformats.org/officeDocument/2006/relationships/image" Target="../media/image11.png"/><Relationship Id="rId1" Type="http://schemas.openxmlformats.org/officeDocument/2006/relationships/slideLayout" Target="../slideLayouts/slideLayout29.xml"/><Relationship Id="rId6" Type="http://schemas.openxmlformats.org/officeDocument/2006/relationships/image" Target="../media/image14.png"/><Relationship Id="rId11" Type="http://schemas.openxmlformats.org/officeDocument/2006/relationships/hyperlink" Target="http://www.gov.me/cso" TargetMode="External"/><Relationship Id="rId5" Type="http://schemas.openxmlformats.org/officeDocument/2006/relationships/image" Target="../media/image13.png"/><Relationship Id="rId10" Type="http://schemas.openxmlformats.org/officeDocument/2006/relationships/hyperlink" Target="mailto:gordana.boskovic@cso.edu.me" TargetMode="External"/><Relationship Id="rId4" Type="http://schemas.openxmlformats.org/officeDocument/2006/relationships/image" Target="../media/image7.jpg"/><Relationship Id="rId9" Type="http://schemas.openxmlformats.org/officeDocument/2006/relationships/image" Target="../media/image17.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B4044"/>
        </a:soli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F9868076-237A-4532-BEF1-08DF4A5A943D}"/>
              </a:ext>
            </a:extLst>
          </p:cNvPr>
          <p:cNvSpPr/>
          <p:nvPr/>
        </p:nvSpPr>
        <p:spPr>
          <a:xfrm rot="242830">
            <a:off x="6255242" y="557586"/>
            <a:ext cx="5502254" cy="5735221"/>
          </a:xfrm>
          <a:prstGeom prst="rect">
            <a:avLst/>
          </a:prstGeom>
          <a:solidFill>
            <a:srgbClr val="FFFF99"/>
          </a:solidFill>
          <a:ln>
            <a:noFill/>
          </a:ln>
          <a:effectLst>
            <a:outerShdw blurRad="38100" dist="25400" dir="10800000" sx="101000" sy="101000" algn="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 name="Isosceles Triangle 59">
            <a:extLst>
              <a:ext uri="{FF2B5EF4-FFF2-40B4-BE49-F238E27FC236}">
                <a16:creationId xmlns:a16="http://schemas.microsoft.com/office/drawing/2014/main" id="{217F4526-A5EC-48EA-B88E-EFCF9C53190E}"/>
              </a:ext>
            </a:extLst>
          </p:cNvPr>
          <p:cNvSpPr/>
          <p:nvPr/>
        </p:nvSpPr>
        <p:spPr>
          <a:xfrm rot="17500318">
            <a:off x="5343450" y="6020806"/>
            <a:ext cx="410849" cy="376843"/>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Isosceles Triangle 18">
            <a:extLst>
              <a:ext uri="{FF2B5EF4-FFF2-40B4-BE49-F238E27FC236}">
                <a16:creationId xmlns:a16="http://schemas.microsoft.com/office/drawing/2014/main" id="{07FF6E52-AFE7-49E1-960E-67EA55F1A114}"/>
              </a:ext>
            </a:extLst>
          </p:cNvPr>
          <p:cNvSpPr/>
          <p:nvPr/>
        </p:nvSpPr>
        <p:spPr>
          <a:xfrm rot="3017962">
            <a:off x="1099500" y="4902703"/>
            <a:ext cx="341277" cy="313029"/>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Isosceles Triangle 19">
            <a:extLst>
              <a:ext uri="{FF2B5EF4-FFF2-40B4-BE49-F238E27FC236}">
                <a16:creationId xmlns:a16="http://schemas.microsoft.com/office/drawing/2014/main" id="{1E574DBF-308D-4634-BE9E-8A98D44C0ED9}"/>
              </a:ext>
            </a:extLst>
          </p:cNvPr>
          <p:cNvSpPr/>
          <p:nvPr/>
        </p:nvSpPr>
        <p:spPr>
          <a:xfrm rot="21058193">
            <a:off x="332806" y="4704233"/>
            <a:ext cx="772157" cy="67954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0D11EC5B-415E-4D66-BB38-28A7580BF1A2}"/>
              </a:ext>
            </a:extLst>
          </p:cNvPr>
          <p:cNvSpPr/>
          <p:nvPr/>
        </p:nvSpPr>
        <p:spPr>
          <a:xfrm>
            <a:off x="88900" y="85208"/>
            <a:ext cx="12014200" cy="6658492"/>
          </a:xfrm>
          <a:prstGeom prst="rect">
            <a:avLst/>
          </a:prstGeom>
          <a:no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Title 1">
            <a:extLst>
              <a:ext uri="{FF2B5EF4-FFF2-40B4-BE49-F238E27FC236}">
                <a16:creationId xmlns:a16="http://schemas.microsoft.com/office/drawing/2014/main" id="{9FADB47A-A3A5-4222-B04B-5B37E0D80C12}"/>
              </a:ext>
            </a:extLst>
          </p:cNvPr>
          <p:cNvSpPr txBox="1">
            <a:spLocks/>
          </p:cNvSpPr>
          <p:nvPr/>
        </p:nvSpPr>
        <p:spPr>
          <a:xfrm>
            <a:off x="284262" y="2647180"/>
            <a:ext cx="605557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r>
              <a:rPr lang="sr-Latn-ME" sz="3200" b="1" dirty="0">
                <a:solidFill>
                  <a:schemeClr val="bg1"/>
                </a:solidFill>
                <a:latin typeface="Raleway" panose="020B0503030101060003" pitchFamily="34" charset="0"/>
              </a:rPr>
              <a:t>Life-long learning framework  in Montenegro, accreditation of programs and CSOs as implementers of adult education</a:t>
            </a:r>
            <a:endParaRPr kumimoji="0" lang="en-GB" sz="2400" b="1" i="0" u="none" strike="noStrike" kern="1200" cap="none" spc="0" normalizeH="0" baseline="0" noProof="0" dirty="0">
              <a:ln>
                <a:noFill/>
              </a:ln>
              <a:solidFill>
                <a:schemeClr val="bg1"/>
              </a:solidFill>
              <a:effectLst/>
              <a:uLnTx/>
              <a:uFillTx/>
              <a:latin typeface="Raleway" panose="020B0503030101060003" pitchFamily="34" charset="0"/>
            </a:endParaRPr>
          </a:p>
        </p:txBody>
      </p:sp>
      <p:pic>
        <p:nvPicPr>
          <p:cNvPr id="43" name="Graphic 42">
            <a:extLst>
              <a:ext uri="{FF2B5EF4-FFF2-40B4-BE49-F238E27FC236}">
                <a16:creationId xmlns:a16="http://schemas.microsoft.com/office/drawing/2014/main" id="{9122AC18-0C3E-43F7-8AFD-0899600D3C1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466631" y="729944"/>
            <a:ext cx="1491528" cy="866049"/>
          </a:xfrm>
          <a:prstGeom prst="rect">
            <a:avLst/>
          </a:prstGeom>
        </p:spPr>
      </p:pic>
      <p:sp>
        <p:nvSpPr>
          <p:cNvPr id="54" name="Isosceles Triangle 53">
            <a:extLst>
              <a:ext uri="{FF2B5EF4-FFF2-40B4-BE49-F238E27FC236}">
                <a16:creationId xmlns:a16="http://schemas.microsoft.com/office/drawing/2014/main" id="{385C5481-82F4-4CEA-8D90-B50EBDAAD8D2}"/>
              </a:ext>
            </a:extLst>
          </p:cNvPr>
          <p:cNvSpPr/>
          <p:nvPr/>
        </p:nvSpPr>
        <p:spPr>
          <a:xfrm>
            <a:off x="4332937" y="622863"/>
            <a:ext cx="1110361" cy="95720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Isosceles Triangle 54">
            <a:extLst>
              <a:ext uri="{FF2B5EF4-FFF2-40B4-BE49-F238E27FC236}">
                <a16:creationId xmlns:a16="http://schemas.microsoft.com/office/drawing/2014/main" id="{FF38E079-7AD4-4161-BBD5-EC457516C7E9}"/>
              </a:ext>
            </a:extLst>
          </p:cNvPr>
          <p:cNvSpPr/>
          <p:nvPr/>
        </p:nvSpPr>
        <p:spPr>
          <a:xfrm rot="5206680">
            <a:off x="4106111" y="1326286"/>
            <a:ext cx="646881" cy="557656"/>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6" name="Graphic 55" descr="Magnifying glass">
            <a:extLst>
              <a:ext uri="{FF2B5EF4-FFF2-40B4-BE49-F238E27FC236}">
                <a16:creationId xmlns:a16="http://schemas.microsoft.com/office/drawing/2014/main" id="{4FC27309-484C-4BA0-95D4-CE2F2A6F42D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07832" y="866397"/>
            <a:ext cx="1137133" cy="1137133"/>
          </a:xfrm>
          <a:prstGeom prst="rect">
            <a:avLst/>
          </a:prstGeom>
        </p:spPr>
      </p:pic>
      <p:pic>
        <p:nvPicPr>
          <p:cNvPr id="46" name="Graphic 45">
            <a:extLst>
              <a:ext uri="{FF2B5EF4-FFF2-40B4-BE49-F238E27FC236}">
                <a16:creationId xmlns:a16="http://schemas.microsoft.com/office/drawing/2014/main" id="{A9BD5234-7CA8-4AC2-BADF-9DD6AEA7DE8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962852" y="1114791"/>
            <a:ext cx="904018" cy="139080"/>
          </a:xfrm>
          <a:prstGeom prst="rect">
            <a:avLst/>
          </a:prstGeom>
        </p:spPr>
      </p:pic>
      <p:sp>
        <p:nvSpPr>
          <p:cNvPr id="47" name="Rectangle 46">
            <a:extLst>
              <a:ext uri="{FF2B5EF4-FFF2-40B4-BE49-F238E27FC236}">
                <a16:creationId xmlns:a16="http://schemas.microsoft.com/office/drawing/2014/main" id="{842DAC88-33CF-4093-9D65-CBB261720A5A}"/>
              </a:ext>
            </a:extLst>
          </p:cNvPr>
          <p:cNvSpPr/>
          <p:nvPr/>
        </p:nvSpPr>
        <p:spPr>
          <a:xfrm rot="16200000">
            <a:off x="-580401" y="2299708"/>
            <a:ext cx="1296000" cy="27681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48" name="Group 47">
            <a:extLst>
              <a:ext uri="{FF2B5EF4-FFF2-40B4-BE49-F238E27FC236}">
                <a16:creationId xmlns:a16="http://schemas.microsoft.com/office/drawing/2014/main" id="{1DB34CDE-0CBB-4BFC-8722-146A2B0773C2}"/>
              </a:ext>
            </a:extLst>
          </p:cNvPr>
          <p:cNvGrpSpPr/>
          <p:nvPr/>
        </p:nvGrpSpPr>
        <p:grpSpPr>
          <a:xfrm rot="5400000">
            <a:off x="3291955" y="2549832"/>
            <a:ext cx="188425" cy="3726570"/>
            <a:chOff x="6132021" y="1798326"/>
            <a:chExt cx="188425" cy="3726570"/>
          </a:xfrm>
          <a:solidFill>
            <a:schemeClr val="bg1"/>
          </a:solidFill>
        </p:grpSpPr>
        <p:sp>
          <p:nvSpPr>
            <p:cNvPr id="49" name="Rectangle 48">
              <a:extLst>
                <a:ext uri="{FF2B5EF4-FFF2-40B4-BE49-F238E27FC236}">
                  <a16:creationId xmlns:a16="http://schemas.microsoft.com/office/drawing/2014/main" id="{D1D553C8-2D3F-4F2E-A5ED-A20002D87247}"/>
                </a:ext>
              </a:extLst>
            </p:cNvPr>
            <p:cNvSpPr/>
            <p:nvPr/>
          </p:nvSpPr>
          <p:spPr>
            <a:xfrm>
              <a:off x="6192982" y="2327565"/>
              <a:ext cx="83127" cy="26517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Isosceles Triangle 49">
              <a:extLst>
                <a:ext uri="{FF2B5EF4-FFF2-40B4-BE49-F238E27FC236}">
                  <a16:creationId xmlns:a16="http://schemas.microsoft.com/office/drawing/2014/main" id="{6A80DCC4-3C2F-4364-A8DB-1E41009F15FB}"/>
                </a:ext>
              </a:extLst>
            </p:cNvPr>
            <p:cNvSpPr/>
            <p:nvPr/>
          </p:nvSpPr>
          <p:spPr>
            <a:xfrm>
              <a:off x="6137565" y="2069871"/>
              <a:ext cx="180109" cy="15794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Isosceles Triangle 50">
              <a:extLst>
                <a:ext uri="{FF2B5EF4-FFF2-40B4-BE49-F238E27FC236}">
                  <a16:creationId xmlns:a16="http://schemas.microsoft.com/office/drawing/2014/main" id="{B4A5DCEE-E2F9-4024-B218-5BD6B211CF14}"/>
                </a:ext>
              </a:extLst>
            </p:cNvPr>
            <p:cNvSpPr/>
            <p:nvPr/>
          </p:nvSpPr>
          <p:spPr>
            <a:xfrm>
              <a:off x="6132021" y="1798326"/>
              <a:ext cx="180109" cy="15794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Isosceles Triangle 51">
              <a:extLst>
                <a:ext uri="{FF2B5EF4-FFF2-40B4-BE49-F238E27FC236}">
                  <a16:creationId xmlns:a16="http://schemas.microsoft.com/office/drawing/2014/main" id="{86E43144-7280-4A35-B091-F55A586120B7}"/>
                </a:ext>
              </a:extLst>
            </p:cNvPr>
            <p:cNvSpPr/>
            <p:nvPr/>
          </p:nvSpPr>
          <p:spPr>
            <a:xfrm>
              <a:off x="6140337" y="5366954"/>
              <a:ext cx="180109" cy="15794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Isosceles Triangle 52">
              <a:extLst>
                <a:ext uri="{FF2B5EF4-FFF2-40B4-BE49-F238E27FC236}">
                  <a16:creationId xmlns:a16="http://schemas.microsoft.com/office/drawing/2014/main" id="{0F00EB6E-652D-4ADC-9F18-F4FFAA8C36AC}"/>
                </a:ext>
              </a:extLst>
            </p:cNvPr>
            <p:cNvSpPr/>
            <p:nvPr/>
          </p:nvSpPr>
          <p:spPr>
            <a:xfrm>
              <a:off x="6134793" y="5095409"/>
              <a:ext cx="180109" cy="15794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6" name="Picture Placeholder 5" descr="A picture containing red, indoor, sitting&#10;&#10;Description automatically generated">
            <a:extLst>
              <a:ext uri="{FF2B5EF4-FFF2-40B4-BE49-F238E27FC236}">
                <a16:creationId xmlns:a16="http://schemas.microsoft.com/office/drawing/2014/main" id="{246C8AFC-47D8-496C-BD62-D0DB4BE2E366}"/>
              </a:ext>
            </a:extLst>
          </p:cNvPr>
          <p:cNvPicPr>
            <a:picLocks noGrp="1" noChangeAspect="1"/>
          </p:cNvPicPr>
          <p:nvPr>
            <p:ph type="pic" sz="quarter" idx="10"/>
          </p:nvPr>
        </p:nvPicPr>
        <p:blipFill>
          <a:blip r:embed="rId8">
            <a:extLst>
              <a:ext uri="{28A0092B-C50C-407E-A947-70E740481C1C}">
                <a14:useLocalDpi xmlns:a14="http://schemas.microsoft.com/office/drawing/2010/main" val="0"/>
              </a:ext>
            </a:extLst>
          </a:blip>
          <a:srcRect l="2130" r="2130"/>
          <a:stretch>
            <a:fillRect/>
          </a:stretch>
        </p:blipFill>
        <p:spPr/>
      </p:pic>
      <p:sp>
        <p:nvSpPr>
          <p:cNvPr id="41" name="Title 1">
            <a:extLst>
              <a:ext uri="{FF2B5EF4-FFF2-40B4-BE49-F238E27FC236}">
                <a16:creationId xmlns:a16="http://schemas.microsoft.com/office/drawing/2014/main" id="{9FADB47A-A3A5-4222-B04B-5B37E0D80C12}"/>
              </a:ext>
            </a:extLst>
          </p:cNvPr>
          <p:cNvSpPr txBox="1">
            <a:spLocks/>
          </p:cNvSpPr>
          <p:nvPr/>
        </p:nvSpPr>
        <p:spPr>
          <a:xfrm>
            <a:off x="437698" y="5322986"/>
            <a:ext cx="5515133"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r>
              <a:rPr lang="sr-Latn-ME" sz="1800" b="1" dirty="0">
                <a:solidFill>
                  <a:schemeClr val="bg1"/>
                </a:solidFill>
                <a:latin typeface="Raleway" panose="020B0503030101060003" pitchFamily="34" charset="0"/>
              </a:rPr>
              <a:t>Gordana Boskovic, VET Centre - Montenegro</a:t>
            </a:r>
          </a:p>
          <a:p>
            <a:pPr lvl="0" algn="ctr"/>
            <a:endParaRPr kumimoji="0" lang="en-GB" sz="1800" b="1" i="0" u="none" strike="noStrike" kern="1200" cap="none" spc="0" normalizeH="0" baseline="0" noProof="0" dirty="0">
              <a:ln>
                <a:noFill/>
              </a:ln>
              <a:solidFill>
                <a:schemeClr val="bg1"/>
              </a:solidFill>
              <a:effectLst/>
              <a:uLnTx/>
              <a:uFillTx/>
              <a:latin typeface="Raleway" panose="020B0503030101060003" pitchFamily="34" charset="0"/>
            </a:endParaRPr>
          </a:p>
          <a:p>
            <a:pPr lvl="0" algn="ctr"/>
            <a:r>
              <a:rPr kumimoji="0" lang="sr-Latn-ME" sz="1800" b="1" i="0" u="none" strike="noStrike" kern="1200" cap="none" spc="0" normalizeH="0" baseline="0" noProof="0" dirty="0">
                <a:ln>
                  <a:noFill/>
                </a:ln>
                <a:solidFill>
                  <a:schemeClr val="bg1"/>
                </a:solidFill>
                <a:effectLst/>
                <a:uLnTx/>
                <a:uFillTx/>
                <a:latin typeface="Raleway" panose="020B0503030101060003" pitchFamily="34" charset="0"/>
              </a:rPr>
              <a:t>Tirana, 21/22 October 2023</a:t>
            </a:r>
            <a:endParaRPr lang="sr-Latn-ME" sz="1800" b="1" dirty="0">
              <a:solidFill>
                <a:schemeClr val="bg1"/>
              </a:solidFill>
              <a:latin typeface="Raleway" panose="020B0503030101060003" pitchFamily="34" charset="0"/>
            </a:endParaRPr>
          </a:p>
          <a:p>
            <a:pPr lvl="0" algn="ctr"/>
            <a:r>
              <a:rPr lang="sr-Latn-ME" sz="1800" b="1" dirty="0">
                <a:solidFill>
                  <a:schemeClr val="bg1"/>
                </a:solidFill>
                <a:latin typeface="Raleway" panose="020B0503030101060003" pitchFamily="34" charset="0"/>
              </a:rPr>
              <a:t>EU TACSO 3 and 2023 EU Years of Skills</a:t>
            </a:r>
            <a:endParaRPr kumimoji="0" lang="en-GB" sz="1200" b="1" i="0" u="none" strike="noStrike" kern="1200" cap="none" spc="0" normalizeH="0" baseline="0" noProof="0" dirty="0">
              <a:ln>
                <a:noFill/>
              </a:ln>
              <a:solidFill>
                <a:schemeClr val="bg1"/>
              </a:solidFill>
              <a:effectLst/>
              <a:uLnTx/>
              <a:uFillTx/>
              <a:latin typeface="Raleway" panose="020B0503030101060003" pitchFamily="34" charset="0"/>
            </a:endParaRPr>
          </a:p>
        </p:txBody>
      </p:sp>
    </p:spTree>
    <p:extLst>
      <p:ext uri="{BB962C8B-B14F-4D97-AF65-F5344CB8AC3E}">
        <p14:creationId xmlns:p14="http://schemas.microsoft.com/office/powerpoint/2010/main" val="1459227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100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6000"/>
                                        <p:tgtEl>
                                          <p:spTgt spid="23"/>
                                        </p:tgtEl>
                                      </p:cBhvr>
                                    </p:animEffect>
                                  </p:childTnLst>
                                </p:cTn>
                              </p:par>
                              <p:par>
                                <p:cTn id="8" presetID="22" presetClass="entr" presetSubtype="8" fill="hold" nodeType="withEffect">
                                  <p:stCondLst>
                                    <p:cond delay="1000"/>
                                  </p:stCondLst>
                                  <p:childTnLst>
                                    <p:set>
                                      <p:cBhvr>
                                        <p:cTn id="9" dur="1" fill="hold">
                                          <p:stCondLst>
                                            <p:cond delay="0"/>
                                          </p:stCondLst>
                                        </p:cTn>
                                        <p:tgtEl>
                                          <p:spTgt spid="43"/>
                                        </p:tgtEl>
                                        <p:attrNameLst>
                                          <p:attrName>style.visibility</p:attrName>
                                        </p:attrNameLst>
                                      </p:cBhvr>
                                      <p:to>
                                        <p:strVal val="visible"/>
                                      </p:to>
                                    </p:set>
                                    <p:animEffect transition="in" filter="wipe(left)">
                                      <p:cBhvr>
                                        <p:cTn id="10" dur="500"/>
                                        <p:tgtEl>
                                          <p:spTgt spid="43"/>
                                        </p:tgtEl>
                                      </p:cBhvr>
                                    </p:animEffect>
                                  </p:childTnLst>
                                </p:cTn>
                              </p:par>
                              <p:par>
                                <p:cTn id="11" presetID="22" presetClass="entr" presetSubtype="8" fill="hold" nodeType="withEffect">
                                  <p:stCondLst>
                                    <p:cond delay="250"/>
                                  </p:stCondLst>
                                  <p:childTnLst>
                                    <p:set>
                                      <p:cBhvr>
                                        <p:cTn id="12" dur="1" fill="hold">
                                          <p:stCondLst>
                                            <p:cond delay="0"/>
                                          </p:stCondLst>
                                        </p:cTn>
                                        <p:tgtEl>
                                          <p:spTgt spid="46"/>
                                        </p:tgtEl>
                                        <p:attrNameLst>
                                          <p:attrName>style.visibility</p:attrName>
                                        </p:attrNameLst>
                                      </p:cBhvr>
                                      <p:to>
                                        <p:strVal val="visible"/>
                                      </p:to>
                                    </p:set>
                                    <p:animEffect transition="in" filter="wipe(left)">
                                      <p:cBhvr>
                                        <p:cTn id="13" dur="500"/>
                                        <p:tgtEl>
                                          <p:spTgt spid="46"/>
                                        </p:tgtEl>
                                      </p:cBhvr>
                                    </p:animEffect>
                                  </p:childTnLst>
                                </p:cTn>
                              </p:par>
                              <p:par>
                                <p:cTn id="14" presetID="8" presetClass="emph" presetSubtype="0" fill="hold" grpId="0" nodeType="withEffect">
                                  <p:stCondLst>
                                    <p:cond delay="250"/>
                                  </p:stCondLst>
                                  <p:childTnLst>
                                    <p:animRot by="21600000">
                                      <p:cBhvr>
                                        <p:cTn id="15" dur="20000" fill="hold"/>
                                        <p:tgtEl>
                                          <p:spTgt spid="54"/>
                                        </p:tgtEl>
                                        <p:attrNameLst>
                                          <p:attrName>r</p:attrName>
                                        </p:attrNameLst>
                                      </p:cBhvr>
                                    </p:animRot>
                                  </p:childTnLst>
                                </p:cTn>
                              </p:par>
                              <p:par>
                                <p:cTn id="16" presetID="8" presetClass="emph" presetSubtype="0" fill="hold" grpId="0" nodeType="withEffect">
                                  <p:stCondLst>
                                    <p:cond delay="750"/>
                                  </p:stCondLst>
                                  <p:childTnLst>
                                    <p:animRot by="21600000">
                                      <p:cBhvr>
                                        <p:cTn id="17" dur="12000" fill="hold"/>
                                        <p:tgtEl>
                                          <p:spTgt spid="5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54" grpId="0" animBg="1"/>
      <p:bldP spid="5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 name="TextBox 42">
            <a:extLst>
              <a:ext uri="{FF2B5EF4-FFF2-40B4-BE49-F238E27FC236}">
                <a16:creationId xmlns:a16="http://schemas.microsoft.com/office/drawing/2014/main" id="{BA1265F5-8DB7-4CA9-A133-33D86E8BEFD6}"/>
              </a:ext>
            </a:extLst>
          </p:cNvPr>
          <p:cNvSpPr txBox="1"/>
          <p:nvPr/>
        </p:nvSpPr>
        <p:spPr>
          <a:xfrm>
            <a:off x="2998366" y="2761024"/>
            <a:ext cx="8794981" cy="3754874"/>
          </a:xfrm>
          <a:prstGeom prst="rect">
            <a:avLst/>
          </a:prstGeom>
          <a:noFill/>
        </p:spPr>
        <p:txBody>
          <a:bodyPr wrap="square" rtlCol="0">
            <a:spAutoFit/>
          </a:bodyPr>
          <a:lstStyle/>
          <a:p>
            <a:pPr algn="just"/>
            <a:r>
              <a:rPr lang="en-US" sz="2000" dirty="0">
                <a:solidFill>
                  <a:schemeClr val="tx1">
                    <a:lumMod val="75000"/>
                    <a:lumOff val="25000"/>
                  </a:schemeClr>
                </a:solidFill>
                <a:latin typeface="Abadi" panose="020B0604020104020204" pitchFamily="34" charset="0"/>
              </a:rPr>
              <a:t>The Centre for Vocational Education, as an institution responsible for the development of adult education, and the Employment Office, as a central institution for the </a:t>
            </a:r>
            <a:r>
              <a:rPr lang="en-US" sz="2000" dirty="0" err="1">
                <a:solidFill>
                  <a:schemeClr val="tx1">
                    <a:lumMod val="75000"/>
                    <a:lumOff val="25000"/>
                  </a:schemeClr>
                </a:solidFill>
                <a:latin typeface="Abadi" panose="020B0604020104020204" pitchFamily="34" charset="0"/>
              </a:rPr>
              <a:t>labour</a:t>
            </a:r>
            <a:r>
              <a:rPr lang="en-US" sz="2000" dirty="0">
                <a:solidFill>
                  <a:schemeClr val="tx1">
                    <a:lumMod val="75000"/>
                    <a:lumOff val="25000"/>
                  </a:schemeClr>
                </a:solidFill>
                <a:latin typeface="Abadi" panose="020B0604020104020204" pitchFamily="34" charset="0"/>
              </a:rPr>
              <a:t> market, play an important role in the process of informing and guiding citizens concerning access to lifelong learning.</a:t>
            </a:r>
            <a:endParaRPr lang="sr-Latn-ME" sz="2000" dirty="0">
              <a:solidFill>
                <a:schemeClr val="tx1">
                  <a:lumMod val="75000"/>
                  <a:lumOff val="25000"/>
                </a:schemeClr>
              </a:solidFill>
              <a:latin typeface="Abadi" panose="020B0604020104020204" pitchFamily="34" charset="0"/>
            </a:endParaRPr>
          </a:p>
          <a:p>
            <a:pPr algn="just"/>
            <a:endParaRPr lang="sr-Latn-ME" sz="2000" dirty="0">
              <a:solidFill>
                <a:schemeClr val="tx1">
                  <a:lumMod val="75000"/>
                  <a:lumOff val="25000"/>
                </a:schemeClr>
              </a:solidFill>
              <a:latin typeface="Abadi" panose="020B0604020104020204" pitchFamily="34" charset="0"/>
            </a:endParaRPr>
          </a:p>
          <a:p>
            <a:pPr algn="just"/>
            <a:r>
              <a:rPr lang="en-US" sz="2000" dirty="0">
                <a:solidFill>
                  <a:schemeClr val="tx1">
                    <a:lumMod val="75000"/>
                    <a:lumOff val="25000"/>
                  </a:schemeClr>
                </a:solidFill>
                <a:latin typeface="Abadi" panose="020B0604020104020204" pitchFamily="34" charset="0"/>
              </a:rPr>
              <a:t>In the Adult Education Department which is part of the Centre for Vocational Education, citizens can get detailed information about adult education providers and education offer, as well as guidelines for vertical and horizontal mobility within the education system.</a:t>
            </a:r>
            <a:endParaRPr lang="sr-Latn-ME" sz="2000" dirty="0">
              <a:solidFill>
                <a:schemeClr val="tx1">
                  <a:lumMod val="75000"/>
                  <a:lumOff val="25000"/>
                </a:schemeClr>
              </a:solidFill>
              <a:latin typeface="Abadi" panose="020B0604020104020204" pitchFamily="34" charset="0"/>
            </a:endParaRPr>
          </a:p>
          <a:p>
            <a:pPr algn="just"/>
            <a:endParaRPr lang="sr-Latn-ME" sz="2000" dirty="0">
              <a:solidFill>
                <a:schemeClr val="tx1">
                  <a:lumMod val="75000"/>
                  <a:lumOff val="25000"/>
                </a:schemeClr>
              </a:solidFill>
              <a:latin typeface="Abadi" panose="020B0604020104020204" pitchFamily="34" charset="0"/>
            </a:endParaRPr>
          </a:p>
          <a:p>
            <a:endParaRPr lang="sr-Latn-ME" sz="2000" dirty="0">
              <a:solidFill>
                <a:schemeClr val="tx1">
                  <a:lumMod val="75000"/>
                  <a:lumOff val="25000"/>
                </a:schemeClr>
              </a:solidFill>
              <a:latin typeface="Abadi" panose="020B0604020104020204" pitchFamily="34" charset="0"/>
            </a:endParaRPr>
          </a:p>
          <a:p>
            <a:endParaRPr lang="en-GB" sz="2000" dirty="0">
              <a:solidFill>
                <a:schemeClr val="tx1">
                  <a:lumMod val="75000"/>
                  <a:lumOff val="25000"/>
                </a:schemeClr>
              </a:solidFill>
              <a:latin typeface="Abadi" panose="020B0604020104020204" pitchFamily="34" charset="0"/>
            </a:endParaRPr>
          </a:p>
        </p:txBody>
      </p:sp>
      <p:sp>
        <p:nvSpPr>
          <p:cNvPr id="46" name="TextBox 45">
            <a:extLst>
              <a:ext uri="{FF2B5EF4-FFF2-40B4-BE49-F238E27FC236}">
                <a16:creationId xmlns:a16="http://schemas.microsoft.com/office/drawing/2014/main" id="{1BE27FC2-1239-43E3-ADB2-370D5F00F27F}"/>
              </a:ext>
            </a:extLst>
          </p:cNvPr>
          <p:cNvSpPr txBox="1"/>
          <p:nvPr/>
        </p:nvSpPr>
        <p:spPr>
          <a:xfrm>
            <a:off x="3253033" y="660027"/>
            <a:ext cx="8277116" cy="1323439"/>
          </a:xfrm>
          <a:prstGeom prst="rect">
            <a:avLst/>
          </a:prstGeom>
          <a:noFill/>
        </p:spPr>
        <p:txBody>
          <a:bodyPr wrap="square" rtlCol="0">
            <a:spAutoFit/>
          </a:bodyPr>
          <a:lstStyle/>
          <a:p>
            <a:pPr lvl="0" algn="ctr">
              <a:defRPr/>
            </a:pPr>
            <a:r>
              <a:rPr lang="en-US" sz="4000" dirty="0">
                <a:latin typeface="Aharoni" panose="02010803020104030203" pitchFamily="2" charset="-79"/>
                <a:cs typeface="Aharoni" panose="02010803020104030203" pitchFamily="2" charset="-79"/>
              </a:rPr>
              <a:t>Life-long learning framework  in Montenegro</a:t>
            </a:r>
            <a:endParaRPr kumimoji="0" lang="en-GB" sz="4000" b="0" i="0" u="none" strike="noStrike" kern="1200" cap="none" spc="0" normalizeH="0" baseline="0" noProof="0" dirty="0">
              <a:ln>
                <a:noFill/>
              </a:ln>
              <a:effectLst/>
              <a:uLnTx/>
              <a:uFillTx/>
              <a:latin typeface="Aharoni" panose="02010803020104030203" pitchFamily="2" charset="-79"/>
              <a:cs typeface="Aharoni" panose="02010803020104030203" pitchFamily="2" charset="-79"/>
            </a:endParaRPr>
          </a:p>
        </p:txBody>
      </p:sp>
      <p:pic>
        <p:nvPicPr>
          <p:cNvPr id="28" name="Graphic 27" descr="Open quotation mark">
            <a:extLst>
              <a:ext uri="{FF2B5EF4-FFF2-40B4-BE49-F238E27FC236}">
                <a16:creationId xmlns:a16="http://schemas.microsoft.com/office/drawing/2014/main" id="{35ED3441-8853-4841-A217-BAB9D6D8697B}"/>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601836" y="1823634"/>
            <a:ext cx="914400" cy="914400"/>
          </a:xfrm>
          <a:prstGeom prst="rect">
            <a:avLst/>
          </a:prstGeom>
        </p:spPr>
      </p:pic>
      <p:pic>
        <p:nvPicPr>
          <p:cNvPr id="29" name="Graphic 28" descr="Open quotation mark">
            <a:extLst>
              <a:ext uri="{FF2B5EF4-FFF2-40B4-BE49-F238E27FC236}">
                <a16:creationId xmlns:a16="http://schemas.microsoft.com/office/drawing/2014/main" id="{9400D66B-DFA1-4582-9387-E4DBA51A6BCB}"/>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0800000">
            <a:off x="10458994" y="5111820"/>
            <a:ext cx="914400" cy="914400"/>
          </a:xfrm>
          <a:prstGeom prst="rect">
            <a:avLst/>
          </a:prstGeom>
        </p:spPr>
      </p:pic>
      <p:sp>
        <p:nvSpPr>
          <p:cNvPr id="31" name="Oval 30">
            <a:extLst>
              <a:ext uri="{FF2B5EF4-FFF2-40B4-BE49-F238E27FC236}">
                <a16:creationId xmlns:a16="http://schemas.microsoft.com/office/drawing/2014/main" id="{D7747AC3-813E-4FC5-A399-4304E11E4FA0}"/>
              </a:ext>
            </a:extLst>
          </p:cNvPr>
          <p:cNvSpPr/>
          <p:nvPr/>
        </p:nvSpPr>
        <p:spPr>
          <a:xfrm>
            <a:off x="1574883" y="6346825"/>
            <a:ext cx="266700" cy="2667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a:extLst>
              <a:ext uri="{FF2B5EF4-FFF2-40B4-BE49-F238E27FC236}">
                <a16:creationId xmlns:a16="http://schemas.microsoft.com/office/drawing/2014/main" id="{C5CCC9B2-C5EA-49BA-8C50-2B323F4C1BFC}"/>
              </a:ext>
            </a:extLst>
          </p:cNvPr>
          <p:cNvSpPr/>
          <p:nvPr/>
        </p:nvSpPr>
        <p:spPr>
          <a:xfrm>
            <a:off x="1944169" y="6346825"/>
            <a:ext cx="266700" cy="2667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Oval 33">
            <a:extLst>
              <a:ext uri="{FF2B5EF4-FFF2-40B4-BE49-F238E27FC236}">
                <a16:creationId xmlns:a16="http://schemas.microsoft.com/office/drawing/2014/main" id="{2B691982-13A9-4FB2-8C4D-87B5D95BCDEA}"/>
              </a:ext>
            </a:extLst>
          </p:cNvPr>
          <p:cNvSpPr/>
          <p:nvPr/>
        </p:nvSpPr>
        <p:spPr>
          <a:xfrm>
            <a:off x="2308511" y="6346825"/>
            <a:ext cx="266700" cy="2667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69" name="Straight Connector 68">
            <a:extLst>
              <a:ext uri="{FF2B5EF4-FFF2-40B4-BE49-F238E27FC236}">
                <a16:creationId xmlns:a16="http://schemas.microsoft.com/office/drawing/2014/main" id="{6575683A-3F1F-48A0-A010-BFAC4E8D8C1B}"/>
              </a:ext>
            </a:extLst>
          </p:cNvPr>
          <p:cNvCxnSpPr/>
          <p:nvPr/>
        </p:nvCxnSpPr>
        <p:spPr>
          <a:xfrm>
            <a:off x="2308511" y="3271303"/>
            <a:ext cx="586651"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46299952-E1F4-4EBC-8727-2C7A5E75E122}"/>
              </a:ext>
            </a:extLst>
          </p:cNvPr>
          <p:cNvCxnSpPr>
            <a:cxnSpLocks/>
          </p:cNvCxnSpPr>
          <p:nvPr/>
        </p:nvCxnSpPr>
        <p:spPr>
          <a:xfrm>
            <a:off x="2312004" y="3123209"/>
            <a:ext cx="360282"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5FEEBF33-9D36-4102-B3FD-4EBAEEC87D96}"/>
              </a:ext>
            </a:extLst>
          </p:cNvPr>
          <p:cNvCxnSpPr>
            <a:cxnSpLocks/>
          </p:cNvCxnSpPr>
          <p:nvPr/>
        </p:nvCxnSpPr>
        <p:spPr>
          <a:xfrm>
            <a:off x="266845" y="1115577"/>
            <a:ext cx="360282"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DF2961EC-36C8-4EFE-9EC9-9FFBEAAB38E2}"/>
              </a:ext>
            </a:extLst>
          </p:cNvPr>
          <p:cNvCxnSpPr>
            <a:cxnSpLocks/>
          </p:cNvCxnSpPr>
          <p:nvPr/>
        </p:nvCxnSpPr>
        <p:spPr>
          <a:xfrm>
            <a:off x="266845" y="998599"/>
            <a:ext cx="162413"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4" name="Picture Placeholder 3" descr="A picture containing red, indoor, sitting&#10;&#10;Description automatically generated">
            <a:extLst>
              <a:ext uri="{FF2B5EF4-FFF2-40B4-BE49-F238E27FC236}">
                <a16:creationId xmlns:a16="http://schemas.microsoft.com/office/drawing/2014/main" id="{7887C081-3E7A-4896-AE0E-0B8A310C5437}"/>
              </a:ext>
            </a:extLst>
          </p:cNvPr>
          <p:cNvPicPr>
            <a:picLocks noGrp="1" noChangeAspect="1"/>
          </p:cNvPicPr>
          <p:nvPr>
            <p:ph type="pic" sz="quarter" idx="10"/>
          </p:nvPr>
        </p:nvPicPr>
        <p:blipFill>
          <a:blip r:embed="rId4" cstate="hqprint">
            <a:extLst>
              <a:ext uri="{28A0092B-C50C-407E-A947-70E740481C1C}">
                <a14:useLocalDpi xmlns:a14="http://schemas.microsoft.com/office/drawing/2010/main" val="0"/>
              </a:ext>
            </a:extLst>
          </a:blip>
          <a:srcRect/>
          <a:stretch>
            <a:fillRect/>
          </a:stretch>
        </p:blipFill>
        <p:spPr>
          <a:xfrm>
            <a:off x="323620" y="1098733"/>
            <a:ext cx="2168525" cy="2168525"/>
          </a:xfrm>
        </p:spPr>
      </p:pic>
      <p:sp>
        <p:nvSpPr>
          <p:cNvPr id="26" name="Rectangle 25">
            <a:extLst>
              <a:ext uri="{FF2B5EF4-FFF2-40B4-BE49-F238E27FC236}">
                <a16:creationId xmlns:a16="http://schemas.microsoft.com/office/drawing/2014/main" id="{9FBD3181-7C55-4802-891D-CC29FA0205A6}"/>
              </a:ext>
            </a:extLst>
          </p:cNvPr>
          <p:cNvSpPr/>
          <p:nvPr/>
        </p:nvSpPr>
        <p:spPr>
          <a:xfrm>
            <a:off x="0" y="43543"/>
            <a:ext cx="12119428" cy="6771203"/>
          </a:xfrm>
          <a:prstGeom prst="rect">
            <a:avLst/>
          </a:prstGeom>
          <a:noFill/>
          <a:ln w="155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7362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25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1000"/>
                                        <p:tgtEl>
                                          <p:spTgt spid="31"/>
                                        </p:tgtEl>
                                      </p:cBhvr>
                                    </p:animEffect>
                                    <p:anim calcmode="lin" valueType="num">
                                      <p:cBhvr>
                                        <p:cTn id="12" dur="1000" fill="hold"/>
                                        <p:tgtEl>
                                          <p:spTgt spid="31"/>
                                        </p:tgtEl>
                                        <p:attrNameLst>
                                          <p:attrName>ppt_x</p:attrName>
                                        </p:attrNameLst>
                                      </p:cBhvr>
                                      <p:tavLst>
                                        <p:tav tm="0">
                                          <p:val>
                                            <p:strVal val="#ppt_x"/>
                                          </p:val>
                                        </p:tav>
                                        <p:tav tm="100000">
                                          <p:val>
                                            <p:strVal val="#ppt_x"/>
                                          </p:val>
                                        </p:tav>
                                      </p:tavLst>
                                    </p:anim>
                                    <p:anim calcmode="lin" valueType="num">
                                      <p:cBhvr>
                                        <p:cTn id="13" dur="1000" fill="hold"/>
                                        <p:tgtEl>
                                          <p:spTgt spid="31"/>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500"/>
                                  </p:stCondLst>
                                  <p:childTnLst>
                                    <p:set>
                                      <p:cBhvr>
                                        <p:cTn id="15" dur="1" fill="hold">
                                          <p:stCondLst>
                                            <p:cond delay="0"/>
                                          </p:stCondLst>
                                        </p:cTn>
                                        <p:tgtEl>
                                          <p:spTgt spid="33"/>
                                        </p:tgtEl>
                                        <p:attrNameLst>
                                          <p:attrName>style.visibility</p:attrName>
                                        </p:attrNameLst>
                                      </p:cBhvr>
                                      <p:to>
                                        <p:strVal val="visible"/>
                                      </p:to>
                                    </p:set>
                                    <p:animEffect transition="in" filter="fade">
                                      <p:cBhvr>
                                        <p:cTn id="16" dur="1000"/>
                                        <p:tgtEl>
                                          <p:spTgt spid="33"/>
                                        </p:tgtEl>
                                      </p:cBhvr>
                                    </p:animEffect>
                                    <p:anim calcmode="lin" valueType="num">
                                      <p:cBhvr>
                                        <p:cTn id="17" dur="1000" fill="hold"/>
                                        <p:tgtEl>
                                          <p:spTgt spid="33"/>
                                        </p:tgtEl>
                                        <p:attrNameLst>
                                          <p:attrName>ppt_x</p:attrName>
                                        </p:attrNameLst>
                                      </p:cBhvr>
                                      <p:tavLst>
                                        <p:tav tm="0">
                                          <p:val>
                                            <p:strVal val="#ppt_x"/>
                                          </p:val>
                                        </p:tav>
                                        <p:tav tm="100000">
                                          <p:val>
                                            <p:strVal val="#ppt_x"/>
                                          </p:val>
                                        </p:tav>
                                      </p:tavLst>
                                    </p:anim>
                                    <p:anim calcmode="lin" valueType="num">
                                      <p:cBhvr>
                                        <p:cTn id="18" dur="1000" fill="hold"/>
                                        <p:tgtEl>
                                          <p:spTgt spid="33"/>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75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1000"/>
                                        <p:tgtEl>
                                          <p:spTgt spid="34"/>
                                        </p:tgtEl>
                                      </p:cBhvr>
                                    </p:animEffect>
                                    <p:anim calcmode="lin" valueType="num">
                                      <p:cBhvr>
                                        <p:cTn id="22" dur="1000" fill="hold"/>
                                        <p:tgtEl>
                                          <p:spTgt spid="34"/>
                                        </p:tgtEl>
                                        <p:attrNameLst>
                                          <p:attrName>ppt_x</p:attrName>
                                        </p:attrNameLst>
                                      </p:cBhvr>
                                      <p:tavLst>
                                        <p:tav tm="0">
                                          <p:val>
                                            <p:strVal val="#ppt_x"/>
                                          </p:val>
                                        </p:tav>
                                        <p:tav tm="100000">
                                          <p:val>
                                            <p:strVal val="#ppt_x"/>
                                          </p:val>
                                        </p:tav>
                                      </p:tavLst>
                                    </p:anim>
                                    <p:anim calcmode="lin" valueType="num">
                                      <p:cBhvr>
                                        <p:cTn id="23" dur="1000" fill="hold"/>
                                        <p:tgtEl>
                                          <p:spTgt spid="34"/>
                                        </p:tgtEl>
                                        <p:attrNameLst>
                                          <p:attrName>ppt_y</p:attrName>
                                        </p:attrNameLst>
                                      </p:cBhvr>
                                      <p:tavLst>
                                        <p:tav tm="0">
                                          <p:val>
                                            <p:strVal val="#ppt_y+.1"/>
                                          </p:val>
                                        </p:tav>
                                        <p:tav tm="100000">
                                          <p:val>
                                            <p:strVal val="#ppt_y"/>
                                          </p:val>
                                        </p:tav>
                                      </p:tavLst>
                                    </p:anim>
                                  </p:childTnLst>
                                </p:cTn>
                              </p:par>
                              <p:par>
                                <p:cTn id="24" presetID="22" presetClass="entr" presetSubtype="8" fill="hold" grpId="0" nodeType="withEffect">
                                  <p:stCondLst>
                                    <p:cond delay="1000"/>
                                  </p:stCondLst>
                                  <p:childTnLst>
                                    <p:set>
                                      <p:cBhvr>
                                        <p:cTn id="25" dur="1" fill="hold">
                                          <p:stCondLst>
                                            <p:cond delay="0"/>
                                          </p:stCondLst>
                                        </p:cTn>
                                        <p:tgtEl>
                                          <p:spTgt spid="26"/>
                                        </p:tgtEl>
                                        <p:attrNameLst>
                                          <p:attrName>style.visibility</p:attrName>
                                        </p:attrNameLst>
                                      </p:cBhvr>
                                      <p:to>
                                        <p:strVal val="visible"/>
                                      </p:to>
                                    </p:set>
                                    <p:animEffect transition="in" filter="wipe(left)">
                                      <p:cBhvr>
                                        <p:cTn id="26" dur="6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31" grpId="0" animBg="1"/>
      <p:bldP spid="33" grpId="0" animBg="1"/>
      <p:bldP spid="34" grpId="0" animBg="1"/>
      <p:bldP spid="2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 name="TextBox 42">
            <a:extLst>
              <a:ext uri="{FF2B5EF4-FFF2-40B4-BE49-F238E27FC236}">
                <a16:creationId xmlns:a16="http://schemas.microsoft.com/office/drawing/2014/main" id="{BA1265F5-8DB7-4CA9-A133-33D86E8BEFD6}"/>
              </a:ext>
            </a:extLst>
          </p:cNvPr>
          <p:cNvSpPr txBox="1"/>
          <p:nvPr/>
        </p:nvSpPr>
        <p:spPr>
          <a:xfrm>
            <a:off x="2815677" y="2096767"/>
            <a:ext cx="8390327" cy="470898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lumMod val="75000"/>
                    <a:lumOff val="25000"/>
                  </a:prstClr>
                </a:solidFill>
                <a:effectLst/>
                <a:uLnTx/>
                <a:uFillTx/>
                <a:latin typeface="Abadi" panose="020B0604020104020204" pitchFamily="34" charset="0"/>
                <a:ea typeface="+mn-ea"/>
                <a:cs typeface="+mn-cs"/>
              </a:rPr>
              <a:t>In accordance with the Law on Adult Education, adult education can be organized at a school, specialized organization for adult education (work universities, training </a:t>
            </a:r>
            <a:r>
              <a:rPr kumimoji="0" lang="en-US" sz="2000" b="0" i="0" u="none" strike="noStrike" kern="1200" cap="none" spc="0" normalizeH="0" baseline="0" noProof="0" dirty="0" err="1">
                <a:ln>
                  <a:noFill/>
                </a:ln>
                <a:solidFill>
                  <a:prstClr val="black">
                    <a:lumMod val="75000"/>
                    <a:lumOff val="25000"/>
                  </a:prstClr>
                </a:solidFill>
                <a:effectLst/>
                <a:uLnTx/>
                <a:uFillTx/>
                <a:latin typeface="Abadi" panose="020B0604020104020204" pitchFamily="34" charset="0"/>
                <a:ea typeface="+mn-ea"/>
                <a:cs typeface="+mn-cs"/>
              </a:rPr>
              <a:t>centres</a:t>
            </a:r>
            <a:r>
              <a:rPr kumimoji="0" lang="en-US" sz="2000" b="0" i="0" u="none" strike="noStrike" kern="1200" cap="none" spc="0" normalizeH="0" baseline="0" noProof="0" dirty="0">
                <a:ln>
                  <a:noFill/>
                </a:ln>
                <a:solidFill>
                  <a:prstClr val="black">
                    <a:lumMod val="75000"/>
                    <a:lumOff val="25000"/>
                  </a:prstClr>
                </a:solidFill>
                <a:effectLst/>
                <a:uLnTx/>
                <a:uFillTx/>
                <a:latin typeface="Abadi" panose="020B0604020104020204" pitchFamily="34" charset="0"/>
                <a:ea typeface="+mn-ea"/>
                <a:cs typeface="+mn-cs"/>
              </a:rPr>
              <a:t>, driving school, etc.), institution for accommodation and care of persons with special educational needs, as well as at other legal entities that meet the prescribed conditions and have the license for work.</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lumMod val="75000"/>
                  <a:lumOff val="25000"/>
                </a:prstClr>
              </a:solidFill>
              <a:effectLst/>
              <a:uLnTx/>
              <a:uFillTx/>
              <a:latin typeface="Abadi" panose="020B0604020104020204" pitchFamily="34"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lumMod val="75000"/>
                    <a:lumOff val="25000"/>
                  </a:prstClr>
                </a:solidFill>
                <a:effectLst/>
                <a:uLnTx/>
                <a:uFillTx/>
                <a:latin typeface="Abadi" panose="020B0604020104020204" pitchFamily="34" charset="0"/>
                <a:ea typeface="+mn-ea"/>
                <a:cs typeface="+mn-cs"/>
              </a:rPr>
              <a:t>So far, the Ministry of Education has issued </a:t>
            </a:r>
            <a:r>
              <a:rPr kumimoji="0" lang="sr-Latn-ME" sz="2000" b="0" i="0" u="none" strike="noStrike" kern="1200" cap="none" spc="0" normalizeH="0" baseline="0" noProof="0" dirty="0">
                <a:ln>
                  <a:noFill/>
                </a:ln>
                <a:solidFill>
                  <a:prstClr val="black">
                    <a:lumMod val="75000"/>
                    <a:lumOff val="25000"/>
                  </a:prstClr>
                </a:solidFill>
                <a:effectLst/>
                <a:uLnTx/>
                <a:uFillTx/>
                <a:latin typeface="Abadi" panose="020B0604020104020204" pitchFamily="34" charset="0"/>
                <a:ea typeface="+mn-ea"/>
                <a:cs typeface="+mn-cs"/>
              </a:rPr>
              <a:t>around 140 l</a:t>
            </a:r>
            <a:r>
              <a:rPr kumimoji="0" lang="en-US" sz="2000" b="0" i="0" u="none" strike="noStrike" kern="1200" cap="none" spc="0" normalizeH="0" baseline="0" noProof="0" dirty="0" err="1">
                <a:ln>
                  <a:noFill/>
                </a:ln>
                <a:solidFill>
                  <a:prstClr val="black">
                    <a:lumMod val="75000"/>
                    <a:lumOff val="25000"/>
                  </a:prstClr>
                </a:solidFill>
                <a:effectLst/>
                <a:uLnTx/>
                <a:uFillTx/>
                <a:latin typeface="Abadi" panose="020B0604020104020204" pitchFamily="34" charset="0"/>
                <a:ea typeface="+mn-ea"/>
                <a:cs typeface="+mn-cs"/>
              </a:rPr>
              <a:t>icenses</a:t>
            </a:r>
            <a:r>
              <a:rPr kumimoji="0" lang="en-US" sz="2000" b="0" i="0" u="none" strike="noStrike" kern="1200" cap="none" spc="0" normalizeH="0" baseline="0" noProof="0" dirty="0">
                <a:ln>
                  <a:noFill/>
                </a:ln>
                <a:solidFill>
                  <a:prstClr val="black">
                    <a:lumMod val="75000"/>
                    <a:lumOff val="25000"/>
                  </a:prstClr>
                </a:solidFill>
                <a:effectLst/>
                <a:uLnTx/>
                <a:uFillTx/>
                <a:latin typeface="Abadi" panose="020B0604020104020204" pitchFamily="34" charset="0"/>
                <a:ea typeface="+mn-ea"/>
                <a:cs typeface="+mn-cs"/>
              </a:rPr>
              <a:t> for work in adult education. </a:t>
            </a:r>
            <a:endParaRPr kumimoji="0" lang="sr-Latn-ME" sz="2000" b="0" i="0" u="none" strike="noStrike" kern="1200" cap="none" spc="0" normalizeH="0" baseline="0" noProof="0" dirty="0">
              <a:ln>
                <a:noFill/>
              </a:ln>
              <a:solidFill>
                <a:prstClr val="black">
                  <a:lumMod val="75000"/>
                  <a:lumOff val="25000"/>
                </a:prstClr>
              </a:solidFill>
              <a:effectLst/>
              <a:uLnTx/>
              <a:uFillTx/>
              <a:latin typeface="Abadi" panose="020B0604020104020204" pitchFamily="34"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sr-Latn-ME" sz="2000" dirty="0">
              <a:solidFill>
                <a:prstClr val="black">
                  <a:lumMod val="75000"/>
                  <a:lumOff val="25000"/>
                </a:prstClr>
              </a:solidFill>
              <a:latin typeface="Abadi" panose="020B0604020104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lumMod val="75000"/>
                    <a:lumOff val="25000"/>
                  </a:prstClr>
                </a:solidFill>
                <a:effectLst/>
                <a:uLnTx/>
                <a:uFillTx/>
                <a:latin typeface="Abadi" panose="020B0604020104020204" pitchFamily="34" charset="0"/>
                <a:ea typeface="+mn-ea"/>
                <a:cs typeface="+mn-cs"/>
              </a:rPr>
              <a:t>Among the licensed providers largest number make private institutions, followed by institutions of secondary and primary education and several higher education institutions.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lumMod val="75000"/>
                  <a:lumOff val="25000"/>
                </a:prstClr>
              </a:solidFill>
              <a:effectLst/>
              <a:uLnTx/>
              <a:uFillTx/>
              <a:latin typeface="Abadi" panose="020B0604020104020204" pitchFamily="34"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prstClr val="black">
                  <a:lumMod val="75000"/>
                  <a:lumOff val="25000"/>
                </a:prstClr>
              </a:solidFill>
              <a:effectLst/>
              <a:uLnTx/>
              <a:uFillTx/>
              <a:latin typeface="Abadi" panose="020B0604020104020204" pitchFamily="34" charset="0"/>
              <a:ea typeface="+mn-ea"/>
              <a:cs typeface="+mn-cs"/>
            </a:endParaRPr>
          </a:p>
        </p:txBody>
      </p:sp>
      <p:sp>
        <p:nvSpPr>
          <p:cNvPr id="46" name="TextBox 45">
            <a:extLst>
              <a:ext uri="{FF2B5EF4-FFF2-40B4-BE49-F238E27FC236}">
                <a16:creationId xmlns:a16="http://schemas.microsoft.com/office/drawing/2014/main" id="{1BE27FC2-1239-43E3-ADB2-370D5F00F27F}"/>
              </a:ext>
            </a:extLst>
          </p:cNvPr>
          <p:cNvSpPr txBox="1"/>
          <p:nvPr/>
        </p:nvSpPr>
        <p:spPr>
          <a:xfrm>
            <a:off x="3253033" y="601725"/>
            <a:ext cx="8277116" cy="1323439"/>
          </a:xfrm>
          <a:prstGeom prst="rect">
            <a:avLst/>
          </a:prstGeom>
          <a:noFill/>
        </p:spPr>
        <p:txBody>
          <a:bodyPr wrap="square" rtlCol="0">
            <a:spAutoFit/>
          </a:bodyPr>
          <a:lstStyle/>
          <a:p>
            <a:pPr lvl="0" algn="ctr">
              <a:defRPr/>
            </a:pPr>
            <a:r>
              <a:rPr lang="en-US" sz="4000" dirty="0">
                <a:solidFill>
                  <a:prstClr val="black"/>
                </a:solidFill>
                <a:latin typeface="Aharoni" panose="02010803020104030203" pitchFamily="2" charset="-79"/>
                <a:cs typeface="Aharoni" panose="02010803020104030203" pitchFamily="2" charset="-79"/>
              </a:rPr>
              <a:t>Life-long learning framework  in Montenegro</a:t>
            </a:r>
          </a:p>
        </p:txBody>
      </p:sp>
      <p:pic>
        <p:nvPicPr>
          <p:cNvPr id="28" name="Graphic 27" descr="Open quotation mark">
            <a:extLst>
              <a:ext uri="{FF2B5EF4-FFF2-40B4-BE49-F238E27FC236}">
                <a16:creationId xmlns:a16="http://schemas.microsoft.com/office/drawing/2014/main" id="{35ED3441-8853-4841-A217-BAB9D6D8697B}"/>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601836" y="1436455"/>
            <a:ext cx="914400" cy="914400"/>
          </a:xfrm>
          <a:prstGeom prst="rect">
            <a:avLst/>
          </a:prstGeom>
        </p:spPr>
      </p:pic>
      <p:pic>
        <p:nvPicPr>
          <p:cNvPr id="29" name="Graphic 28" descr="Open quotation mark">
            <a:extLst>
              <a:ext uri="{FF2B5EF4-FFF2-40B4-BE49-F238E27FC236}">
                <a16:creationId xmlns:a16="http://schemas.microsoft.com/office/drawing/2014/main" id="{9400D66B-DFA1-4582-9387-E4DBA51A6BCB}"/>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0800000">
            <a:off x="10505445" y="5699125"/>
            <a:ext cx="914400" cy="914400"/>
          </a:xfrm>
          <a:prstGeom prst="rect">
            <a:avLst/>
          </a:prstGeom>
        </p:spPr>
      </p:pic>
      <p:sp>
        <p:nvSpPr>
          <p:cNvPr id="31" name="Oval 30">
            <a:extLst>
              <a:ext uri="{FF2B5EF4-FFF2-40B4-BE49-F238E27FC236}">
                <a16:creationId xmlns:a16="http://schemas.microsoft.com/office/drawing/2014/main" id="{D7747AC3-813E-4FC5-A399-4304E11E4FA0}"/>
              </a:ext>
            </a:extLst>
          </p:cNvPr>
          <p:cNvSpPr/>
          <p:nvPr/>
        </p:nvSpPr>
        <p:spPr>
          <a:xfrm>
            <a:off x="1574883" y="6346825"/>
            <a:ext cx="266700" cy="2667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a:extLst>
              <a:ext uri="{FF2B5EF4-FFF2-40B4-BE49-F238E27FC236}">
                <a16:creationId xmlns:a16="http://schemas.microsoft.com/office/drawing/2014/main" id="{C5CCC9B2-C5EA-49BA-8C50-2B323F4C1BFC}"/>
              </a:ext>
            </a:extLst>
          </p:cNvPr>
          <p:cNvSpPr/>
          <p:nvPr/>
        </p:nvSpPr>
        <p:spPr>
          <a:xfrm>
            <a:off x="1944169" y="6346825"/>
            <a:ext cx="266700" cy="2667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Oval 33">
            <a:extLst>
              <a:ext uri="{FF2B5EF4-FFF2-40B4-BE49-F238E27FC236}">
                <a16:creationId xmlns:a16="http://schemas.microsoft.com/office/drawing/2014/main" id="{2B691982-13A9-4FB2-8C4D-87B5D95BCDEA}"/>
              </a:ext>
            </a:extLst>
          </p:cNvPr>
          <p:cNvSpPr/>
          <p:nvPr/>
        </p:nvSpPr>
        <p:spPr>
          <a:xfrm>
            <a:off x="2308511" y="6346825"/>
            <a:ext cx="266700" cy="2667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69" name="Straight Connector 68">
            <a:extLst>
              <a:ext uri="{FF2B5EF4-FFF2-40B4-BE49-F238E27FC236}">
                <a16:creationId xmlns:a16="http://schemas.microsoft.com/office/drawing/2014/main" id="{6575683A-3F1F-48A0-A010-BFAC4E8D8C1B}"/>
              </a:ext>
            </a:extLst>
          </p:cNvPr>
          <p:cNvCxnSpPr/>
          <p:nvPr/>
        </p:nvCxnSpPr>
        <p:spPr>
          <a:xfrm>
            <a:off x="2308511" y="3271303"/>
            <a:ext cx="586651"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46299952-E1F4-4EBC-8727-2C7A5E75E122}"/>
              </a:ext>
            </a:extLst>
          </p:cNvPr>
          <p:cNvCxnSpPr>
            <a:cxnSpLocks/>
          </p:cNvCxnSpPr>
          <p:nvPr/>
        </p:nvCxnSpPr>
        <p:spPr>
          <a:xfrm>
            <a:off x="2312004" y="3123209"/>
            <a:ext cx="360282"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5FEEBF33-9D36-4102-B3FD-4EBAEEC87D96}"/>
              </a:ext>
            </a:extLst>
          </p:cNvPr>
          <p:cNvCxnSpPr>
            <a:cxnSpLocks/>
          </p:cNvCxnSpPr>
          <p:nvPr/>
        </p:nvCxnSpPr>
        <p:spPr>
          <a:xfrm>
            <a:off x="266845" y="1115577"/>
            <a:ext cx="360282"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DF2961EC-36C8-4EFE-9EC9-9FFBEAAB38E2}"/>
              </a:ext>
            </a:extLst>
          </p:cNvPr>
          <p:cNvCxnSpPr>
            <a:cxnSpLocks/>
          </p:cNvCxnSpPr>
          <p:nvPr/>
        </p:nvCxnSpPr>
        <p:spPr>
          <a:xfrm>
            <a:off x="266845" y="998599"/>
            <a:ext cx="162413"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4" name="Picture Placeholder 3" descr="A picture containing red, indoor, sitting&#10;&#10;Description automatically generated">
            <a:extLst>
              <a:ext uri="{FF2B5EF4-FFF2-40B4-BE49-F238E27FC236}">
                <a16:creationId xmlns:a16="http://schemas.microsoft.com/office/drawing/2014/main" id="{7887C081-3E7A-4896-AE0E-0B8A310C5437}"/>
              </a:ext>
            </a:extLst>
          </p:cNvPr>
          <p:cNvPicPr>
            <a:picLocks noGrp="1" noChangeAspect="1"/>
          </p:cNvPicPr>
          <p:nvPr>
            <p:ph type="pic" sz="quarter" idx="10"/>
          </p:nvPr>
        </p:nvPicPr>
        <p:blipFill>
          <a:blip r:embed="rId4" cstate="hqprint">
            <a:extLst>
              <a:ext uri="{28A0092B-C50C-407E-A947-70E740481C1C}">
                <a14:useLocalDpi xmlns:a14="http://schemas.microsoft.com/office/drawing/2010/main" val="0"/>
              </a:ext>
            </a:extLst>
          </a:blip>
          <a:srcRect/>
          <a:stretch>
            <a:fillRect/>
          </a:stretch>
        </p:blipFill>
        <p:spPr>
          <a:xfrm>
            <a:off x="330758" y="1115577"/>
            <a:ext cx="2168525" cy="2168525"/>
          </a:xfrm>
        </p:spPr>
      </p:pic>
      <p:sp>
        <p:nvSpPr>
          <p:cNvPr id="26" name="Rectangle 25">
            <a:extLst>
              <a:ext uri="{FF2B5EF4-FFF2-40B4-BE49-F238E27FC236}">
                <a16:creationId xmlns:a16="http://schemas.microsoft.com/office/drawing/2014/main" id="{9FBD3181-7C55-4802-891D-CC29FA0205A6}"/>
              </a:ext>
            </a:extLst>
          </p:cNvPr>
          <p:cNvSpPr/>
          <p:nvPr/>
        </p:nvSpPr>
        <p:spPr>
          <a:xfrm>
            <a:off x="0" y="52252"/>
            <a:ext cx="12119428" cy="6771203"/>
          </a:xfrm>
          <a:prstGeom prst="rect">
            <a:avLst/>
          </a:prstGeom>
          <a:noFill/>
          <a:ln w="155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7500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25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1000"/>
                                        <p:tgtEl>
                                          <p:spTgt spid="31"/>
                                        </p:tgtEl>
                                      </p:cBhvr>
                                    </p:animEffect>
                                    <p:anim calcmode="lin" valueType="num">
                                      <p:cBhvr>
                                        <p:cTn id="12" dur="1000" fill="hold"/>
                                        <p:tgtEl>
                                          <p:spTgt spid="31"/>
                                        </p:tgtEl>
                                        <p:attrNameLst>
                                          <p:attrName>ppt_x</p:attrName>
                                        </p:attrNameLst>
                                      </p:cBhvr>
                                      <p:tavLst>
                                        <p:tav tm="0">
                                          <p:val>
                                            <p:strVal val="#ppt_x"/>
                                          </p:val>
                                        </p:tav>
                                        <p:tav tm="100000">
                                          <p:val>
                                            <p:strVal val="#ppt_x"/>
                                          </p:val>
                                        </p:tav>
                                      </p:tavLst>
                                    </p:anim>
                                    <p:anim calcmode="lin" valueType="num">
                                      <p:cBhvr>
                                        <p:cTn id="13" dur="1000" fill="hold"/>
                                        <p:tgtEl>
                                          <p:spTgt spid="31"/>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500"/>
                                  </p:stCondLst>
                                  <p:childTnLst>
                                    <p:set>
                                      <p:cBhvr>
                                        <p:cTn id="15" dur="1" fill="hold">
                                          <p:stCondLst>
                                            <p:cond delay="0"/>
                                          </p:stCondLst>
                                        </p:cTn>
                                        <p:tgtEl>
                                          <p:spTgt spid="33"/>
                                        </p:tgtEl>
                                        <p:attrNameLst>
                                          <p:attrName>style.visibility</p:attrName>
                                        </p:attrNameLst>
                                      </p:cBhvr>
                                      <p:to>
                                        <p:strVal val="visible"/>
                                      </p:to>
                                    </p:set>
                                    <p:animEffect transition="in" filter="fade">
                                      <p:cBhvr>
                                        <p:cTn id="16" dur="1000"/>
                                        <p:tgtEl>
                                          <p:spTgt spid="33"/>
                                        </p:tgtEl>
                                      </p:cBhvr>
                                    </p:animEffect>
                                    <p:anim calcmode="lin" valueType="num">
                                      <p:cBhvr>
                                        <p:cTn id="17" dur="1000" fill="hold"/>
                                        <p:tgtEl>
                                          <p:spTgt spid="33"/>
                                        </p:tgtEl>
                                        <p:attrNameLst>
                                          <p:attrName>ppt_x</p:attrName>
                                        </p:attrNameLst>
                                      </p:cBhvr>
                                      <p:tavLst>
                                        <p:tav tm="0">
                                          <p:val>
                                            <p:strVal val="#ppt_x"/>
                                          </p:val>
                                        </p:tav>
                                        <p:tav tm="100000">
                                          <p:val>
                                            <p:strVal val="#ppt_x"/>
                                          </p:val>
                                        </p:tav>
                                      </p:tavLst>
                                    </p:anim>
                                    <p:anim calcmode="lin" valueType="num">
                                      <p:cBhvr>
                                        <p:cTn id="18" dur="1000" fill="hold"/>
                                        <p:tgtEl>
                                          <p:spTgt spid="33"/>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75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1000"/>
                                        <p:tgtEl>
                                          <p:spTgt spid="34"/>
                                        </p:tgtEl>
                                      </p:cBhvr>
                                    </p:animEffect>
                                    <p:anim calcmode="lin" valueType="num">
                                      <p:cBhvr>
                                        <p:cTn id="22" dur="1000" fill="hold"/>
                                        <p:tgtEl>
                                          <p:spTgt spid="34"/>
                                        </p:tgtEl>
                                        <p:attrNameLst>
                                          <p:attrName>ppt_x</p:attrName>
                                        </p:attrNameLst>
                                      </p:cBhvr>
                                      <p:tavLst>
                                        <p:tav tm="0">
                                          <p:val>
                                            <p:strVal val="#ppt_x"/>
                                          </p:val>
                                        </p:tav>
                                        <p:tav tm="100000">
                                          <p:val>
                                            <p:strVal val="#ppt_x"/>
                                          </p:val>
                                        </p:tav>
                                      </p:tavLst>
                                    </p:anim>
                                    <p:anim calcmode="lin" valueType="num">
                                      <p:cBhvr>
                                        <p:cTn id="23" dur="1000" fill="hold"/>
                                        <p:tgtEl>
                                          <p:spTgt spid="34"/>
                                        </p:tgtEl>
                                        <p:attrNameLst>
                                          <p:attrName>ppt_y</p:attrName>
                                        </p:attrNameLst>
                                      </p:cBhvr>
                                      <p:tavLst>
                                        <p:tav tm="0">
                                          <p:val>
                                            <p:strVal val="#ppt_y+.1"/>
                                          </p:val>
                                        </p:tav>
                                        <p:tav tm="100000">
                                          <p:val>
                                            <p:strVal val="#ppt_y"/>
                                          </p:val>
                                        </p:tav>
                                      </p:tavLst>
                                    </p:anim>
                                  </p:childTnLst>
                                </p:cTn>
                              </p:par>
                              <p:par>
                                <p:cTn id="24" presetID="22" presetClass="entr" presetSubtype="8" fill="hold" grpId="0" nodeType="withEffect">
                                  <p:stCondLst>
                                    <p:cond delay="1000"/>
                                  </p:stCondLst>
                                  <p:childTnLst>
                                    <p:set>
                                      <p:cBhvr>
                                        <p:cTn id="25" dur="1" fill="hold">
                                          <p:stCondLst>
                                            <p:cond delay="0"/>
                                          </p:stCondLst>
                                        </p:cTn>
                                        <p:tgtEl>
                                          <p:spTgt spid="26"/>
                                        </p:tgtEl>
                                        <p:attrNameLst>
                                          <p:attrName>style.visibility</p:attrName>
                                        </p:attrNameLst>
                                      </p:cBhvr>
                                      <p:to>
                                        <p:strVal val="visible"/>
                                      </p:to>
                                    </p:set>
                                    <p:animEffect transition="in" filter="wipe(left)">
                                      <p:cBhvr>
                                        <p:cTn id="26" dur="6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31" grpId="0" animBg="1"/>
      <p:bldP spid="33" grpId="0" animBg="1"/>
      <p:bldP spid="34" grpId="0" animBg="1"/>
      <p:bldP spid="2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 name="TextBox 42">
            <a:extLst>
              <a:ext uri="{FF2B5EF4-FFF2-40B4-BE49-F238E27FC236}">
                <a16:creationId xmlns:a16="http://schemas.microsoft.com/office/drawing/2014/main" id="{BA1265F5-8DB7-4CA9-A133-33D86E8BEFD6}"/>
              </a:ext>
            </a:extLst>
          </p:cNvPr>
          <p:cNvSpPr txBox="1"/>
          <p:nvPr/>
        </p:nvSpPr>
        <p:spPr>
          <a:xfrm>
            <a:off x="2994100" y="2392739"/>
            <a:ext cx="8794981" cy="4401205"/>
          </a:xfrm>
          <a:prstGeom prst="rect">
            <a:avLst/>
          </a:prstGeom>
          <a:noFill/>
        </p:spPr>
        <p:txBody>
          <a:bodyPr wrap="square" rtlCol="0">
            <a:spAutoFit/>
          </a:bodyPr>
          <a:lstStyle/>
          <a:p>
            <a:pPr lvl="0" algn="just">
              <a:defRPr/>
            </a:pPr>
            <a:r>
              <a:rPr kumimoji="0" lang="en-US" sz="2000" b="0" i="0" u="none" strike="noStrike" kern="1200" cap="none" spc="0" normalizeH="0" baseline="0" noProof="0" dirty="0">
                <a:ln>
                  <a:noFill/>
                </a:ln>
                <a:solidFill>
                  <a:prstClr val="black">
                    <a:lumMod val="75000"/>
                    <a:lumOff val="25000"/>
                  </a:prstClr>
                </a:solidFill>
                <a:effectLst/>
                <a:uLnTx/>
                <a:uFillTx/>
                <a:latin typeface="Abadi" panose="020B0604020104020204" pitchFamily="34" charset="0"/>
                <a:ea typeface="+mn-ea"/>
                <a:cs typeface="+mn-cs"/>
              </a:rPr>
              <a:t>In the beginning of 2015, the Ministry of Education, appointed the Centre for Vocational Education as EPALE National Support Service for Montenegro. The EPALE network, has been designed for teachers, trainers, researchers, policymakers and anyone having a professional role in adult education throughout Europe</a:t>
            </a:r>
            <a:r>
              <a:rPr lang="sr-Latn-ME" sz="2000" dirty="0">
                <a:solidFill>
                  <a:prstClr val="black">
                    <a:lumMod val="75000"/>
                    <a:lumOff val="25000"/>
                  </a:prstClr>
                </a:solidFill>
                <a:latin typeface="Abadi" panose="020B0604020104020204" pitchFamily="34" charset="0"/>
              </a:rPr>
              <a:t> </a:t>
            </a:r>
            <a:r>
              <a:rPr lang="sr-Latn-ME" sz="2000" dirty="0">
                <a:solidFill>
                  <a:prstClr val="black">
                    <a:lumMod val="75000"/>
                    <a:lumOff val="25000"/>
                  </a:prstClr>
                </a:solidFill>
                <a:latin typeface="Abadi" panose="020B0604020104020204" pitchFamily="34" charset="0"/>
                <a:hlinkClick r:id="rId2"/>
              </a:rPr>
              <a:t>https://epale.ec.europa.eu/me/user/login</a:t>
            </a:r>
            <a:r>
              <a:rPr lang="sr-Latn-ME" sz="2000" dirty="0">
                <a:solidFill>
                  <a:prstClr val="black">
                    <a:lumMod val="75000"/>
                    <a:lumOff val="25000"/>
                  </a:prstClr>
                </a:solidFill>
                <a:latin typeface="Abadi" panose="020B0604020104020204" pitchFamily="34" charset="0"/>
              </a:rPr>
              <a:t> </a:t>
            </a:r>
            <a:r>
              <a:rPr kumimoji="0" lang="en-US" sz="2000" b="0" i="0" u="none" strike="noStrike" kern="1200" cap="none" spc="0" normalizeH="0" baseline="0" noProof="0" dirty="0">
                <a:ln>
                  <a:noFill/>
                </a:ln>
                <a:solidFill>
                  <a:prstClr val="black">
                    <a:lumMod val="75000"/>
                    <a:lumOff val="25000"/>
                  </a:prstClr>
                </a:solidFill>
                <a:effectLst/>
                <a:uLnTx/>
                <a:uFillTx/>
                <a:latin typeface="Abadi" panose="020B0604020104020204" pitchFamily="34" charset="0"/>
                <a:ea typeface="+mn-ea"/>
                <a:cs typeface="+mn-cs"/>
              </a:rPr>
              <a:t>.</a:t>
            </a:r>
            <a:endParaRPr kumimoji="0" lang="sr-Latn-ME" sz="2000" b="0" i="0" u="none" strike="noStrike" kern="1200" cap="none" spc="0" normalizeH="0" baseline="0" noProof="0" dirty="0">
              <a:ln>
                <a:noFill/>
              </a:ln>
              <a:solidFill>
                <a:prstClr val="black">
                  <a:lumMod val="75000"/>
                  <a:lumOff val="25000"/>
                </a:prstClr>
              </a:solidFill>
              <a:effectLst/>
              <a:uLnTx/>
              <a:uFillTx/>
              <a:latin typeface="Abadi" panose="020B0604020104020204" pitchFamily="34"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sr-Latn-ME" sz="2000" b="0" i="0" u="none" strike="noStrike" kern="1200" cap="none" spc="0" normalizeH="0" baseline="0" noProof="0" dirty="0">
              <a:ln>
                <a:noFill/>
              </a:ln>
              <a:solidFill>
                <a:prstClr val="black">
                  <a:lumMod val="75000"/>
                  <a:lumOff val="25000"/>
                </a:prstClr>
              </a:solidFill>
              <a:effectLst/>
              <a:uLnTx/>
              <a:uFillTx/>
              <a:latin typeface="Abadi" panose="020B0604020104020204" pitchFamily="34" charset="0"/>
              <a:ea typeface="+mn-ea"/>
              <a:cs typeface="+mn-cs"/>
            </a:endParaRPr>
          </a:p>
          <a:p>
            <a:pPr lvl="0" algn="just"/>
            <a:r>
              <a:rPr lang="en-US" sz="2000" dirty="0">
                <a:solidFill>
                  <a:prstClr val="black">
                    <a:lumMod val="75000"/>
                    <a:lumOff val="25000"/>
                  </a:prstClr>
                </a:solidFill>
                <a:latin typeface="Abadi" panose="020B0604020104020204" pitchFamily="34" charset="0"/>
              </a:rPr>
              <a:t>One of the results of the EPALE Project is the first bilingual publication on non-governmental organizations engaged in adult education in Montenegro:</a:t>
            </a:r>
          </a:p>
          <a:p>
            <a:pPr lvl="0" algn="just"/>
            <a:endParaRPr lang="en-US" sz="2000" dirty="0">
              <a:solidFill>
                <a:prstClr val="black">
                  <a:lumMod val="75000"/>
                  <a:lumOff val="25000"/>
                </a:prstClr>
              </a:solidFill>
              <a:latin typeface="Abadi" panose="020B0604020104020204" pitchFamily="34" charset="0"/>
            </a:endParaRPr>
          </a:p>
          <a:p>
            <a:pPr lvl="0" algn="just"/>
            <a:r>
              <a:rPr lang="en-US" sz="2000" b="1" i="1" dirty="0">
                <a:solidFill>
                  <a:prstClr val="black">
                    <a:lumMod val="75000"/>
                    <a:lumOff val="25000"/>
                  </a:prstClr>
                </a:solidFill>
                <a:latin typeface="Abadi" panose="020B0604020104020204" pitchFamily="34" charset="0"/>
              </a:rPr>
              <a:t>The Role of NGOs in Adult Education</a:t>
            </a:r>
            <a:endParaRPr lang="sr-Latn-ME" sz="2000" b="1" dirty="0">
              <a:solidFill>
                <a:prstClr val="black">
                  <a:lumMod val="75000"/>
                  <a:lumOff val="25000"/>
                </a:prstClr>
              </a:solidFill>
              <a:latin typeface="Abadi" panose="020B0604020104020204" pitchFamily="34" charset="0"/>
            </a:endParaRPr>
          </a:p>
          <a:p>
            <a:pPr lvl="0" algn="just"/>
            <a:r>
              <a:rPr lang="sr-Latn-ME" sz="2000" dirty="0">
                <a:solidFill>
                  <a:prstClr val="black">
                    <a:lumMod val="75000"/>
                    <a:lumOff val="25000"/>
                  </a:prstClr>
                </a:solidFill>
                <a:latin typeface="Abadi" panose="020B0604020104020204" pitchFamily="34" charset="0"/>
                <a:hlinkClick r:id="rId3"/>
              </a:rPr>
              <a:t>https://epale.ec.europa.eu/en/resource-centre/content/adult-education-montenegro-role-non-governmental-organizations</a:t>
            </a:r>
            <a:r>
              <a:rPr lang="sr-Latn-ME" sz="2000" dirty="0">
                <a:solidFill>
                  <a:prstClr val="black">
                    <a:lumMod val="75000"/>
                    <a:lumOff val="25000"/>
                  </a:prstClr>
                </a:solidFill>
                <a:latin typeface="Abadi" panose="020B0604020104020204" pitchFamily="34" charset="0"/>
              </a:rPr>
              <a:t> </a:t>
            </a:r>
          </a:p>
          <a:p>
            <a:pPr lvl="0" algn="just"/>
            <a:r>
              <a:rPr lang="sr-Latn-ME" sz="2000" dirty="0">
                <a:solidFill>
                  <a:prstClr val="black">
                    <a:lumMod val="75000"/>
                    <a:lumOff val="25000"/>
                  </a:prstClr>
                </a:solidFill>
                <a:latin typeface="Abadi" panose="020B0604020104020204" pitchFamily="34" charset="0"/>
              </a:rPr>
              <a:t> </a:t>
            </a:r>
          </a:p>
          <a:p>
            <a:pPr lvl="0" algn="just"/>
            <a:endParaRPr lang="sr-Latn-ME" sz="2000" dirty="0">
              <a:solidFill>
                <a:prstClr val="black">
                  <a:lumMod val="75000"/>
                  <a:lumOff val="25000"/>
                </a:prstClr>
              </a:solidFill>
              <a:latin typeface="Abadi" panose="020B0604020104020204" pitchFamily="34" charset="0"/>
            </a:endParaRPr>
          </a:p>
        </p:txBody>
      </p:sp>
      <p:sp>
        <p:nvSpPr>
          <p:cNvPr id="46" name="TextBox 45">
            <a:extLst>
              <a:ext uri="{FF2B5EF4-FFF2-40B4-BE49-F238E27FC236}">
                <a16:creationId xmlns:a16="http://schemas.microsoft.com/office/drawing/2014/main" id="{1BE27FC2-1239-43E3-ADB2-370D5F00F27F}"/>
              </a:ext>
            </a:extLst>
          </p:cNvPr>
          <p:cNvSpPr txBox="1"/>
          <p:nvPr/>
        </p:nvSpPr>
        <p:spPr>
          <a:xfrm>
            <a:off x="3253033" y="660027"/>
            <a:ext cx="8277116"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haroni" panose="02010803020104030203" pitchFamily="2" charset="-79"/>
                <a:ea typeface="+mn-ea"/>
                <a:cs typeface="Aharoni" panose="02010803020104030203" pitchFamily="2" charset="-79"/>
              </a:rPr>
              <a:t>Life-long learning framework  in Montenegro</a:t>
            </a:r>
            <a:endParaRPr kumimoji="0" lang="en-GB" sz="4000" b="0" i="0" u="none" strike="noStrike" kern="1200" cap="none" spc="0" normalizeH="0" baseline="0" noProof="0" dirty="0">
              <a:ln>
                <a:noFill/>
              </a:ln>
              <a:solidFill>
                <a:prstClr val="black"/>
              </a:solidFill>
              <a:effectLst/>
              <a:uLnTx/>
              <a:uFillTx/>
              <a:latin typeface="Aharoni" panose="02010803020104030203" pitchFamily="2" charset="-79"/>
              <a:ea typeface="+mn-ea"/>
              <a:cs typeface="Aharoni" panose="02010803020104030203" pitchFamily="2" charset="-79"/>
            </a:endParaRPr>
          </a:p>
        </p:txBody>
      </p:sp>
      <p:pic>
        <p:nvPicPr>
          <p:cNvPr id="28" name="Graphic 27" descr="Open quotation mark">
            <a:extLst>
              <a:ext uri="{FF2B5EF4-FFF2-40B4-BE49-F238E27FC236}">
                <a16:creationId xmlns:a16="http://schemas.microsoft.com/office/drawing/2014/main" id="{35ED3441-8853-4841-A217-BAB9D6D8697B}"/>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09999" y="1598290"/>
            <a:ext cx="914400" cy="914400"/>
          </a:xfrm>
          <a:prstGeom prst="rect">
            <a:avLst/>
          </a:prstGeom>
        </p:spPr>
      </p:pic>
      <p:pic>
        <p:nvPicPr>
          <p:cNvPr id="29" name="Graphic 28" descr="Open quotation mark">
            <a:extLst>
              <a:ext uri="{FF2B5EF4-FFF2-40B4-BE49-F238E27FC236}">
                <a16:creationId xmlns:a16="http://schemas.microsoft.com/office/drawing/2014/main" id="{9400D66B-DFA1-4582-9387-E4DBA51A6BCB}"/>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0800000">
            <a:off x="10584788" y="5900346"/>
            <a:ext cx="914400" cy="914400"/>
          </a:xfrm>
          <a:prstGeom prst="rect">
            <a:avLst/>
          </a:prstGeom>
        </p:spPr>
      </p:pic>
      <p:sp>
        <p:nvSpPr>
          <p:cNvPr id="31" name="Oval 30">
            <a:extLst>
              <a:ext uri="{FF2B5EF4-FFF2-40B4-BE49-F238E27FC236}">
                <a16:creationId xmlns:a16="http://schemas.microsoft.com/office/drawing/2014/main" id="{D7747AC3-813E-4FC5-A399-4304E11E4FA0}"/>
              </a:ext>
            </a:extLst>
          </p:cNvPr>
          <p:cNvSpPr/>
          <p:nvPr/>
        </p:nvSpPr>
        <p:spPr>
          <a:xfrm>
            <a:off x="1574883" y="6346825"/>
            <a:ext cx="266700" cy="2667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a:extLst>
              <a:ext uri="{FF2B5EF4-FFF2-40B4-BE49-F238E27FC236}">
                <a16:creationId xmlns:a16="http://schemas.microsoft.com/office/drawing/2014/main" id="{C5CCC9B2-C5EA-49BA-8C50-2B323F4C1BFC}"/>
              </a:ext>
            </a:extLst>
          </p:cNvPr>
          <p:cNvSpPr/>
          <p:nvPr/>
        </p:nvSpPr>
        <p:spPr>
          <a:xfrm>
            <a:off x="1944169" y="6346825"/>
            <a:ext cx="266700" cy="2667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Oval 33">
            <a:extLst>
              <a:ext uri="{FF2B5EF4-FFF2-40B4-BE49-F238E27FC236}">
                <a16:creationId xmlns:a16="http://schemas.microsoft.com/office/drawing/2014/main" id="{2B691982-13A9-4FB2-8C4D-87B5D95BCDEA}"/>
              </a:ext>
            </a:extLst>
          </p:cNvPr>
          <p:cNvSpPr/>
          <p:nvPr/>
        </p:nvSpPr>
        <p:spPr>
          <a:xfrm>
            <a:off x="2308511" y="6346825"/>
            <a:ext cx="266700" cy="2667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69" name="Straight Connector 68">
            <a:extLst>
              <a:ext uri="{FF2B5EF4-FFF2-40B4-BE49-F238E27FC236}">
                <a16:creationId xmlns:a16="http://schemas.microsoft.com/office/drawing/2014/main" id="{6575683A-3F1F-48A0-A010-BFAC4E8D8C1B}"/>
              </a:ext>
            </a:extLst>
          </p:cNvPr>
          <p:cNvCxnSpPr/>
          <p:nvPr/>
        </p:nvCxnSpPr>
        <p:spPr>
          <a:xfrm>
            <a:off x="2308511" y="3271303"/>
            <a:ext cx="586651"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46299952-E1F4-4EBC-8727-2C7A5E75E122}"/>
              </a:ext>
            </a:extLst>
          </p:cNvPr>
          <p:cNvCxnSpPr>
            <a:cxnSpLocks/>
          </p:cNvCxnSpPr>
          <p:nvPr/>
        </p:nvCxnSpPr>
        <p:spPr>
          <a:xfrm>
            <a:off x="2312004" y="3123209"/>
            <a:ext cx="360282"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5FEEBF33-9D36-4102-B3FD-4EBAEEC87D96}"/>
              </a:ext>
            </a:extLst>
          </p:cNvPr>
          <p:cNvCxnSpPr>
            <a:cxnSpLocks/>
          </p:cNvCxnSpPr>
          <p:nvPr/>
        </p:nvCxnSpPr>
        <p:spPr>
          <a:xfrm>
            <a:off x="266845" y="1115577"/>
            <a:ext cx="360282"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DF2961EC-36C8-4EFE-9EC9-9FFBEAAB38E2}"/>
              </a:ext>
            </a:extLst>
          </p:cNvPr>
          <p:cNvCxnSpPr>
            <a:cxnSpLocks/>
          </p:cNvCxnSpPr>
          <p:nvPr/>
        </p:nvCxnSpPr>
        <p:spPr>
          <a:xfrm>
            <a:off x="266845" y="998599"/>
            <a:ext cx="162413"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4" name="Picture Placeholder 3" descr="A picture containing red, indoor, sitting&#10;&#10;Description automatically generated">
            <a:extLst>
              <a:ext uri="{FF2B5EF4-FFF2-40B4-BE49-F238E27FC236}">
                <a16:creationId xmlns:a16="http://schemas.microsoft.com/office/drawing/2014/main" id="{7887C081-3E7A-4896-AE0E-0B8A310C5437}"/>
              </a:ext>
            </a:extLst>
          </p:cNvPr>
          <p:cNvPicPr>
            <a:picLocks noGrp="1" noChangeAspect="1"/>
          </p:cNvPicPr>
          <p:nvPr>
            <p:ph type="pic" sz="quarter" idx="10"/>
          </p:nvPr>
        </p:nvPicPr>
        <p:blipFill>
          <a:blip r:embed="rId6" cstate="hqprint">
            <a:extLst>
              <a:ext uri="{28A0092B-C50C-407E-A947-70E740481C1C}">
                <a14:useLocalDpi xmlns:a14="http://schemas.microsoft.com/office/drawing/2010/main" val="0"/>
              </a:ext>
            </a:extLst>
          </a:blip>
          <a:srcRect/>
          <a:stretch>
            <a:fillRect/>
          </a:stretch>
        </p:blipFill>
        <p:spPr>
          <a:xfrm>
            <a:off x="323620" y="1098733"/>
            <a:ext cx="2168525" cy="2168525"/>
          </a:xfrm>
        </p:spPr>
      </p:pic>
      <p:sp>
        <p:nvSpPr>
          <p:cNvPr id="26" name="Rectangle 25">
            <a:extLst>
              <a:ext uri="{FF2B5EF4-FFF2-40B4-BE49-F238E27FC236}">
                <a16:creationId xmlns:a16="http://schemas.microsoft.com/office/drawing/2014/main" id="{9FBD3181-7C55-4802-891D-CC29FA0205A6}"/>
              </a:ext>
            </a:extLst>
          </p:cNvPr>
          <p:cNvSpPr/>
          <p:nvPr/>
        </p:nvSpPr>
        <p:spPr>
          <a:xfrm>
            <a:off x="0" y="43543"/>
            <a:ext cx="12119428" cy="6771203"/>
          </a:xfrm>
          <a:prstGeom prst="rect">
            <a:avLst/>
          </a:prstGeom>
          <a:noFill/>
          <a:ln w="155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7513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25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1000"/>
                                        <p:tgtEl>
                                          <p:spTgt spid="31"/>
                                        </p:tgtEl>
                                      </p:cBhvr>
                                    </p:animEffect>
                                    <p:anim calcmode="lin" valueType="num">
                                      <p:cBhvr>
                                        <p:cTn id="12" dur="1000" fill="hold"/>
                                        <p:tgtEl>
                                          <p:spTgt spid="31"/>
                                        </p:tgtEl>
                                        <p:attrNameLst>
                                          <p:attrName>ppt_x</p:attrName>
                                        </p:attrNameLst>
                                      </p:cBhvr>
                                      <p:tavLst>
                                        <p:tav tm="0">
                                          <p:val>
                                            <p:strVal val="#ppt_x"/>
                                          </p:val>
                                        </p:tav>
                                        <p:tav tm="100000">
                                          <p:val>
                                            <p:strVal val="#ppt_x"/>
                                          </p:val>
                                        </p:tav>
                                      </p:tavLst>
                                    </p:anim>
                                    <p:anim calcmode="lin" valueType="num">
                                      <p:cBhvr>
                                        <p:cTn id="13" dur="1000" fill="hold"/>
                                        <p:tgtEl>
                                          <p:spTgt spid="31"/>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500"/>
                                  </p:stCondLst>
                                  <p:childTnLst>
                                    <p:set>
                                      <p:cBhvr>
                                        <p:cTn id="15" dur="1" fill="hold">
                                          <p:stCondLst>
                                            <p:cond delay="0"/>
                                          </p:stCondLst>
                                        </p:cTn>
                                        <p:tgtEl>
                                          <p:spTgt spid="33"/>
                                        </p:tgtEl>
                                        <p:attrNameLst>
                                          <p:attrName>style.visibility</p:attrName>
                                        </p:attrNameLst>
                                      </p:cBhvr>
                                      <p:to>
                                        <p:strVal val="visible"/>
                                      </p:to>
                                    </p:set>
                                    <p:animEffect transition="in" filter="fade">
                                      <p:cBhvr>
                                        <p:cTn id="16" dur="1000"/>
                                        <p:tgtEl>
                                          <p:spTgt spid="33"/>
                                        </p:tgtEl>
                                      </p:cBhvr>
                                    </p:animEffect>
                                    <p:anim calcmode="lin" valueType="num">
                                      <p:cBhvr>
                                        <p:cTn id="17" dur="1000" fill="hold"/>
                                        <p:tgtEl>
                                          <p:spTgt spid="33"/>
                                        </p:tgtEl>
                                        <p:attrNameLst>
                                          <p:attrName>ppt_x</p:attrName>
                                        </p:attrNameLst>
                                      </p:cBhvr>
                                      <p:tavLst>
                                        <p:tav tm="0">
                                          <p:val>
                                            <p:strVal val="#ppt_x"/>
                                          </p:val>
                                        </p:tav>
                                        <p:tav tm="100000">
                                          <p:val>
                                            <p:strVal val="#ppt_x"/>
                                          </p:val>
                                        </p:tav>
                                      </p:tavLst>
                                    </p:anim>
                                    <p:anim calcmode="lin" valueType="num">
                                      <p:cBhvr>
                                        <p:cTn id="18" dur="1000" fill="hold"/>
                                        <p:tgtEl>
                                          <p:spTgt spid="33"/>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75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1000"/>
                                        <p:tgtEl>
                                          <p:spTgt spid="34"/>
                                        </p:tgtEl>
                                      </p:cBhvr>
                                    </p:animEffect>
                                    <p:anim calcmode="lin" valueType="num">
                                      <p:cBhvr>
                                        <p:cTn id="22" dur="1000" fill="hold"/>
                                        <p:tgtEl>
                                          <p:spTgt spid="34"/>
                                        </p:tgtEl>
                                        <p:attrNameLst>
                                          <p:attrName>ppt_x</p:attrName>
                                        </p:attrNameLst>
                                      </p:cBhvr>
                                      <p:tavLst>
                                        <p:tav tm="0">
                                          <p:val>
                                            <p:strVal val="#ppt_x"/>
                                          </p:val>
                                        </p:tav>
                                        <p:tav tm="100000">
                                          <p:val>
                                            <p:strVal val="#ppt_x"/>
                                          </p:val>
                                        </p:tav>
                                      </p:tavLst>
                                    </p:anim>
                                    <p:anim calcmode="lin" valueType="num">
                                      <p:cBhvr>
                                        <p:cTn id="23" dur="1000" fill="hold"/>
                                        <p:tgtEl>
                                          <p:spTgt spid="34"/>
                                        </p:tgtEl>
                                        <p:attrNameLst>
                                          <p:attrName>ppt_y</p:attrName>
                                        </p:attrNameLst>
                                      </p:cBhvr>
                                      <p:tavLst>
                                        <p:tav tm="0">
                                          <p:val>
                                            <p:strVal val="#ppt_y+.1"/>
                                          </p:val>
                                        </p:tav>
                                        <p:tav tm="100000">
                                          <p:val>
                                            <p:strVal val="#ppt_y"/>
                                          </p:val>
                                        </p:tav>
                                      </p:tavLst>
                                    </p:anim>
                                  </p:childTnLst>
                                </p:cTn>
                              </p:par>
                              <p:par>
                                <p:cTn id="24" presetID="22" presetClass="entr" presetSubtype="8" fill="hold" grpId="0" nodeType="withEffect">
                                  <p:stCondLst>
                                    <p:cond delay="1000"/>
                                  </p:stCondLst>
                                  <p:childTnLst>
                                    <p:set>
                                      <p:cBhvr>
                                        <p:cTn id="25" dur="1" fill="hold">
                                          <p:stCondLst>
                                            <p:cond delay="0"/>
                                          </p:stCondLst>
                                        </p:cTn>
                                        <p:tgtEl>
                                          <p:spTgt spid="26"/>
                                        </p:tgtEl>
                                        <p:attrNameLst>
                                          <p:attrName>style.visibility</p:attrName>
                                        </p:attrNameLst>
                                      </p:cBhvr>
                                      <p:to>
                                        <p:strVal val="visible"/>
                                      </p:to>
                                    </p:set>
                                    <p:animEffect transition="in" filter="wipe(left)">
                                      <p:cBhvr>
                                        <p:cTn id="26" dur="6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31" grpId="0" animBg="1"/>
      <p:bldP spid="33" grpId="0" animBg="1"/>
      <p:bldP spid="34" grpId="0" animBg="1"/>
      <p:bldP spid="2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 name="TextBox 42">
            <a:extLst>
              <a:ext uri="{FF2B5EF4-FFF2-40B4-BE49-F238E27FC236}">
                <a16:creationId xmlns:a16="http://schemas.microsoft.com/office/drawing/2014/main" id="{BA1265F5-8DB7-4CA9-A133-33D86E8BEFD6}"/>
              </a:ext>
            </a:extLst>
          </p:cNvPr>
          <p:cNvSpPr txBox="1"/>
          <p:nvPr/>
        </p:nvSpPr>
        <p:spPr>
          <a:xfrm>
            <a:off x="2994100" y="2921729"/>
            <a:ext cx="8794981" cy="2862322"/>
          </a:xfrm>
          <a:prstGeom prst="rect">
            <a:avLst/>
          </a:prstGeom>
          <a:noFill/>
        </p:spPr>
        <p:txBody>
          <a:bodyPr wrap="square" rtlCol="0">
            <a:spAutoFit/>
          </a:bodyPr>
          <a:lstStyle/>
          <a:p>
            <a:pPr lvl="0" algn="just"/>
            <a:r>
              <a:rPr lang="en-US" sz="2000" dirty="0">
                <a:solidFill>
                  <a:prstClr val="black">
                    <a:lumMod val="75000"/>
                    <a:lumOff val="25000"/>
                  </a:prstClr>
                </a:solidFill>
                <a:latin typeface="Abadi" panose="020B0604020104020204" pitchFamily="34" charset="0"/>
              </a:rPr>
              <a:t>Through the EPALE platform, this publication promotes the cooperation of governmental and NGO sector in the field of adult education and invites the participants of the EPALE community to actively discuss and exchange information in this field.</a:t>
            </a:r>
            <a:endParaRPr lang="sr-Latn-ME" sz="2000" dirty="0">
              <a:solidFill>
                <a:prstClr val="black">
                  <a:lumMod val="75000"/>
                  <a:lumOff val="25000"/>
                </a:prstClr>
              </a:solidFill>
              <a:latin typeface="Abadi" panose="020B0604020104020204" pitchFamily="34" charset="0"/>
            </a:endParaRPr>
          </a:p>
          <a:p>
            <a:pPr lvl="0" algn="just"/>
            <a:endParaRPr lang="sr-Latn-ME" sz="2000" dirty="0">
              <a:solidFill>
                <a:prstClr val="black">
                  <a:lumMod val="75000"/>
                  <a:lumOff val="25000"/>
                </a:prstClr>
              </a:solidFill>
              <a:latin typeface="Abadi" panose="020B0604020104020204" pitchFamily="34" charset="0"/>
            </a:endParaRPr>
          </a:p>
          <a:p>
            <a:pPr lvl="0" algn="just"/>
            <a:r>
              <a:rPr lang="en-US" sz="2000" dirty="0">
                <a:solidFill>
                  <a:prstClr val="black">
                    <a:lumMod val="75000"/>
                    <a:lumOff val="25000"/>
                  </a:prstClr>
                </a:solidFill>
                <a:latin typeface="Abadi" panose="020B0604020104020204" pitchFamily="34" charset="0"/>
              </a:rPr>
              <a:t>The publication contains precisely the data on non-governmental organizations that have been implementing various activities for adult learning in Montenegro.</a:t>
            </a:r>
            <a:endParaRPr lang="sr-Latn-ME" sz="2000" dirty="0">
              <a:solidFill>
                <a:prstClr val="black">
                  <a:lumMod val="75000"/>
                  <a:lumOff val="25000"/>
                </a:prstClr>
              </a:solidFill>
              <a:latin typeface="Abadi" panose="020B06040201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prstClr val="black">
                  <a:lumMod val="75000"/>
                  <a:lumOff val="25000"/>
                </a:prstClr>
              </a:solidFill>
              <a:effectLst/>
              <a:uLnTx/>
              <a:uFillTx/>
              <a:latin typeface="Abadi" panose="020B0604020104020204" pitchFamily="34" charset="0"/>
              <a:ea typeface="+mn-ea"/>
              <a:cs typeface="+mn-cs"/>
            </a:endParaRPr>
          </a:p>
        </p:txBody>
      </p:sp>
      <p:sp>
        <p:nvSpPr>
          <p:cNvPr id="46" name="TextBox 45">
            <a:extLst>
              <a:ext uri="{FF2B5EF4-FFF2-40B4-BE49-F238E27FC236}">
                <a16:creationId xmlns:a16="http://schemas.microsoft.com/office/drawing/2014/main" id="{1BE27FC2-1239-43E3-ADB2-370D5F00F27F}"/>
              </a:ext>
            </a:extLst>
          </p:cNvPr>
          <p:cNvSpPr txBox="1"/>
          <p:nvPr/>
        </p:nvSpPr>
        <p:spPr>
          <a:xfrm>
            <a:off x="2994100" y="672075"/>
            <a:ext cx="8277116"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haroni" panose="02010803020104030203" pitchFamily="2" charset="-79"/>
                <a:ea typeface="+mn-ea"/>
                <a:cs typeface="Aharoni" panose="02010803020104030203" pitchFamily="2" charset="-79"/>
              </a:rPr>
              <a:t>Life-long learning framework  in Montenegro</a:t>
            </a:r>
            <a:endParaRPr kumimoji="0" lang="en-GB" sz="4000" b="0" i="0" u="none" strike="noStrike" kern="1200" cap="none" spc="0" normalizeH="0" baseline="0" noProof="0" dirty="0">
              <a:ln>
                <a:noFill/>
              </a:ln>
              <a:solidFill>
                <a:prstClr val="black"/>
              </a:solidFill>
              <a:effectLst/>
              <a:uLnTx/>
              <a:uFillTx/>
              <a:latin typeface="Aharoni" panose="02010803020104030203" pitchFamily="2" charset="-79"/>
              <a:ea typeface="+mn-ea"/>
              <a:cs typeface="Aharoni" panose="02010803020104030203" pitchFamily="2" charset="-79"/>
            </a:endParaRPr>
          </a:p>
        </p:txBody>
      </p:sp>
      <p:pic>
        <p:nvPicPr>
          <p:cNvPr id="28" name="Graphic 27" descr="Open quotation mark">
            <a:extLst>
              <a:ext uri="{FF2B5EF4-FFF2-40B4-BE49-F238E27FC236}">
                <a16:creationId xmlns:a16="http://schemas.microsoft.com/office/drawing/2014/main" id="{35ED3441-8853-4841-A217-BAB9D6D8697B}"/>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895162" y="2143607"/>
            <a:ext cx="914400" cy="914400"/>
          </a:xfrm>
          <a:prstGeom prst="rect">
            <a:avLst/>
          </a:prstGeom>
        </p:spPr>
      </p:pic>
      <p:pic>
        <p:nvPicPr>
          <p:cNvPr id="29" name="Graphic 28" descr="Open quotation mark">
            <a:extLst>
              <a:ext uri="{FF2B5EF4-FFF2-40B4-BE49-F238E27FC236}">
                <a16:creationId xmlns:a16="http://schemas.microsoft.com/office/drawing/2014/main" id="{9400D66B-DFA1-4582-9387-E4DBA51A6BCB}"/>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0800000">
            <a:off x="10814016" y="5054991"/>
            <a:ext cx="914400" cy="914400"/>
          </a:xfrm>
          <a:prstGeom prst="rect">
            <a:avLst/>
          </a:prstGeom>
        </p:spPr>
      </p:pic>
      <p:sp>
        <p:nvSpPr>
          <p:cNvPr id="31" name="Oval 30">
            <a:extLst>
              <a:ext uri="{FF2B5EF4-FFF2-40B4-BE49-F238E27FC236}">
                <a16:creationId xmlns:a16="http://schemas.microsoft.com/office/drawing/2014/main" id="{D7747AC3-813E-4FC5-A399-4304E11E4FA0}"/>
              </a:ext>
            </a:extLst>
          </p:cNvPr>
          <p:cNvSpPr/>
          <p:nvPr/>
        </p:nvSpPr>
        <p:spPr>
          <a:xfrm>
            <a:off x="1574883" y="6346825"/>
            <a:ext cx="266700" cy="2667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a:extLst>
              <a:ext uri="{FF2B5EF4-FFF2-40B4-BE49-F238E27FC236}">
                <a16:creationId xmlns:a16="http://schemas.microsoft.com/office/drawing/2014/main" id="{C5CCC9B2-C5EA-49BA-8C50-2B323F4C1BFC}"/>
              </a:ext>
            </a:extLst>
          </p:cNvPr>
          <p:cNvSpPr/>
          <p:nvPr/>
        </p:nvSpPr>
        <p:spPr>
          <a:xfrm>
            <a:off x="1944169" y="6346825"/>
            <a:ext cx="266700" cy="2667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Oval 33">
            <a:extLst>
              <a:ext uri="{FF2B5EF4-FFF2-40B4-BE49-F238E27FC236}">
                <a16:creationId xmlns:a16="http://schemas.microsoft.com/office/drawing/2014/main" id="{2B691982-13A9-4FB2-8C4D-87B5D95BCDEA}"/>
              </a:ext>
            </a:extLst>
          </p:cNvPr>
          <p:cNvSpPr/>
          <p:nvPr/>
        </p:nvSpPr>
        <p:spPr>
          <a:xfrm>
            <a:off x="2308511" y="6346825"/>
            <a:ext cx="266700" cy="2667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69" name="Straight Connector 68">
            <a:extLst>
              <a:ext uri="{FF2B5EF4-FFF2-40B4-BE49-F238E27FC236}">
                <a16:creationId xmlns:a16="http://schemas.microsoft.com/office/drawing/2014/main" id="{6575683A-3F1F-48A0-A010-BFAC4E8D8C1B}"/>
              </a:ext>
            </a:extLst>
          </p:cNvPr>
          <p:cNvCxnSpPr/>
          <p:nvPr/>
        </p:nvCxnSpPr>
        <p:spPr>
          <a:xfrm>
            <a:off x="2308511" y="3271303"/>
            <a:ext cx="586651"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46299952-E1F4-4EBC-8727-2C7A5E75E122}"/>
              </a:ext>
            </a:extLst>
          </p:cNvPr>
          <p:cNvCxnSpPr>
            <a:cxnSpLocks/>
          </p:cNvCxnSpPr>
          <p:nvPr/>
        </p:nvCxnSpPr>
        <p:spPr>
          <a:xfrm>
            <a:off x="2312004" y="3123209"/>
            <a:ext cx="360282"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5FEEBF33-9D36-4102-B3FD-4EBAEEC87D96}"/>
              </a:ext>
            </a:extLst>
          </p:cNvPr>
          <p:cNvCxnSpPr>
            <a:cxnSpLocks/>
          </p:cNvCxnSpPr>
          <p:nvPr/>
        </p:nvCxnSpPr>
        <p:spPr>
          <a:xfrm>
            <a:off x="266845" y="1115577"/>
            <a:ext cx="360282"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DF2961EC-36C8-4EFE-9EC9-9FFBEAAB38E2}"/>
              </a:ext>
            </a:extLst>
          </p:cNvPr>
          <p:cNvCxnSpPr>
            <a:cxnSpLocks/>
          </p:cNvCxnSpPr>
          <p:nvPr/>
        </p:nvCxnSpPr>
        <p:spPr>
          <a:xfrm>
            <a:off x="266845" y="998599"/>
            <a:ext cx="162413"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4" name="Picture Placeholder 3" descr="A picture containing red, indoor, sitting&#10;&#10;Description automatically generated">
            <a:extLst>
              <a:ext uri="{FF2B5EF4-FFF2-40B4-BE49-F238E27FC236}">
                <a16:creationId xmlns:a16="http://schemas.microsoft.com/office/drawing/2014/main" id="{7887C081-3E7A-4896-AE0E-0B8A310C5437}"/>
              </a:ext>
            </a:extLst>
          </p:cNvPr>
          <p:cNvPicPr>
            <a:picLocks noGrp="1" noChangeAspect="1"/>
          </p:cNvPicPr>
          <p:nvPr>
            <p:ph type="pic" sz="quarter" idx="10"/>
          </p:nvPr>
        </p:nvPicPr>
        <p:blipFill>
          <a:blip r:embed="rId4" cstate="hqprint">
            <a:extLst>
              <a:ext uri="{28A0092B-C50C-407E-A947-70E740481C1C}">
                <a14:useLocalDpi xmlns:a14="http://schemas.microsoft.com/office/drawing/2010/main" val="0"/>
              </a:ext>
            </a:extLst>
          </a:blip>
          <a:srcRect/>
          <a:stretch>
            <a:fillRect/>
          </a:stretch>
        </p:blipFill>
        <p:spPr>
          <a:xfrm>
            <a:off x="323620" y="1098733"/>
            <a:ext cx="2168525" cy="2168525"/>
          </a:xfrm>
        </p:spPr>
      </p:pic>
      <p:sp>
        <p:nvSpPr>
          <p:cNvPr id="26" name="Rectangle 25">
            <a:extLst>
              <a:ext uri="{FF2B5EF4-FFF2-40B4-BE49-F238E27FC236}">
                <a16:creationId xmlns:a16="http://schemas.microsoft.com/office/drawing/2014/main" id="{9FBD3181-7C55-4802-891D-CC29FA0205A6}"/>
              </a:ext>
            </a:extLst>
          </p:cNvPr>
          <p:cNvSpPr/>
          <p:nvPr/>
        </p:nvSpPr>
        <p:spPr>
          <a:xfrm>
            <a:off x="0" y="43543"/>
            <a:ext cx="12119428" cy="6771203"/>
          </a:xfrm>
          <a:prstGeom prst="rect">
            <a:avLst/>
          </a:prstGeom>
          <a:noFill/>
          <a:ln w="155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169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25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1000"/>
                                        <p:tgtEl>
                                          <p:spTgt spid="31"/>
                                        </p:tgtEl>
                                      </p:cBhvr>
                                    </p:animEffect>
                                    <p:anim calcmode="lin" valueType="num">
                                      <p:cBhvr>
                                        <p:cTn id="12" dur="1000" fill="hold"/>
                                        <p:tgtEl>
                                          <p:spTgt spid="31"/>
                                        </p:tgtEl>
                                        <p:attrNameLst>
                                          <p:attrName>ppt_x</p:attrName>
                                        </p:attrNameLst>
                                      </p:cBhvr>
                                      <p:tavLst>
                                        <p:tav tm="0">
                                          <p:val>
                                            <p:strVal val="#ppt_x"/>
                                          </p:val>
                                        </p:tav>
                                        <p:tav tm="100000">
                                          <p:val>
                                            <p:strVal val="#ppt_x"/>
                                          </p:val>
                                        </p:tav>
                                      </p:tavLst>
                                    </p:anim>
                                    <p:anim calcmode="lin" valueType="num">
                                      <p:cBhvr>
                                        <p:cTn id="13" dur="1000" fill="hold"/>
                                        <p:tgtEl>
                                          <p:spTgt spid="31"/>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500"/>
                                  </p:stCondLst>
                                  <p:childTnLst>
                                    <p:set>
                                      <p:cBhvr>
                                        <p:cTn id="15" dur="1" fill="hold">
                                          <p:stCondLst>
                                            <p:cond delay="0"/>
                                          </p:stCondLst>
                                        </p:cTn>
                                        <p:tgtEl>
                                          <p:spTgt spid="33"/>
                                        </p:tgtEl>
                                        <p:attrNameLst>
                                          <p:attrName>style.visibility</p:attrName>
                                        </p:attrNameLst>
                                      </p:cBhvr>
                                      <p:to>
                                        <p:strVal val="visible"/>
                                      </p:to>
                                    </p:set>
                                    <p:animEffect transition="in" filter="fade">
                                      <p:cBhvr>
                                        <p:cTn id="16" dur="1000"/>
                                        <p:tgtEl>
                                          <p:spTgt spid="33"/>
                                        </p:tgtEl>
                                      </p:cBhvr>
                                    </p:animEffect>
                                    <p:anim calcmode="lin" valueType="num">
                                      <p:cBhvr>
                                        <p:cTn id="17" dur="1000" fill="hold"/>
                                        <p:tgtEl>
                                          <p:spTgt spid="33"/>
                                        </p:tgtEl>
                                        <p:attrNameLst>
                                          <p:attrName>ppt_x</p:attrName>
                                        </p:attrNameLst>
                                      </p:cBhvr>
                                      <p:tavLst>
                                        <p:tav tm="0">
                                          <p:val>
                                            <p:strVal val="#ppt_x"/>
                                          </p:val>
                                        </p:tav>
                                        <p:tav tm="100000">
                                          <p:val>
                                            <p:strVal val="#ppt_x"/>
                                          </p:val>
                                        </p:tav>
                                      </p:tavLst>
                                    </p:anim>
                                    <p:anim calcmode="lin" valueType="num">
                                      <p:cBhvr>
                                        <p:cTn id="18" dur="1000" fill="hold"/>
                                        <p:tgtEl>
                                          <p:spTgt spid="33"/>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75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1000"/>
                                        <p:tgtEl>
                                          <p:spTgt spid="34"/>
                                        </p:tgtEl>
                                      </p:cBhvr>
                                    </p:animEffect>
                                    <p:anim calcmode="lin" valueType="num">
                                      <p:cBhvr>
                                        <p:cTn id="22" dur="1000" fill="hold"/>
                                        <p:tgtEl>
                                          <p:spTgt spid="34"/>
                                        </p:tgtEl>
                                        <p:attrNameLst>
                                          <p:attrName>ppt_x</p:attrName>
                                        </p:attrNameLst>
                                      </p:cBhvr>
                                      <p:tavLst>
                                        <p:tav tm="0">
                                          <p:val>
                                            <p:strVal val="#ppt_x"/>
                                          </p:val>
                                        </p:tav>
                                        <p:tav tm="100000">
                                          <p:val>
                                            <p:strVal val="#ppt_x"/>
                                          </p:val>
                                        </p:tav>
                                      </p:tavLst>
                                    </p:anim>
                                    <p:anim calcmode="lin" valueType="num">
                                      <p:cBhvr>
                                        <p:cTn id="23" dur="1000" fill="hold"/>
                                        <p:tgtEl>
                                          <p:spTgt spid="34"/>
                                        </p:tgtEl>
                                        <p:attrNameLst>
                                          <p:attrName>ppt_y</p:attrName>
                                        </p:attrNameLst>
                                      </p:cBhvr>
                                      <p:tavLst>
                                        <p:tav tm="0">
                                          <p:val>
                                            <p:strVal val="#ppt_y+.1"/>
                                          </p:val>
                                        </p:tav>
                                        <p:tav tm="100000">
                                          <p:val>
                                            <p:strVal val="#ppt_y"/>
                                          </p:val>
                                        </p:tav>
                                      </p:tavLst>
                                    </p:anim>
                                  </p:childTnLst>
                                </p:cTn>
                              </p:par>
                              <p:par>
                                <p:cTn id="24" presetID="22" presetClass="entr" presetSubtype="8" fill="hold" grpId="0" nodeType="withEffect">
                                  <p:stCondLst>
                                    <p:cond delay="1000"/>
                                  </p:stCondLst>
                                  <p:childTnLst>
                                    <p:set>
                                      <p:cBhvr>
                                        <p:cTn id="25" dur="1" fill="hold">
                                          <p:stCondLst>
                                            <p:cond delay="0"/>
                                          </p:stCondLst>
                                        </p:cTn>
                                        <p:tgtEl>
                                          <p:spTgt spid="26"/>
                                        </p:tgtEl>
                                        <p:attrNameLst>
                                          <p:attrName>style.visibility</p:attrName>
                                        </p:attrNameLst>
                                      </p:cBhvr>
                                      <p:to>
                                        <p:strVal val="visible"/>
                                      </p:to>
                                    </p:set>
                                    <p:animEffect transition="in" filter="wipe(left)">
                                      <p:cBhvr>
                                        <p:cTn id="26" dur="6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31" grpId="0" animBg="1"/>
      <p:bldP spid="33" grpId="0" animBg="1"/>
      <p:bldP spid="34" grpId="0" animBg="1"/>
      <p:bldP spid="2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 name="TextBox 42">
            <a:extLst>
              <a:ext uri="{FF2B5EF4-FFF2-40B4-BE49-F238E27FC236}">
                <a16:creationId xmlns:a16="http://schemas.microsoft.com/office/drawing/2014/main" id="{BA1265F5-8DB7-4CA9-A133-33D86E8BEFD6}"/>
              </a:ext>
            </a:extLst>
          </p:cNvPr>
          <p:cNvSpPr txBox="1"/>
          <p:nvPr/>
        </p:nvSpPr>
        <p:spPr>
          <a:xfrm>
            <a:off x="2988286" y="2162847"/>
            <a:ext cx="8593305" cy="4093428"/>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lumMod val="75000"/>
                    <a:lumOff val="25000"/>
                  </a:prstClr>
                </a:solidFill>
                <a:effectLst/>
                <a:uLnTx/>
                <a:uFillTx/>
                <a:latin typeface="Abadi" panose="020B0604020104020204" pitchFamily="34" charset="0"/>
                <a:ea typeface="+mn-ea"/>
                <a:cs typeface="+mn-cs"/>
              </a:rPr>
              <a:t>The Adult</a:t>
            </a:r>
            <a:r>
              <a:rPr kumimoji="0" lang="sr-Latn-ME" sz="2000" b="0" i="0" u="none" strike="noStrike" kern="1200" cap="none" spc="0" normalizeH="0" baseline="0" noProof="0" dirty="0">
                <a:ln>
                  <a:noFill/>
                </a:ln>
                <a:solidFill>
                  <a:prstClr val="black">
                    <a:lumMod val="75000"/>
                    <a:lumOff val="25000"/>
                  </a:prstClr>
                </a:solidFill>
                <a:effectLst/>
                <a:uLnTx/>
                <a:uFillTx/>
                <a:latin typeface="Abadi" panose="020B0604020104020204" pitchFamily="34" charset="0"/>
                <a:ea typeface="+mn-ea"/>
                <a:cs typeface="+mn-cs"/>
              </a:rPr>
              <a:t> </a:t>
            </a:r>
            <a:r>
              <a:rPr kumimoji="0" lang="en-US" sz="2000" b="0" i="0" u="none" strike="noStrike" kern="1200" cap="none" spc="0" normalizeH="0" baseline="0" noProof="0" dirty="0">
                <a:ln>
                  <a:noFill/>
                </a:ln>
                <a:solidFill>
                  <a:prstClr val="black">
                    <a:lumMod val="75000"/>
                    <a:lumOff val="25000"/>
                  </a:prstClr>
                </a:solidFill>
                <a:effectLst/>
                <a:uLnTx/>
                <a:uFillTx/>
                <a:latin typeface="Abadi" panose="020B0604020104020204" pitchFamily="34" charset="0"/>
                <a:ea typeface="+mn-ea"/>
                <a:cs typeface="+mn-cs"/>
              </a:rPr>
              <a:t>Education Strategy for Montenegro 2015-2025 remains the main document that emphasizes the</a:t>
            </a:r>
            <a:r>
              <a:rPr kumimoji="0" lang="sr-Latn-ME" sz="2000" b="0" i="0" u="none" strike="noStrike" kern="1200" cap="none" spc="0" normalizeH="0" baseline="0" noProof="0" dirty="0">
                <a:ln>
                  <a:noFill/>
                </a:ln>
                <a:solidFill>
                  <a:prstClr val="black">
                    <a:lumMod val="75000"/>
                    <a:lumOff val="25000"/>
                  </a:prstClr>
                </a:solidFill>
                <a:effectLst/>
                <a:uLnTx/>
                <a:uFillTx/>
                <a:latin typeface="Abadi" panose="020B0604020104020204" pitchFamily="34" charset="0"/>
                <a:ea typeface="+mn-ea"/>
                <a:cs typeface="+mn-cs"/>
              </a:rPr>
              <a:t> </a:t>
            </a:r>
            <a:r>
              <a:rPr kumimoji="0" lang="en-US" sz="2000" b="0" i="0" u="none" strike="noStrike" kern="1200" cap="none" spc="0" normalizeH="0" baseline="0" noProof="0" dirty="0">
                <a:ln>
                  <a:noFill/>
                </a:ln>
                <a:solidFill>
                  <a:prstClr val="black">
                    <a:lumMod val="75000"/>
                    <a:lumOff val="25000"/>
                  </a:prstClr>
                </a:solidFill>
                <a:effectLst/>
                <a:uLnTx/>
                <a:uFillTx/>
                <a:latin typeface="Abadi" panose="020B0604020104020204" pitchFamily="34" charset="0"/>
                <a:ea typeface="+mn-ea"/>
                <a:cs typeface="+mn-cs"/>
              </a:rPr>
              <a:t>role of CSOs in the non-formal education. It states that it is necessary to use the potential of the</a:t>
            </a:r>
            <a:r>
              <a:rPr kumimoji="0" lang="sr-Latn-ME" sz="2000" b="0" i="0" u="none" strike="noStrike" kern="1200" cap="none" spc="0" normalizeH="0" baseline="0" noProof="0" dirty="0">
                <a:ln>
                  <a:noFill/>
                </a:ln>
                <a:solidFill>
                  <a:prstClr val="black">
                    <a:lumMod val="75000"/>
                    <a:lumOff val="25000"/>
                  </a:prstClr>
                </a:solidFill>
                <a:effectLst/>
                <a:uLnTx/>
                <a:uFillTx/>
                <a:latin typeface="Abadi" panose="020B0604020104020204" pitchFamily="34" charset="0"/>
                <a:ea typeface="+mn-ea"/>
                <a:cs typeface="+mn-cs"/>
              </a:rPr>
              <a:t> </a:t>
            </a:r>
            <a:r>
              <a:rPr kumimoji="0" lang="en-US" sz="2000" b="0" i="0" u="none" strike="noStrike" kern="1200" cap="none" spc="0" normalizeH="0" baseline="0" noProof="0" dirty="0">
                <a:ln>
                  <a:noFill/>
                </a:ln>
                <a:solidFill>
                  <a:prstClr val="black">
                    <a:lumMod val="75000"/>
                    <a:lumOff val="25000"/>
                  </a:prstClr>
                </a:solidFill>
                <a:effectLst/>
                <a:uLnTx/>
                <a:uFillTx/>
                <a:latin typeface="Abadi" panose="020B0604020104020204" pitchFamily="34" charset="0"/>
                <a:ea typeface="+mn-ea"/>
                <a:cs typeface="+mn-cs"/>
              </a:rPr>
              <a:t>sector in adult education for civil democracy, protection of life environment, sustainable</a:t>
            </a:r>
            <a:r>
              <a:rPr kumimoji="0" lang="sr-Latn-ME" sz="2000" b="0" i="0" u="none" strike="noStrike" kern="1200" cap="none" spc="0" normalizeH="0" baseline="0" noProof="0" dirty="0">
                <a:ln>
                  <a:noFill/>
                </a:ln>
                <a:solidFill>
                  <a:prstClr val="black">
                    <a:lumMod val="75000"/>
                    <a:lumOff val="25000"/>
                  </a:prstClr>
                </a:solidFill>
                <a:effectLst/>
                <a:uLnTx/>
                <a:uFillTx/>
                <a:latin typeface="Abadi" panose="020B0604020104020204" pitchFamily="34" charset="0"/>
                <a:ea typeface="+mn-ea"/>
                <a:cs typeface="+mn-cs"/>
              </a:rPr>
              <a:t> </a:t>
            </a:r>
            <a:r>
              <a:rPr kumimoji="0" lang="en-US" sz="2000" b="0" i="0" u="none" strike="noStrike" kern="1200" cap="none" spc="0" normalizeH="0" baseline="0" noProof="0" dirty="0">
                <a:ln>
                  <a:noFill/>
                </a:ln>
                <a:solidFill>
                  <a:prstClr val="black">
                    <a:lumMod val="75000"/>
                    <a:lumOff val="25000"/>
                  </a:prstClr>
                </a:solidFill>
                <a:effectLst/>
                <a:uLnTx/>
                <a:uFillTx/>
                <a:latin typeface="Abadi" panose="020B0604020104020204" pitchFamily="34" charset="0"/>
                <a:ea typeface="+mn-ea"/>
                <a:cs typeface="+mn-cs"/>
              </a:rPr>
              <a:t>development, energy efficiency, gender equality, media literacy, etc.</a:t>
            </a:r>
            <a:endParaRPr kumimoji="0" lang="sr-Latn-ME" sz="2000" b="0" i="0" u="none" strike="noStrike" kern="1200" cap="none" spc="0" normalizeH="0" baseline="0" noProof="0" dirty="0">
              <a:ln>
                <a:noFill/>
              </a:ln>
              <a:solidFill>
                <a:prstClr val="black">
                  <a:lumMod val="75000"/>
                  <a:lumOff val="25000"/>
                </a:prstClr>
              </a:solidFill>
              <a:effectLst/>
              <a:uLnTx/>
              <a:uFillTx/>
              <a:latin typeface="Abadi" panose="020B0604020104020204" pitchFamily="34"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lumMod val="75000"/>
                    <a:lumOff val="25000"/>
                  </a:prstClr>
                </a:solidFill>
                <a:effectLst/>
                <a:uLnTx/>
                <a:uFillTx/>
                <a:latin typeface="Abadi" panose="020B0604020104020204" pitchFamily="34" charset="0"/>
                <a:ea typeface="+mn-ea"/>
                <a:cs typeface="+mn-cs"/>
              </a:rPr>
              <a:t> </a:t>
            </a:r>
            <a:endParaRPr kumimoji="0" lang="sr-Latn-ME" sz="2000" b="0" i="0" u="none" strike="noStrike" kern="1200" cap="none" spc="0" normalizeH="0" baseline="0" noProof="0" dirty="0">
              <a:ln>
                <a:noFill/>
              </a:ln>
              <a:solidFill>
                <a:prstClr val="black">
                  <a:lumMod val="75000"/>
                  <a:lumOff val="25000"/>
                </a:prstClr>
              </a:solidFill>
              <a:effectLst/>
              <a:uLnTx/>
              <a:uFillTx/>
              <a:latin typeface="Abadi" panose="020B0604020104020204" pitchFamily="34"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lumMod val="75000"/>
                    <a:lumOff val="25000"/>
                  </a:prstClr>
                </a:solidFill>
                <a:effectLst/>
                <a:uLnTx/>
                <a:uFillTx/>
                <a:latin typeface="Abadi" panose="020B0604020104020204" pitchFamily="34" charset="0"/>
                <a:ea typeface="+mn-ea"/>
                <a:cs typeface="+mn-cs"/>
              </a:rPr>
              <a:t>The Ministry of Education</a:t>
            </a:r>
            <a:r>
              <a:rPr kumimoji="0" lang="sr-Latn-ME" sz="2000" b="0" i="0" u="none" strike="noStrike" kern="1200" cap="none" spc="0" normalizeH="0" baseline="0" noProof="0" dirty="0">
                <a:ln>
                  <a:noFill/>
                </a:ln>
                <a:solidFill>
                  <a:prstClr val="black">
                    <a:lumMod val="75000"/>
                    <a:lumOff val="25000"/>
                  </a:prstClr>
                </a:solidFill>
                <a:effectLst/>
                <a:uLnTx/>
                <a:uFillTx/>
                <a:latin typeface="Abadi" panose="020B0604020104020204" pitchFamily="34" charset="0"/>
                <a:ea typeface="+mn-ea"/>
                <a:cs typeface="+mn-cs"/>
              </a:rPr>
              <a:t> </a:t>
            </a:r>
            <a:r>
              <a:rPr kumimoji="0" lang="en-US" sz="2000" b="0" i="0" u="none" strike="noStrike" kern="1200" cap="none" spc="0" normalizeH="0" baseline="0" noProof="0" dirty="0">
                <a:ln>
                  <a:noFill/>
                </a:ln>
                <a:solidFill>
                  <a:prstClr val="black">
                    <a:lumMod val="75000"/>
                    <a:lumOff val="25000"/>
                  </a:prstClr>
                </a:solidFill>
                <a:effectLst/>
                <a:uLnTx/>
                <a:uFillTx/>
                <a:latin typeface="Abadi" panose="020B0604020104020204" pitchFamily="34" charset="0"/>
                <a:ea typeface="+mn-ea"/>
                <a:cs typeface="+mn-cs"/>
              </a:rPr>
              <a:t>annually allocates funds for financing projects and programs of NGOs in these fields and</a:t>
            </a:r>
            <a:r>
              <a:rPr kumimoji="0" lang="sr-Latn-ME" sz="2000" b="0" i="0" u="none" strike="noStrike" kern="1200" cap="none" spc="0" normalizeH="0" baseline="0" noProof="0" dirty="0">
                <a:ln>
                  <a:noFill/>
                </a:ln>
                <a:solidFill>
                  <a:prstClr val="black">
                    <a:lumMod val="75000"/>
                    <a:lumOff val="25000"/>
                  </a:prstClr>
                </a:solidFill>
                <a:effectLst/>
                <a:uLnTx/>
                <a:uFillTx/>
                <a:latin typeface="Abadi" panose="020B0604020104020204" pitchFamily="34" charset="0"/>
                <a:ea typeface="+mn-ea"/>
                <a:cs typeface="+mn-cs"/>
              </a:rPr>
              <a:t> </a:t>
            </a:r>
            <a:r>
              <a:rPr kumimoji="0" lang="en-US" sz="2000" b="0" i="0" u="none" strike="noStrike" kern="1200" cap="none" spc="0" normalizeH="0" baseline="0" noProof="0" dirty="0">
                <a:ln>
                  <a:noFill/>
                </a:ln>
                <a:solidFill>
                  <a:prstClr val="black">
                    <a:lumMod val="75000"/>
                    <a:lumOff val="25000"/>
                  </a:prstClr>
                </a:solidFill>
                <a:effectLst/>
                <a:uLnTx/>
                <a:uFillTx/>
                <a:latin typeface="Abadi" panose="020B0604020104020204" pitchFamily="34" charset="0"/>
                <a:ea typeface="+mn-ea"/>
                <a:cs typeface="+mn-cs"/>
              </a:rPr>
              <a:t>supports numerous organizations.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sr-Latn-ME" sz="2000" b="0" i="0" u="none" strike="noStrike" kern="1200" cap="none" spc="0" normalizeH="0" baseline="0" noProof="0" dirty="0">
              <a:ln>
                <a:noFill/>
              </a:ln>
              <a:solidFill>
                <a:prstClr val="black">
                  <a:lumMod val="75000"/>
                  <a:lumOff val="25000"/>
                </a:prstClr>
              </a:solidFill>
              <a:effectLst/>
              <a:uLnTx/>
              <a:uFillTx/>
              <a:latin typeface="Abadi" panose="020B0604020104020204" pitchFamily="34"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Abadi" panose="020B0604020104020204" pitchFamily="34" charset="0"/>
                <a:ea typeface="+mn-ea"/>
                <a:cs typeface="+mn-cs"/>
              </a:rPr>
              <a:t>There is no precise data on the total number of CSOs active in the field of education and learning.</a:t>
            </a:r>
            <a:r>
              <a:rPr kumimoji="0" lang="sr-Latn-ME" sz="2000" b="1" i="0" u="none" strike="noStrike" kern="1200" cap="none" spc="0" normalizeH="0" baseline="0" noProof="0" dirty="0">
                <a:ln>
                  <a:noFill/>
                </a:ln>
                <a:solidFill>
                  <a:prstClr val="black">
                    <a:lumMod val="75000"/>
                    <a:lumOff val="25000"/>
                  </a:prstClr>
                </a:solidFill>
                <a:effectLst/>
                <a:uLnTx/>
                <a:uFillTx/>
                <a:latin typeface="Abadi" panose="020B0604020104020204" pitchFamily="34" charset="0"/>
                <a:ea typeface="+mn-ea"/>
                <a:cs typeface="+mn-cs"/>
              </a:rPr>
              <a:t> </a:t>
            </a:r>
            <a:r>
              <a:rPr kumimoji="0" lang="en-US" sz="2000" b="1" i="0" u="none" strike="noStrike" kern="1200" cap="none" spc="0" normalizeH="0" baseline="0" noProof="0" dirty="0">
                <a:ln>
                  <a:noFill/>
                </a:ln>
                <a:solidFill>
                  <a:prstClr val="black">
                    <a:lumMod val="75000"/>
                    <a:lumOff val="25000"/>
                  </a:prstClr>
                </a:solidFill>
                <a:effectLst/>
                <a:uLnTx/>
                <a:uFillTx/>
                <a:latin typeface="Abadi" panose="020B0604020104020204" pitchFamily="34" charset="0"/>
                <a:ea typeface="+mn-ea"/>
                <a:cs typeface="+mn-cs"/>
              </a:rPr>
              <a:t>However, a large number of NGOs implement educational programs to strengthen the</a:t>
            </a:r>
            <a:r>
              <a:rPr kumimoji="0" lang="sr-Latn-ME" sz="2000" b="1" i="0" u="none" strike="noStrike" kern="1200" cap="none" spc="0" normalizeH="0" baseline="0" noProof="0" dirty="0">
                <a:ln>
                  <a:noFill/>
                </a:ln>
                <a:solidFill>
                  <a:prstClr val="black">
                    <a:lumMod val="75000"/>
                    <a:lumOff val="25000"/>
                  </a:prstClr>
                </a:solidFill>
                <a:effectLst/>
                <a:uLnTx/>
                <a:uFillTx/>
                <a:latin typeface="Abadi" panose="020B0604020104020204" pitchFamily="34" charset="0"/>
                <a:ea typeface="+mn-ea"/>
                <a:cs typeface="+mn-cs"/>
              </a:rPr>
              <a:t> </a:t>
            </a:r>
            <a:r>
              <a:rPr kumimoji="0" lang="en-US" sz="2000" b="1" i="0" u="none" strike="noStrike" kern="1200" cap="none" spc="0" normalizeH="0" baseline="0" noProof="0" dirty="0">
                <a:ln>
                  <a:noFill/>
                </a:ln>
                <a:solidFill>
                  <a:prstClr val="black">
                    <a:lumMod val="75000"/>
                    <a:lumOff val="25000"/>
                  </a:prstClr>
                </a:solidFill>
                <a:effectLst/>
                <a:uLnTx/>
                <a:uFillTx/>
                <a:latin typeface="Abadi" panose="020B0604020104020204" pitchFamily="34" charset="0"/>
                <a:ea typeface="+mn-ea"/>
                <a:cs typeface="+mn-cs"/>
              </a:rPr>
              <a:t>capacities and skills of different target groups in various fields.</a:t>
            </a:r>
          </a:p>
        </p:txBody>
      </p:sp>
      <p:sp>
        <p:nvSpPr>
          <p:cNvPr id="46" name="TextBox 45">
            <a:extLst>
              <a:ext uri="{FF2B5EF4-FFF2-40B4-BE49-F238E27FC236}">
                <a16:creationId xmlns:a16="http://schemas.microsoft.com/office/drawing/2014/main" id="{1BE27FC2-1239-43E3-ADB2-370D5F00F27F}"/>
              </a:ext>
            </a:extLst>
          </p:cNvPr>
          <p:cNvSpPr txBox="1"/>
          <p:nvPr/>
        </p:nvSpPr>
        <p:spPr>
          <a:xfrm>
            <a:off x="3253033" y="601725"/>
            <a:ext cx="8277116" cy="1323439"/>
          </a:xfrm>
          <a:prstGeom prst="rect">
            <a:avLst/>
          </a:prstGeom>
          <a:noFill/>
        </p:spPr>
        <p:txBody>
          <a:bodyPr wrap="square" rtlCol="0">
            <a:spAutoFit/>
          </a:bodyPr>
          <a:lstStyle/>
          <a:p>
            <a:pPr lvl="0" algn="ctr">
              <a:defRPr/>
            </a:pPr>
            <a:r>
              <a:rPr lang="en-US" sz="4000" dirty="0">
                <a:solidFill>
                  <a:prstClr val="black"/>
                </a:solidFill>
                <a:latin typeface="Aharoni" panose="02010803020104030203" pitchFamily="2" charset="-79"/>
                <a:cs typeface="Aharoni" panose="02010803020104030203" pitchFamily="2" charset="-79"/>
              </a:rPr>
              <a:t>Life-long learning framework  in Montenegro</a:t>
            </a:r>
          </a:p>
        </p:txBody>
      </p:sp>
      <p:pic>
        <p:nvPicPr>
          <p:cNvPr id="28" name="Graphic 27" descr="Open quotation mark">
            <a:extLst>
              <a:ext uri="{FF2B5EF4-FFF2-40B4-BE49-F238E27FC236}">
                <a16:creationId xmlns:a16="http://schemas.microsoft.com/office/drawing/2014/main" id="{35ED3441-8853-4841-A217-BAB9D6D8697B}"/>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601836" y="1436455"/>
            <a:ext cx="914400" cy="914400"/>
          </a:xfrm>
          <a:prstGeom prst="rect">
            <a:avLst/>
          </a:prstGeom>
        </p:spPr>
      </p:pic>
      <p:pic>
        <p:nvPicPr>
          <p:cNvPr id="29" name="Graphic 28" descr="Open quotation mark">
            <a:extLst>
              <a:ext uri="{FF2B5EF4-FFF2-40B4-BE49-F238E27FC236}">
                <a16:creationId xmlns:a16="http://schemas.microsoft.com/office/drawing/2014/main" id="{9400D66B-DFA1-4582-9387-E4DBA51A6BCB}"/>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0800000">
            <a:off x="10728792" y="5889625"/>
            <a:ext cx="914400" cy="914400"/>
          </a:xfrm>
          <a:prstGeom prst="rect">
            <a:avLst/>
          </a:prstGeom>
        </p:spPr>
      </p:pic>
      <p:sp>
        <p:nvSpPr>
          <p:cNvPr id="31" name="Oval 30">
            <a:extLst>
              <a:ext uri="{FF2B5EF4-FFF2-40B4-BE49-F238E27FC236}">
                <a16:creationId xmlns:a16="http://schemas.microsoft.com/office/drawing/2014/main" id="{D7747AC3-813E-4FC5-A399-4304E11E4FA0}"/>
              </a:ext>
            </a:extLst>
          </p:cNvPr>
          <p:cNvSpPr/>
          <p:nvPr/>
        </p:nvSpPr>
        <p:spPr>
          <a:xfrm>
            <a:off x="1574883" y="6346825"/>
            <a:ext cx="266700" cy="2667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a:extLst>
              <a:ext uri="{FF2B5EF4-FFF2-40B4-BE49-F238E27FC236}">
                <a16:creationId xmlns:a16="http://schemas.microsoft.com/office/drawing/2014/main" id="{C5CCC9B2-C5EA-49BA-8C50-2B323F4C1BFC}"/>
              </a:ext>
            </a:extLst>
          </p:cNvPr>
          <p:cNvSpPr/>
          <p:nvPr/>
        </p:nvSpPr>
        <p:spPr>
          <a:xfrm>
            <a:off x="1944169" y="6346825"/>
            <a:ext cx="266700" cy="2667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Oval 33">
            <a:extLst>
              <a:ext uri="{FF2B5EF4-FFF2-40B4-BE49-F238E27FC236}">
                <a16:creationId xmlns:a16="http://schemas.microsoft.com/office/drawing/2014/main" id="{2B691982-13A9-4FB2-8C4D-87B5D95BCDEA}"/>
              </a:ext>
            </a:extLst>
          </p:cNvPr>
          <p:cNvSpPr/>
          <p:nvPr/>
        </p:nvSpPr>
        <p:spPr>
          <a:xfrm>
            <a:off x="2308511" y="6346825"/>
            <a:ext cx="266700" cy="2667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69" name="Straight Connector 68">
            <a:extLst>
              <a:ext uri="{FF2B5EF4-FFF2-40B4-BE49-F238E27FC236}">
                <a16:creationId xmlns:a16="http://schemas.microsoft.com/office/drawing/2014/main" id="{6575683A-3F1F-48A0-A010-BFAC4E8D8C1B}"/>
              </a:ext>
            </a:extLst>
          </p:cNvPr>
          <p:cNvCxnSpPr/>
          <p:nvPr/>
        </p:nvCxnSpPr>
        <p:spPr>
          <a:xfrm>
            <a:off x="2308511" y="3271303"/>
            <a:ext cx="586651"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46299952-E1F4-4EBC-8727-2C7A5E75E122}"/>
              </a:ext>
            </a:extLst>
          </p:cNvPr>
          <p:cNvCxnSpPr>
            <a:cxnSpLocks/>
          </p:cNvCxnSpPr>
          <p:nvPr/>
        </p:nvCxnSpPr>
        <p:spPr>
          <a:xfrm>
            <a:off x="2312004" y="3123209"/>
            <a:ext cx="360282"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5FEEBF33-9D36-4102-B3FD-4EBAEEC87D96}"/>
              </a:ext>
            </a:extLst>
          </p:cNvPr>
          <p:cNvCxnSpPr>
            <a:cxnSpLocks/>
          </p:cNvCxnSpPr>
          <p:nvPr/>
        </p:nvCxnSpPr>
        <p:spPr>
          <a:xfrm>
            <a:off x="266845" y="1115577"/>
            <a:ext cx="360282"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DF2961EC-36C8-4EFE-9EC9-9FFBEAAB38E2}"/>
              </a:ext>
            </a:extLst>
          </p:cNvPr>
          <p:cNvCxnSpPr>
            <a:cxnSpLocks/>
          </p:cNvCxnSpPr>
          <p:nvPr/>
        </p:nvCxnSpPr>
        <p:spPr>
          <a:xfrm>
            <a:off x="266845" y="998599"/>
            <a:ext cx="162413"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4" name="Picture Placeholder 3" descr="A picture containing red, indoor, sitting&#10;&#10;Description automatically generated">
            <a:extLst>
              <a:ext uri="{FF2B5EF4-FFF2-40B4-BE49-F238E27FC236}">
                <a16:creationId xmlns:a16="http://schemas.microsoft.com/office/drawing/2014/main" id="{7887C081-3E7A-4896-AE0E-0B8A310C5437}"/>
              </a:ext>
            </a:extLst>
          </p:cNvPr>
          <p:cNvPicPr>
            <a:picLocks noGrp="1" noChangeAspect="1"/>
          </p:cNvPicPr>
          <p:nvPr>
            <p:ph type="pic" sz="quarter" idx="10"/>
          </p:nvPr>
        </p:nvPicPr>
        <p:blipFill>
          <a:blip r:embed="rId4" cstate="hqprint">
            <a:extLst>
              <a:ext uri="{28A0092B-C50C-407E-A947-70E740481C1C}">
                <a14:useLocalDpi xmlns:a14="http://schemas.microsoft.com/office/drawing/2010/main" val="0"/>
              </a:ext>
            </a:extLst>
          </a:blip>
          <a:srcRect/>
          <a:stretch>
            <a:fillRect/>
          </a:stretch>
        </p:blipFill>
        <p:spPr>
          <a:xfrm>
            <a:off x="330758" y="1115577"/>
            <a:ext cx="2168525" cy="2168525"/>
          </a:xfrm>
        </p:spPr>
      </p:pic>
      <p:sp>
        <p:nvSpPr>
          <p:cNvPr id="26" name="Rectangle 25">
            <a:extLst>
              <a:ext uri="{FF2B5EF4-FFF2-40B4-BE49-F238E27FC236}">
                <a16:creationId xmlns:a16="http://schemas.microsoft.com/office/drawing/2014/main" id="{9FBD3181-7C55-4802-891D-CC29FA0205A6}"/>
              </a:ext>
            </a:extLst>
          </p:cNvPr>
          <p:cNvSpPr/>
          <p:nvPr/>
        </p:nvSpPr>
        <p:spPr>
          <a:xfrm>
            <a:off x="0" y="43543"/>
            <a:ext cx="12119428" cy="6771203"/>
          </a:xfrm>
          <a:prstGeom prst="rect">
            <a:avLst/>
          </a:prstGeom>
          <a:noFill/>
          <a:ln w="155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6116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25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1000"/>
                                        <p:tgtEl>
                                          <p:spTgt spid="31"/>
                                        </p:tgtEl>
                                      </p:cBhvr>
                                    </p:animEffect>
                                    <p:anim calcmode="lin" valueType="num">
                                      <p:cBhvr>
                                        <p:cTn id="12" dur="1000" fill="hold"/>
                                        <p:tgtEl>
                                          <p:spTgt spid="31"/>
                                        </p:tgtEl>
                                        <p:attrNameLst>
                                          <p:attrName>ppt_x</p:attrName>
                                        </p:attrNameLst>
                                      </p:cBhvr>
                                      <p:tavLst>
                                        <p:tav tm="0">
                                          <p:val>
                                            <p:strVal val="#ppt_x"/>
                                          </p:val>
                                        </p:tav>
                                        <p:tav tm="100000">
                                          <p:val>
                                            <p:strVal val="#ppt_x"/>
                                          </p:val>
                                        </p:tav>
                                      </p:tavLst>
                                    </p:anim>
                                    <p:anim calcmode="lin" valueType="num">
                                      <p:cBhvr>
                                        <p:cTn id="13" dur="1000" fill="hold"/>
                                        <p:tgtEl>
                                          <p:spTgt spid="31"/>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500"/>
                                  </p:stCondLst>
                                  <p:childTnLst>
                                    <p:set>
                                      <p:cBhvr>
                                        <p:cTn id="15" dur="1" fill="hold">
                                          <p:stCondLst>
                                            <p:cond delay="0"/>
                                          </p:stCondLst>
                                        </p:cTn>
                                        <p:tgtEl>
                                          <p:spTgt spid="33"/>
                                        </p:tgtEl>
                                        <p:attrNameLst>
                                          <p:attrName>style.visibility</p:attrName>
                                        </p:attrNameLst>
                                      </p:cBhvr>
                                      <p:to>
                                        <p:strVal val="visible"/>
                                      </p:to>
                                    </p:set>
                                    <p:animEffect transition="in" filter="fade">
                                      <p:cBhvr>
                                        <p:cTn id="16" dur="1000"/>
                                        <p:tgtEl>
                                          <p:spTgt spid="33"/>
                                        </p:tgtEl>
                                      </p:cBhvr>
                                    </p:animEffect>
                                    <p:anim calcmode="lin" valueType="num">
                                      <p:cBhvr>
                                        <p:cTn id="17" dur="1000" fill="hold"/>
                                        <p:tgtEl>
                                          <p:spTgt spid="33"/>
                                        </p:tgtEl>
                                        <p:attrNameLst>
                                          <p:attrName>ppt_x</p:attrName>
                                        </p:attrNameLst>
                                      </p:cBhvr>
                                      <p:tavLst>
                                        <p:tav tm="0">
                                          <p:val>
                                            <p:strVal val="#ppt_x"/>
                                          </p:val>
                                        </p:tav>
                                        <p:tav tm="100000">
                                          <p:val>
                                            <p:strVal val="#ppt_x"/>
                                          </p:val>
                                        </p:tav>
                                      </p:tavLst>
                                    </p:anim>
                                    <p:anim calcmode="lin" valueType="num">
                                      <p:cBhvr>
                                        <p:cTn id="18" dur="1000" fill="hold"/>
                                        <p:tgtEl>
                                          <p:spTgt spid="33"/>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75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1000"/>
                                        <p:tgtEl>
                                          <p:spTgt spid="34"/>
                                        </p:tgtEl>
                                      </p:cBhvr>
                                    </p:animEffect>
                                    <p:anim calcmode="lin" valueType="num">
                                      <p:cBhvr>
                                        <p:cTn id="22" dur="1000" fill="hold"/>
                                        <p:tgtEl>
                                          <p:spTgt spid="34"/>
                                        </p:tgtEl>
                                        <p:attrNameLst>
                                          <p:attrName>ppt_x</p:attrName>
                                        </p:attrNameLst>
                                      </p:cBhvr>
                                      <p:tavLst>
                                        <p:tav tm="0">
                                          <p:val>
                                            <p:strVal val="#ppt_x"/>
                                          </p:val>
                                        </p:tav>
                                        <p:tav tm="100000">
                                          <p:val>
                                            <p:strVal val="#ppt_x"/>
                                          </p:val>
                                        </p:tav>
                                      </p:tavLst>
                                    </p:anim>
                                    <p:anim calcmode="lin" valueType="num">
                                      <p:cBhvr>
                                        <p:cTn id="23" dur="1000" fill="hold"/>
                                        <p:tgtEl>
                                          <p:spTgt spid="34"/>
                                        </p:tgtEl>
                                        <p:attrNameLst>
                                          <p:attrName>ppt_y</p:attrName>
                                        </p:attrNameLst>
                                      </p:cBhvr>
                                      <p:tavLst>
                                        <p:tav tm="0">
                                          <p:val>
                                            <p:strVal val="#ppt_y+.1"/>
                                          </p:val>
                                        </p:tav>
                                        <p:tav tm="100000">
                                          <p:val>
                                            <p:strVal val="#ppt_y"/>
                                          </p:val>
                                        </p:tav>
                                      </p:tavLst>
                                    </p:anim>
                                  </p:childTnLst>
                                </p:cTn>
                              </p:par>
                              <p:par>
                                <p:cTn id="24" presetID="22" presetClass="entr" presetSubtype="8" fill="hold" grpId="0" nodeType="withEffect">
                                  <p:stCondLst>
                                    <p:cond delay="1000"/>
                                  </p:stCondLst>
                                  <p:childTnLst>
                                    <p:set>
                                      <p:cBhvr>
                                        <p:cTn id="25" dur="1" fill="hold">
                                          <p:stCondLst>
                                            <p:cond delay="0"/>
                                          </p:stCondLst>
                                        </p:cTn>
                                        <p:tgtEl>
                                          <p:spTgt spid="26"/>
                                        </p:tgtEl>
                                        <p:attrNameLst>
                                          <p:attrName>style.visibility</p:attrName>
                                        </p:attrNameLst>
                                      </p:cBhvr>
                                      <p:to>
                                        <p:strVal val="visible"/>
                                      </p:to>
                                    </p:set>
                                    <p:animEffect transition="in" filter="wipe(left)">
                                      <p:cBhvr>
                                        <p:cTn id="26" dur="6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31" grpId="0" animBg="1"/>
      <p:bldP spid="33" grpId="0" animBg="1"/>
      <p:bldP spid="34" grpId="0" animBg="1"/>
      <p:bldP spid="2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 name="TextBox 42">
            <a:extLst>
              <a:ext uri="{FF2B5EF4-FFF2-40B4-BE49-F238E27FC236}">
                <a16:creationId xmlns:a16="http://schemas.microsoft.com/office/drawing/2014/main" id="{BA1265F5-8DB7-4CA9-A133-33D86E8BEFD6}"/>
              </a:ext>
            </a:extLst>
          </p:cNvPr>
          <p:cNvSpPr txBox="1"/>
          <p:nvPr/>
        </p:nvSpPr>
        <p:spPr>
          <a:xfrm>
            <a:off x="2815766" y="2095894"/>
            <a:ext cx="9052614" cy="4401205"/>
          </a:xfrm>
          <a:prstGeom prst="rect">
            <a:avLst/>
          </a:prstGeom>
          <a:noFill/>
        </p:spPr>
        <p:txBody>
          <a:bodyPr wrap="square" rtlCol="0">
            <a:spAutoFit/>
          </a:bodyPr>
          <a:lstStyle/>
          <a:p>
            <a:pPr lvl="0" algn="just"/>
            <a:r>
              <a:rPr lang="en-US" sz="2000" dirty="0">
                <a:latin typeface="Abadi" panose="020B0604020104020204" pitchFamily="34" charset="0"/>
              </a:rPr>
              <a:t>The licensing of an adult education institution is carried out in compliance with the provisions of the </a:t>
            </a:r>
            <a:r>
              <a:rPr lang="en-US" sz="2000" b="1" dirty="0">
                <a:latin typeface="Abadi" panose="020B0604020104020204" pitchFamily="34" charset="0"/>
              </a:rPr>
              <a:t>General Law on Education</a:t>
            </a:r>
            <a:r>
              <a:rPr lang="sr-Latn-ME" sz="2000" b="1" dirty="0">
                <a:latin typeface="Abadi" panose="020B0604020104020204" pitchFamily="34" charset="0"/>
              </a:rPr>
              <a:t>, Low on adult aducation</a:t>
            </a:r>
            <a:r>
              <a:rPr lang="en-US" sz="2000" b="1" dirty="0">
                <a:latin typeface="Abadi" panose="020B0604020104020204" pitchFamily="34" charset="0"/>
              </a:rPr>
              <a:t> </a:t>
            </a:r>
            <a:r>
              <a:rPr lang="en-US" sz="2000" dirty="0">
                <a:latin typeface="Abadi" panose="020B0604020104020204" pitchFamily="34" charset="0"/>
              </a:rPr>
              <a:t>and the </a:t>
            </a:r>
            <a:r>
              <a:rPr lang="en-US" sz="2000" b="1" dirty="0">
                <a:latin typeface="Abadi" panose="020B0604020104020204" pitchFamily="34" charset="0"/>
              </a:rPr>
              <a:t>Rulebook on detailed conditions for the establishment of institutions in the area of education</a:t>
            </a:r>
            <a:r>
              <a:rPr lang="en-US" sz="2000" dirty="0">
                <a:latin typeface="Abadi" panose="020B0604020104020204" pitchFamily="34" charset="0"/>
              </a:rPr>
              <a:t>. </a:t>
            </a:r>
            <a:endParaRPr lang="sr-Latn-ME" sz="2000" dirty="0">
              <a:latin typeface="Abadi" panose="020B0604020104020204" pitchFamily="34" charset="0"/>
            </a:endParaRPr>
          </a:p>
          <a:p>
            <a:pPr lvl="0" algn="just"/>
            <a:endParaRPr lang="sr-Latn-ME" sz="2000" dirty="0">
              <a:latin typeface="Abadi" panose="020B0604020104020204" pitchFamily="34" charset="0"/>
            </a:endParaRPr>
          </a:p>
          <a:p>
            <a:pPr algn="just"/>
            <a:r>
              <a:rPr lang="en-US" sz="2000" dirty="0">
                <a:latin typeface="Abadi" panose="020B0604020104020204" pitchFamily="34" charset="0"/>
              </a:rPr>
              <a:t>The General Law on Education and the Law on Adult Education in Montenegro regulate the conditions related to</a:t>
            </a:r>
            <a:r>
              <a:rPr lang="sr-Latn-ME" sz="2000" dirty="0">
                <a:latin typeface="Abadi" panose="020B0604020104020204" pitchFamily="34" charset="0"/>
              </a:rPr>
              <a:t>:</a:t>
            </a:r>
          </a:p>
          <a:p>
            <a:pPr marL="285750" indent="-285750" algn="just">
              <a:buFontTx/>
              <a:buChar char="-"/>
            </a:pPr>
            <a:r>
              <a:rPr lang="en-US" sz="2000" b="1" dirty="0" err="1">
                <a:latin typeface="Abadi" panose="020B0604020104020204" pitchFamily="34" charset="0"/>
              </a:rPr>
              <a:t>Programmes</a:t>
            </a:r>
            <a:r>
              <a:rPr lang="sr-Latn-ME" sz="2000" dirty="0">
                <a:latin typeface="Abadi" panose="020B0604020104020204" pitchFamily="34" charset="0"/>
              </a:rPr>
              <a:t> (</a:t>
            </a:r>
            <a:r>
              <a:rPr lang="en-US" sz="2000" dirty="0">
                <a:latin typeface="Abadi" panose="020B0604020104020204" pitchFamily="34" charset="0"/>
              </a:rPr>
              <a:t>If an institution (private or public) including NGOs, wants to submit the request for obtaining adult education license, there has to be adequate accredited </a:t>
            </a:r>
            <a:r>
              <a:rPr lang="en-US" sz="2000" dirty="0" err="1">
                <a:latin typeface="Abadi" panose="020B0604020104020204" pitchFamily="34" charset="0"/>
              </a:rPr>
              <a:t>programme</a:t>
            </a:r>
            <a:r>
              <a:rPr lang="en-US" sz="2000" dirty="0">
                <a:latin typeface="Abadi" panose="020B0604020104020204" pitchFamily="34" charset="0"/>
              </a:rPr>
              <a:t> in which the institution is interested to implement, adopted by the National </a:t>
            </a:r>
            <a:r>
              <a:rPr lang="en-US" sz="2000" dirty="0" err="1">
                <a:latin typeface="Abadi" panose="020B0604020104020204" pitchFamily="34" charset="0"/>
              </a:rPr>
              <a:t>Coulcil</a:t>
            </a:r>
            <a:r>
              <a:rPr lang="en-US" sz="2000" dirty="0">
                <a:latin typeface="Abadi" panose="020B0604020104020204" pitchFamily="34" charset="0"/>
              </a:rPr>
              <a:t> of Education</a:t>
            </a:r>
            <a:r>
              <a:rPr lang="sr-Latn-ME" sz="2000" dirty="0">
                <a:latin typeface="Abadi" panose="020B0604020104020204" pitchFamily="34" charset="0"/>
              </a:rPr>
              <a:t>),</a:t>
            </a:r>
            <a:r>
              <a:rPr lang="en-US" sz="2000" dirty="0">
                <a:latin typeface="Abadi" panose="020B0604020104020204" pitchFamily="34" charset="0"/>
              </a:rPr>
              <a:t> </a:t>
            </a:r>
            <a:endParaRPr lang="sr-Latn-ME" sz="2000" dirty="0">
              <a:latin typeface="Abadi" panose="020B0604020104020204" pitchFamily="34" charset="0"/>
            </a:endParaRPr>
          </a:p>
          <a:p>
            <a:pPr marL="285750" indent="-285750" algn="just">
              <a:buFontTx/>
              <a:buChar char="-"/>
            </a:pPr>
            <a:r>
              <a:rPr lang="en-US" sz="2000" b="1" dirty="0">
                <a:latin typeface="Abadi" panose="020B0604020104020204" pitchFamily="34" charset="0"/>
              </a:rPr>
              <a:t>Premises</a:t>
            </a:r>
            <a:r>
              <a:rPr lang="sr-Latn-ME" sz="2000" b="1" dirty="0">
                <a:latin typeface="Abadi" panose="020B0604020104020204" pitchFamily="34" charset="0"/>
              </a:rPr>
              <a:t> and </a:t>
            </a:r>
            <a:r>
              <a:rPr lang="en-US" sz="2000" b="1" dirty="0">
                <a:latin typeface="Abadi" panose="020B0604020104020204" pitchFamily="34" charset="0"/>
              </a:rPr>
              <a:t>equipment</a:t>
            </a:r>
            <a:r>
              <a:rPr lang="sr-Latn-ME" sz="2000" b="1" dirty="0">
                <a:latin typeface="Abadi" panose="020B0604020104020204" pitchFamily="34" charset="0"/>
              </a:rPr>
              <a:t> </a:t>
            </a:r>
            <a:r>
              <a:rPr lang="sr-Latn-ME" sz="2000" dirty="0">
                <a:latin typeface="Abadi" panose="020B0604020104020204" pitchFamily="34" charset="0"/>
              </a:rPr>
              <a:t>(</a:t>
            </a:r>
            <a:r>
              <a:rPr lang="en-US" sz="2000" dirty="0">
                <a:latin typeface="Abadi" panose="020B0604020104020204" pitchFamily="34" charset="0"/>
              </a:rPr>
              <a:t>the premises have to be owned or rented</a:t>
            </a:r>
            <a:r>
              <a:rPr lang="sr-Latn-ME" sz="2000" dirty="0">
                <a:latin typeface="Abadi" panose="020B0604020104020204" pitchFamily="34" charset="0"/>
              </a:rPr>
              <a:t>),</a:t>
            </a:r>
          </a:p>
          <a:p>
            <a:pPr marL="285750" indent="-285750" algn="just">
              <a:buFontTx/>
              <a:buChar char="-"/>
            </a:pPr>
            <a:r>
              <a:rPr lang="sr-Latn-ME" sz="2000" b="1" dirty="0">
                <a:latin typeface="Abadi" panose="020B0604020104020204" pitchFamily="34" charset="0"/>
              </a:rPr>
              <a:t>T</a:t>
            </a:r>
            <a:r>
              <a:rPr lang="en-US" sz="2000" b="1" dirty="0" err="1">
                <a:latin typeface="Abadi" panose="020B0604020104020204" pitchFamily="34" charset="0"/>
              </a:rPr>
              <a:t>eaching</a:t>
            </a:r>
            <a:r>
              <a:rPr lang="en-US" sz="2000" b="1" dirty="0">
                <a:latin typeface="Abadi" panose="020B0604020104020204" pitchFamily="34" charset="0"/>
              </a:rPr>
              <a:t> staff</a:t>
            </a:r>
            <a:r>
              <a:rPr lang="sr-Latn-ME" sz="2000" b="1" dirty="0">
                <a:latin typeface="Abadi" panose="020B0604020104020204" pitchFamily="34" charset="0"/>
              </a:rPr>
              <a:t> </a:t>
            </a:r>
            <a:r>
              <a:rPr lang="sr-Latn-ME" sz="2000" dirty="0">
                <a:latin typeface="Abadi" panose="020B0604020104020204" pitchFamily="34" charset="0"/>
              </a:rPr>
              <a:t>(</a:t>
            </a:r>
            <a:r>
              <a:rPr lang="en-US" sz="2000" dirty="0">
                <a:latin typeface="Abadi" panose="020B0604020104020204" pitchFamily="34" charset="0"/>
              </a:rPr>
              <a:t>in accordance with the training </a:t>
            </a:r>
            <a:r>
              <a:rPr lang="en-US" sz="2000" dirty="0" err="1">
                <a:latin typeface="Abadi" panose="020B0604020104020204" pitchFamily="34" charset="0"/>
              </a:rPr>
              <a:t>programme</a:t>
            </a:r>
            <a:r>
              <a:rPr lang="en-US" sz="2000" dirty="0">
                <a:latin typeface="Abadi" panose="020B0604020104020204" pitchFamily="34" charset="0"/>
              </a:rPr>
              <a:t> for which the license is requested).</a:t>
            </a:r>
            <a:endParaRPr lang="sr-Latn-ME" sz="2000" dirty="0">
              <a:latin typeface="Abadi" panose="020B0604020104020204" pitchFamily="34" charset="0"/>
            </a:endParaRPr>
          </a:p>
        </p:txBody>
      </p:sp>
      <p:sp>
        <p:nvSpPr>
          <p:cNvPr id="46" name="TextBox 45">
            <a:extLst>
              <a:ext uri="{FF2B5EF4-FFF2-40B4-BE49-F238E27FC236}">
                <a16:creationId xmlns:a16="http://schemas.microsoft.com/office/drawing/2014/main" id="{1BE27FC2-1239-43E3-ADB2-370D5F00F27F}"/>
              </a:ext>
            </a:extLst>
          </p:cNvPr>
          <p:cNvSpPr txBox="1"/>
          <p:nvPr/>
        </p:nvSpPr>
        <p:spPr>
          <a:xfrm>
            <a:off x="3245024" y="156902"/>
            <a:ext cx="8277116" cy="1938992"/>
          </a:xfrm>
          <a:prstGeom prst="rect">
            <a:avLst/>
          </a:prstGeom>
          <a:noFill/>
        </p:spPr>
        <p:txBody>
          <a:bodyPr wrap="square" rtlCol="0">
            <a:spAutoFit/>
          </a:bodyPr>
          <a:lstStyle/>
          <a:p>
            <a:pPr lvl="0" algn="ctr">
              <a:defRPr/>
            </a:pPr>
            <a:r>
              <a:rPr lang="en-US" sz="4000" dirty="0">
                <a:solidFill>
                  <a:prstClr val="black"/>
                </a:solidFill>
                <a:latin typeface="Aharoni" panose="02010803020104030203" pitchFamily="2" charset="-79"/>
                <a:cs typeface="Aharoni" panose="02010803020104030203" pitchFamily="2" charset="-79"/>
              </a:rPr>
              <a:t>Licensing of institutions and accreditation of training </a:t>
            </a:r>
            <a:r>
              <a:rPr lang="en-US" sz="4000" dirty="0" err="1">
                <a:solidFill>
                  <a:prstClr val="black"/>
                </a:solidFill>
                <a:latin typeface="Aharoni" panose="02010803020104030203" pitchFamily="2" charset="-79"/>
                <a:cs typeface="Aharoni" panose="02010803020104030203" pitchFamily="2" charset="-79"/>
              </a:rPr>
              <a:t>programmes</a:t>
            </a:r>
            <a:endParaRPr lang="en-US" sz="4000" dirty="0">
              <a:solidFill>
                <a:prstClr val="black"/>
              </a:solidFill>
              <a:latin typeface="Aharoni" panose="02010803020104030203" pitchFamily="2" charset="-79"/>
              <a:cs typeface="Aharoni" panose="02010803020104030203" pitchFamily="2" charset="-79"/>
            </a:endParaRPr>
          </a:p>
          <a:p>
            <a:pPr lvl="0" algn="ctr">
              <a:defRPr/>
            </a:pPr>
            <a:endParaRPr lang="en-US" sz="4000" dirty="0">
              <a:solidFill>
                <a:prstClr val="black"/>
              </a:solidFill>
              <a:latin typeface="Aharoni" panose="02010803020104030203" pitchFamily="2" charset="-79"/>
              <a:cs typeface="Aharoni" panose="02010803020104030203" pitchFamily="2" charset="-79"/>
            </a:endParaRPr>
          </a:p>
        </p:txBody>
      </p:sp>
      <p:pic>
        <p:nvPicPr>
          <p:cNvPr id="28" name="Graphic 27" descr="Open quotation mark">
            <a:extLst>
              <a:ext uri="{FF2B5EF4-FFF2-40B4-BE49-F238E27FC236}">
                <a16:creationId xmlns:a16="http://schemas.microsoft.com/office/drawing/2014/main" id="{35ED3441-8853-4841-A217-BAB9D6D8697B}"/>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572086" y="1276343"/>
            <a:ext cx="914400" cy="914400"/>
          </a:xfrm>
          <a:prstGeom prst="rect">
            <a:avLst/>
          </a:prstGeom>
        </p:spPr>
      </p:pic>
      <p:pic>
        <p:nvPicPr>
          <p:cNvPr id="29" name="Graphic 28" descr="Open quotation mark">
            <a:extLst>
              <a:ext uri="{FF2B5EF4-FFF2-40B4-BE49-F238E27FC236}">
                <a16:creationId xmlns:a16="http://schemas.microsoft.com/office/drawing/2014/main" id="{9400D66B-DFA1-4582-9387-E4DBA51A6BCB}"/>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0800000">
            <a:off x="10627221" y="5943600"/>
            <a:ext cx="914400" cy="914400"/>
          </a:xfrm>
          <a:prstGeom prst="rect">
            <a:avLst/>
          </a:prstGeom>
        </p:spPr>
      </p:pic>
      <p:sp>
        <p:nvSpPr>
          <p:cNvPr id="31" name="Oval 30">
            <a:extLst>
              <a:ext uri="{FF2B5EF4-FFF2-40B4-BE49-F238E27FC236}">
                <a16:creationId xmlns:a16="http://schemas.microsoft.com/office/drawing/2014/main" id="{D7747AC3-813E-4FC5-A399-4304E11E4FA0}"/>
              </a:ext>
            </a:extLst>
          </p:cNvPr>
          <p:cNvSpPr/>
          <p:nvPr/>
        </p:nvSpPr>
        <p:spPr>
          <a:xfrm>
            <a:off x="1574883" y="6346825"/>
            <a:ext cx="266700" cy="2667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a:extLst>
              <a:ext uri="{FF2B5EF4-FFF2-40B4-BE49-F238E27FC236}">
                <a16:creationId xmlns:a16="http://schemas.microsoft.com/office/drawing/2014/main" id="{C5CCC9B2-C5EA-49BA-8C50-2B323F4C1BFC}"/>
              </a:ext>
            </a:extLst>
          </p:cNvPr>
          <p:cNvSpPr/>
          <p:nvPr/>
        </p:nvSpPr>
        <p:spPr>
          <a:xfrm>
            <a:off x="1944169" y="6346825"/>
            <a:ext cx="266700" cy="2667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Oval 33">
            <a:extLst>
              <a:ext uri="{FF2B5EF4-FFF2-40B4-BE49-F238E27FC236}">
                <a16:creationId xmlns:a16="http://schemas.microsoft.com/office/drawing/2014/main" id="{2B691982-13A9-4FB2-8C4D-87B5D95BCDEA}"/>
              </a:ext>
            </a:extLst>
          </p:cNvPr>
          <p:cNvSpPr/>
          <p:nvPr/>
        </p:nvSpPr>
        <p:spPr>
          <a:xfrm>
            <a:off x="2308511" y="6346825"/>
            <a:ext cx="266700" cy="2667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69" name="Straight Connector 68">
            <a:extLst>
              <a:ext uri="{FF2B5EF4-FFF2-40B4-BE49-F238E27FC236}">
                <a16:creationId xmlns:a16="http://schemas.microsoft.com/office/drawing/2014/main" id="{6575683A-3F1F-48A0-A010-BFAC4E8D8C1B}"/>
              </a:ext>
            </a:extLst>
          </p:cNvPr>
          <p:cNvCxnSpPr/>
          <p:nvPr/>
        </p:nvCxnSpPr>
        <p:spPr>
          <a:xfrm>
            <a:off x="2308511" y="3271303"/>
            <a:ext cx="586651"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46299952-E1F4-4EBC-8727-2C7A5E75E122}"/>
              </a:ext>
            </a:extLst>
          </p:cNvPr>
          <p:cNvCxnSpPr>
            <a:cxnSpLocks/>
          </p:cNvCxnSpPr>
          <p:nvPr/>
        </p:nvCxnSpPr>
        <p:spPr>
          <a:xfrm>
            <a:off x="2312004" y="3123209"/>
            <a:ext cx="360282"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5FEEBF33-9D36-4102-B3FD-4EBAEEC87D96}"/>
              </a:ext>
            </a:extLst>
          </p:cNvPr>
          <p:cNvCxnSpPr>
            <a:cxnSpLocks/>
          </p:cNvCxnSpPr>
          <p:nvPr/>
        </p:nvCxnSpPr>
        <p:spPr>
          <a:xfrm>
            <a:off x="266845" y="1115577"/>
            <a:ext cx="360282"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DF2961EC-36C8-4EFE-9EC9-9FFBEAAB38E2}"/>
              </a:ext>
            </a:extLst>
          </p:cNvPr>
          <p:cNvCxnSpPr>
            <a:cxnSpLocks/>
          </p:cNvCxnSpPr>
          <p:nvPr/>
        </p:nvCxnSpPr>
        <p:spPr>
          <a:xfrm>
            <a:off x="266845" y="998599"/>
            <a:ext cx="162413"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4" name="Picture Placeholder 3" descr="A picture containing red, indoor, sitting&#10;&#10;Description automatically generated">
            <a:extLst>
              <a:ext uri="{FF2B5EF4-FFF2-40B4-BE49-F238E27FC236}">
                <a16:creationId xmlns:a16="http://schemas.microsoft.com/office/drawing/2014/main" id="{7887C081-3E7A-4896-AE0E-0B8A310C5437}"/>
              </a:ext>
            </a:extLst>
          </p:cNvPr>
          <p:cNvPicPr>
            <a:picLocks noGrp="1" noChangeAspect="1"/>
          </p:cNvPicPr>
          <p:nvPr>
            <p:ph type="pic" sz="quarter" idx="10"/>
          </p:nvPr>
        </p:nvPicPr>
        <p:blipFill>
          <a:blip r:embed="rId4" cstate="hqprint">
            <a:extLst>
              <a:ext uri="{28A0092B-C50C-407E-A947-70E740481C1C}">
                <a14:useLocalDpi xmlns:a14="http://schemas.microsoft.com/office/drawing/2010/main" val="0"/>
              </a:ext>
            </a:extLst>
          </a:blip>
          <a:srcRect/>
          <a:stretch>
            <a:fillRect/>
          </a:stretch>
        </p:blipFill>
        <p:spPr>
          <a:xfrm>
            <a:off x="323620" y="1098733"/>
            <a:ext cx="2168525" cy="2168525"/>
          </a:xfrm>
        </p:spPr>
      </p:pic>
      <p:sp>
        <p:nvSpPr>
          <p:cNvPr id="26" name="Rectangle 25">
            <a:extLst>
              <a:ext uri="{FF2B5EF4-FFF2-40B4-BE49-F238E27FC236}">
                <a16:creationId xmlns:a16="http://schemas.microsoft.com/office/drawing/2014/main" id="{9FBD3181-7C55-4802-891D-CC29FA0205A6}"/>
              </a:ext>
            </a:extLst>
          </p:cNvPr>
          <p:cNvSpPr/>
          <p:nvPr/>
        </p:nvSpPr>
        <p:spPr>
          <a:xfrm>
            <a:off x="0" y="43543"/>
            <a:ext cx="12119428" cy="6771203"/>
          </a:xfrm>
          <a:prstGeom prst="rect">
            <a:avLst/>
          </a:prstGeom>
          <a:noFill/>
          <a:ln w="155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547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25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1000"/>
                                        <p:tgtEl>
                                          <p:spTgt spid="31"/>
                                        </p:tgtEl>
                                      </p:cBhvr>
                                    </p:animEffect>
                                    <p:anim calcmode="lin" valueType="num">
                                      <p:cBhvr>
                                        <p:cTn id="12" dur="1000" fill="hold"/>
                                        <p:tgtEl>
                                          <p:spTgt spid="31"/>
                                        </p:tgtEl>
                                        <p:attrNameLst>
                                          <p:attrName>ppt_x</p:attrName>
                                        </p:attrNameLst>
                                      </p:cBhvr>
                                      <p:tavLst>
                                        <p:tav tm="0">
                                          <p:val>
                                            <p:strVal val="#ppt_x"/>
                                          </p:val>
                                        </p:tav>
                                        <p:tav tm="100000">
                                          <p:val>
                                            <p:strVal val="#ppt_x"/>
                                          </p:val>
                                        </p:tav>
                                      </p:tavLst>
                                    </p:anim>
                                    <p:anim calcmode="lin" valueType="num">
                                      <p:cBhvr>
                                        <p:cTn id="13" dur="1000" fill="hold"/>
                                        <p:tgtEl>
                                          <p:spTgt spid="31"/>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500"/>
                                  </p:stCondLst>
                                  <p:childTnLst>
                                    <p:set>
                                      <p:cBhvr>
                                        <p:cTn id="15" dur="1" fill="hold">
                                          <p:stCondLst>
                                            <p:cond delay="0"/>
                                          </p:stCondLst>
                                        </p:cTn>
                                        <p:tgtEl>
                                          <p:spTgt spid="33"/>
                                        </p:tgtEl>
                                        <p:attrNameLst>
                                          <p:attrName>style.visibility</p:attrName>
                                        </p:attrNameLst>
                                      </p:cBhvr>
                                      <p:to>
                                        <p:strVal val="visible"/>
                                      </p:to>
                                    </p:set>
                                    <p:animEffect transition="in" filter="fade">
                                      <p:cBhvr>
                                        <p:cTn id="16" dur="1000"/>
                                        <p:tgtEl>
                                          <p:spTgt spid="33"/>
                                        </p:tgtEl>
                                      </p:cBhvr>
                                    </p:animEffect>
                                    <p:anim calcmode="lin" valueType="num">
                                      <p:cBhvr>
                                        <p:cTn id="17" dur="1000" fill="hold"/>
                                        <p:tgtEl>
                                          <p:spTgt spid="33"/>
                                        </p:tgtEl>
                                        <p:attrNameLst>
                                          <p:attrName>ppt_x</p:attrName>
                                        </p:attrNameLst>
                                      </p:cBhvr>
                                      <p:tavLst>
                                        <p:tav tm="0">
                                          <p:val>
                                            <p:strVal val="#ppt_x"/>
                                          </p:val>
                                        </p:tav>
                                        <p:tav tm="100000">
                                          <p:val>
                                            <p:strVal val="#ppt_x"/>
                                          </p:val>
                                        </p:tav>
                                      </p:tavLst>
                                    </p:anim>
                                    <p:anim calcmode="lin" valueType="num">
                                      <p:cBhvr>
                                        <p:cTn id="18" dur="1000" fill="hold"/>
                                        <p:tgtEl>
                                          <p:spTgt spid="33"/>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75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1000"/>
                                        <p:tgtEl>
                                          <p:spTgt spid="34"/>
                                        </p:tgtEl>
                                      </p:cBhvr>
                                    </p:animEffect>
                                    <p:anim calcmode="lin" valueType="num">
                                      <p:cBhvr>
                                        <p:cTn id="22" dur="1000" fill="hold"/>
                                        <p:tgtEl>
                                          <p:spTgt spid="34"/>
                                        </p:tgtEl>
                                        <p:attrNameLst>
                                          <p:attrName>ppt_x</p:attrName>
                                        </p:attrNameLst>
                                      </p:cBhvr>
                                      <p:tavLst>
                                        <p:tav tm="0">
                                          <p:val>
                                            <p:strVal val="#ppt_x"/>
                                          </p:val>
                                        </p:tav>
                                        <p:tav tm="100000">
                                          <p:val>
                                            <p:strVal val="#ppt_x"/>
                                          </p:val>
                                        </p:tav>
                                      </p:tavLst>
                                    </p:anim>
                                    <p:anim calcmode="lin" valueType="num">
                                      <p:cBhvr>
                                        <p:cTn id="23" dur="1000" fill="hold"/>
                                        <p:tgtEl>
                                          <p:spTgt spid="34"/>
                                        </p:tgtEl>
                                        <p:attrNameLst>
                                          <p:attrName>ppt_y</p:attrName>
                                        </p:attrNameLst>
                                      </p:cBhvr>
                                      <p:tavLst>
                                        <p:tav tm="0">
                                          <p:val>
                                            <p:strVal val="#ppt_y+.1"/>
                                          </p:val>
                                        </p:tav>
                                        <p:tav tm="100000">
                                          <p:val>
                                            <p:strVal val="#ppt_y"/>
                                          </p:val>
                                        </p:tav>
                                      </p:tavLst>
                                    </p:anim>
                                  </p:childTnLst>
                                </p:cTn>
                              </p:par>
                              <p:par>
                                <p:cTn id="24" presetID="22" presetClass="entr" presetSubtype="8" fill="hold" grpId="0" nodeType="withEffect">
                                  <p:stCondLst>
                                    <p:cond delay="1000"/>
                                  </p:stCondLst>
                                  <p:childTnLst>
                                    <p:set>
                                      <p:cBhvr>
                                        <p:cTn id="25" dur="1" fill="hold">
                                          <p:stCondLst>
                                            <p:cond delay="0"/>
                                          </p:stCondLst>
                                        </p:cTn>
                                        <p:tgtEl>
                                          <p:spTgt spid="26"/>
                                        </p:tgtEl>
                                        <p:attrNameLst>
                                          <p:attrName>style.visibility</p:attrName>
                                        </p:attrNameLst>
                                      </p:cBhvr>
                                      <p:to>
                                        <p:strVal val="visible"/>
                                      </p:to>
                                    </p:set>
                                    <p:animEffect transition="in" filter="wipe(left)">
                                      <p:cBhvr>
                                        <p:cTn id="26" dur="6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31" grpId="0" animBg="1"/>
      <p:bldP spid="33" grpId="0" animBg="1"/>
      <p:bldP spid="34" grpId="0" animBg="1"/>
      <p:bldP spid="2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 name="TextBox 42">
            <a:extLst>
              <a:ext uri="{FF2B5EF4-FFF2-40B4-BE49-F238E27FC236}">
                <a16:creationId xmlns:a16="http://schemas.microsoft.com/office/drawing/2014/main" id="{BA1265F5-8DB7-4CA9-A133-33D86E8BEFD6}"/>
              </a:ext>
            </a:extLst>
          </p:cNvPr>
          <p:cNvSpPr txBox="1"/>
          <p:nvPr/>
        </p:nvSpPr>
        <p:spPr>
          <a:xfrm>
            <a:off x="2672286" y="1960318"/>
            <a:ext cx="9196094" cy="4708981"/>
          </a:xfrm>
          <a:prstGeom prst="rect">
            <a:avLst/>
          </a:prstGeom>
          <a:noFill/>
        </p:spPr>
        <p:txBody>
          <a:bodyPr wrap="square" rtlCol="0">
            <a:spAutoFit/>
          </a:bodyPr>
          <a:lstStyle/>
          <a:p>
            <a:pPr marL="285750" lvl="0" indent="-285750" algn="just">
              <a:buFont typeface="Arial" panose="020B0604020202020204" pitchFamily="34" charset="0"/>
              <a:buChar char="•"/>
            </a:pPr>
            <a:r>
              <a:rPr lang="en-US" sz="2000" dirty="0">
                <a:latin typeface="Abadi" panose="020B0604020104020204" pitchFamily="34" charset="0"/>
              </a:rPr>
              <a:t>The founder of an adult education institution may be a private or a legal person. </a:t>
            </a:r>
            <a:endParaRPr lang="sr-Latn-ME" sz="2000" dirty="0">
              <a:latin typeface="Abadi" panose="020B0604020104020204" pitchFamily="34" charset="0"/>
            </a:endParaRPr>
          </a:p>
          <a:p>
            <a:pPr marL="285750" lvl="0" indent="-285750" algn="just">
              <a:buFont typeface="Arial" panose="020B0604020202020204" pitchFamily="34" charset="0"/>
              <a:buChar char="•"/>
            </a:pPr>
            <a:r>
              <a:rPr lang="en-US" sz="2000" dirty="0">
                <a:latin typeface="Abadi" panose="020B0604020104020204" pitchFamily="34" charset="0"/>
              </a:rPr>
              <a:t>Private institution in education may be founded by a domestic or foreign private person.</a:t>
            </a:r>
          </a:p>
          <a:p>
            <a:pPr lvl="0" algn="just"/>
            <a:endParaRPr lang="sr-Latn-ME" sz="2000" dirty="0">
              <a:latin typeface="Abadi" panose="020B0604020104020204" pitchFamily="34" charset="0"/>
            </a:endParaRPr>
          </a:p>
          <a:p>
            <a:pPr marL="285750" lvl="0" indent="-285750" algn="just">
              <a:buFont typeface="Arial" panose="020B0604020202020204" pitchFamily="34" charset="0"/>
              <a:buChar char="•"/>
            </a:pPr>
            <a:r>
              <a:rPr lang="en-US" sz="2000" dirty="0">
                <a:latin typeface="Abadi" panose="020B0604020104020204" pitchFamily="34" charset="0"/>
              </a:rPr>
              <a:t>An institution submits to the Ministry of Education the request for obtaining the license for conducting training </a:t>
            </a:r>
            <a:r>
              <a:rPr lang="en-US" sz="2000" dirty="0" err="1">
                <a:latin typeface="Abadi" panose="020B0604020104020204" pitchFamily="34" charset="0"/>
              </a:rPr>
              <a:t>programme</a:t>
            </a:r>
            <a:r>
              <a:rPr lang="en-US" sz="2000" dirty="0">
                <a:latin typeface="Abadi" panose="020B0604020104020204" pitchFamily="34" charset="0"/>
              </a:rPr>
              <a:t> for adults together with accompanying documentation so as to prove the existence of the prescribed conditions in terms of: </a:t>
            </a:r>
            <a:r>
              <a:rPr lang="en-US" sz="2000" i="1" dirty="0">
                <a:latin typeface="Abadi" panose="020B0604020104020204" pitchFamily="34" charset="0"/>
              </a:rPr>
              <a:t>adequate premises, training </a:t>
            </a:r>
            <a:r>
              <a:rPr lang="en-US" sz="2000" i="1" dirty="0" err="1">
                <a:latin typeface="Abadi" panose="020B0604020104020204" pitchFamily="34" charset="0"/>
              </a:rPr>
              <a:t>programmes</a:t>
            </a:r>
            <a:r>
              <a:rPr lang="sr-Latn-ME" sz="2000" i="1" dirty="0">
                <a:latin typeface="Abadi" panose="020B0604020104020204" pitchFamily="34" charset="0"/>
              </a:rPr>
              <a:t>,</a:t>
            </a:r>
            <a:r>
              <a:rPr lang="en-US" sz="2000" i="1" dirty="0">
                <a:latin typeface="Abadi" panose="020B0604020104020204" pitchFamily="34" charset="0"/>
              </a:rPr>
              <a:t> teaching staff and equipment for delivery of the requested </a:t>
            </a:r>
            <a:r>
              <a:rPr lang="en-US" sz="2000" i="1" dirty="0" err="1">
                <a:latin typeface="Abadi" panose="020B0604020104020204" pitchFamily="34" charset="0"/>
              </a:rPr>
              <a:t>programmes</a:t>
            </a:r>
            <a:r>
              <a:rPr lang="en-US" sz="2000" dirty="0">
                <a:latin typeface="Abadi" panose="020B0604020104020204" pitchFamily="34" charset="0"/>
              </a:rPr>
              <a:t>. </a:t>
            </a:r>
            <a:endParaRPr lang="sr-Latn-ME" sz="2000" dirty="0">
              <a:latin typeface="Abadi" panose="020B0604020104020204" pitchFamily="34" charset="0"/>
            </a:endParaRPr>
          </a:p>
          <a:p>
            <a:pPr lvl="0" algn="just"/>
            <a:endParaRPr lang="sr-Latn-ME" sz="2000" dirty="0">
              <a:latin typeface="Abadi" panose="020B0604020104020204" pitchFamily="34" charset="0"/>
            </a:endParaRPr>
          </a:p>
          <a:p>
            <a:pPr marL="285750" lvl="0" indent="-285750" algn="just">
              <a:buFont typeface="Arial" panose="020B0604020202020204" pitchFamily="34" charset="0"/>
              <a:buChar char="•"/>
            </a:pPr>
            <a:r>
              <a:rPr lang="en-US" sz="2000" dirty="0">
                <a:latin typeface="Abadi" panose="020B0604020104020204" pitchFamily="34" charset="0"/>
              </a:rPr>
              <a:t>Along with the request, an institution submits adequate proof of payment of tariff in the amount of 1000 EUR to the bank account of the state budget, as well as the bank guarantee or the proof of payment and term deposit of certain amount of funds for a three-year period, accordance to Article 46a of the General Law on Education. </a:t>
            </a:r>
            <a:endParaRPr lang="sr-Latn-ME" sz="2000" dirty="0">
              <a:latin typeface="Abadi" panose="020B0604020104020204" pitchFamily="34" charset="0"/>
            </a:endParaRPr>
          </a:p>
        </p:txBody>
      </p:sp>
      <p:sp>
        <p:nvSpPr>
          <p:cNvPr id="46" name="TextBox 45">
            <a:extLst>
              <a:ext uri="{FF2B5EF4-FFF2-40B4-BE49-F238E27FC236}">
                <a16:creationId xmlns:a16="http://schemas.microsoft.com/office/drawing/2014/main" id="{1BE27FC2-1239-43E3-ADB2-370D5F00F27F}"/>
              </a:ext>
            </a:extLst>
          </p:cNvPr>
          <p:cNvSpPr txBox="1"/>
          <p:nvPr/>
        </p:nvSpPr>
        <p:spPr>
          <a:xfrm>
            <a:off x="3247713" y="135886"/>
            <a:ext cx="8277116" cy="1938992"/>
          </a:xfrm>
          <a:prstGeom prst="rect">
            <a:avLst/>
          </a:prstGeom>
          <a:noFill/>
        </p:spPr>
        <p:txBody>
          <a:bodyPr wrap="square" rtlCol="0">
            <a:spAutoFit/>
          </a:bodyPr>
          <a:lstStyle/>
          <a:p>
            <a:pPr lvl="0" algn="ctr">
              <a:defRPr/>
            </a:pPr>
            <a:r>
              <a:rPr lang="en-US" sz="4000" dirty="0">
                <a:solidFill>
                  <a:prstClr val="black"/>
                </a:solidFill>
                <a:latin typeface="Aharoni" panose="02010803020104030203" pitchFamily="2" charset="-79"/>
                <a:cs typeface="Aharoni" panose="02010803020104030203" pitchFamily="2" charset="-79"/>
              </a:rPr>
              <a:t>Licensing of institutions and accreditation of training </a:t>
            </a:r>
            <a:r>
              <a:rPr lang="en-US" sz="4000" dirty="0" err="1">
                <a:solidFill>
                  <a:prstClr val="black"/>
                </a:solidFill>
                <a:latin typeface="Aharoni" panose="02010803020104030203" pitchFamily="2" charset="-79"/>
                <a:cs typeface="Aharoni" panose="02010803020104030203" pitchFamily="2" charset="-79"/>
              </a:rPr>
              <a:t>programmes</a:t>
            </a:r>
            <a:endParaRPr lang="en-US" sz="4000" dirty="0">
              <a:solidFill>
                <a:prstClr val="black"/>
              </a:solidFill>
              <a:latin typeface="Aharoni" panose="02010803020104030203" pitchFamily="2" charset="-79"/>
              <a:cs typeface="Aharoni" panose="02010803020104030203" pitchFamily="2" charset="-79"/>
            </a:endParaRPr>
          </a:p>
          <a:p>
            <a:pPr lvl="0" algn="ctr">
              <a:defRPr/>
            </a:pPr>
            <a:endParaRPr lang="en-US" sz="4000" dirty="0">
              <a:solidFill>
                <a:prstClr val="black"/>
              </a:solidFill>
              <a:latin typeface="Aharoni" panose="02010803020104030203" pitchFamily="2" charset="-79"/>
              <a:cs typeface="Aharoni" panose="02010803020104030203" pitchFamily="2" charset="-79"/>
            </a:endParaRPr>
          </a:p>
        </p:txBody>
      </p:sp>
      <p:pic>
        <p:nvPicPr>
          <p:cNvPr id="28" name="Graphic 27" descr="Open quotation mark">
            <a:extLst>
              <a:ext uri="{FF2B5EF4-FFF2-40B4-BE49-F238E27FC236}">
                <a16:creationId xmlns:a16="http://schemas.microsoft.com/office/drawing/2014/main" id="{35ED3441-8853-4841-A217-BAB9D6D8697B}"/>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383919" y="1308571"/>
            <a:ext cx="914400" cy="914400"/>
          </a:xfrm>
          <a:prstGeom prst="rect">
            <a:avLst/>
          </a:prstGeom>
        </p:spPr>
      </p:pic>
      <p:pic>
        <p:nvPicPr>
          <p:cNvPr id="29" name="Graphic 28" descr="Open quotation mark">
            <a:extLst>
              <a:ext uri="{FF2B5EF4-FFF2-40B4-BE49-F238E27FC236}">
                <a16:creationId xmlns:a16="http://schemas.microsoft.com/office/drawing/2014/main" id="{9400D66B-DFA1-4582-9387-E4DBA51A6BCB}"/>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0800000">
            <a:off x="10959406" y="6022975"/>
            <a:ext cx="914400" cy="914400"/>
          </a:xfrm>
          <a:prstGeom prst="rect">
            <a:avLst/>
          </a:prstGeom>
        </p:spPr>
      </p:pic>
      <p:sp>
        <p:nvSpPr>
          <p:cNvPr id="31" name="Oval 30">
            <a:extLst>
              <a:ext uri="{FF2B5EF4-FFF2-40B4-BE49-F238E27FC236}">
                <a16:creationId xmlns:a16="http://schemas.microsoft.com/office/drawing/2014/main" id="{D7747AC3-813E-4FC5-A399-4304E11E4FA0}"/>
              </a:ext>
            </a:extLst>
          </p:cNvPr>
          <p:cNvSpPr/>
          <p:nvPr/>
        </p:nvSpPr>
        <p:spPr>
          <a:xfrm>
            <a:off x="1574883" y="6346825"/>
            <a:ext cx="266700" cy="2667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a:extLst>
              <a:ext uri="{FF2B5EF4-FFF2-40B4-BE49-F238E27FC236}">
                <a16:creationId xmlns:a16="http://schemas.microsoft.com/office/drawing/2014/main" id="{C5CCC9B2-C5EA-49BA-8C50-2B323F4C1BFC}"/>
              </a:ext>
            </a:extLst>
          </p:cNvPr>
          <p:cNvSpPr/>
          <p:nvPr/>
        </p:nvSpPr>
        <p:spPr>
          <a:xfrm>
            <a:off x="1944169" y="6346825"/>
            <a:ext cx="266700" cy="2667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Oval 33">
            <a:extLst>
              <a:ext uri="{FF2B5EF4-FFF2-40B4-BE49-F238E27FC236}">
                <a16:creationId xmlns:a16="http://schemas.microsoft.com/office/drawing/2014/main" id="{2B691982-13A9-4FB2-8C4D-87B5D95BCDEA}"/>
              </a:ext>
            </a:extLst>
          </p:cNvPr>
          <p:cNvSpPr/>
          <p:nvPr/>
        </p:nvSpPr>
        <p:spPr>
          <a:xfrm>
            <a:off x="2308511" y="6346825"/>
            <a:ext cx="266700" cy="2667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69" name="Straight Connector 68">
            <a:extLst>
              <a:ext uri="{FF2B5EF4-FFF2-40B4-BE49-F238E27FC236}">
                <a16:creationId xmlns:a16="http://schemas.microsoft.com/office/drawing/2014/main" id="{6575683A-3F1F-48A0-A010-BFAC4E8D8C1B}"/>
              </a:ext>
            </a:extLst>
          </p:cNvPr>
          <p:cNvCxnSpPr/>
          <p:nvPr/>
        </p:nvCxnSpPr>
        <p:spPr>
          <a:xfrm>
            <a:off x="2308511" y="3271303"/>
            <a:ext cx="586651"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46299952-E1F4-4EBC-8727-2C7A5E75E122}"/>
              </a:ext>
            </a:extLst>
          </p:cNvPr>
          <p:cNvCxnSpPr>
            <a:cxnSpLocks/>
          </p:cNvCxnSpPr>
          <p:nvPr/>
        </p:nvCxnSpPr>
        <p:spPr>
          <a:xfrm>
            <a:off x="2312004" y="3123209"/>
            <a:ext cx="360282"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5FEEBF33-9D36-4102-B3FD-4EBAEEC87D96}"/>
              </a:ext>
            </a:extLst>
          </p:cNvPr>
          <p:cNvCxnSpPr>
            <a:cxnSpLocks/>
          </p:cNvCxnSpPr>
          <p:nvPr/>
        </p:nvCxnSpPr>
        <p:spPr>
          <a:xfrm>
            <a:off x="266845" y="1115577"/>
            <a:ext cx="360282"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DF2961EC-36C8-4EFE-9EC9-9FFBEAAB38E2}"/>
              </a:ext>
            </a:extLst>
          </p:cNvPr>
          <p:cNvCxnSpPr>
            <a:cxnSpLocks/>
          </p:cNvCxnSpPr>
          <p:nvPr/>
        </p:nvCxnSpPr>
        <p:spPr>
          <a:xfrm>
            <a:off x="266845" y="998599"/>
            <a:ext cx="162413"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4" name="Picture Placeholder 3" descr="A picture containing red, indoor, sitting&#10;&#10;Description automatically generated">
            <a:extLst>
              <a:ext uri="{FF2B5EF4-FFF2-40B4-BE49-F238E27FC236}">
                <a16:creationId xmlns:a16="http://schemas.microsoft.com/office/drawing/2014/main" id="{7887C081-3E7A-4896-AE0E-0B8A310C5437}"/>
              </a:ext>
            </a:extLst>
          </p:cNvPr>
          <p:cNvPicPr>
            <a:picLocks noGrp="1" noChangeAspect="1"/>
          </p:cNvPicPr>
          <p:nvPr>
            <p:ph type="pic" sz="quarter" idx="10"/>
          </p:nvPr>
        </p:nvPicPr>
        <p:blipFill>
          <a:blip r:embed="rId4" cstate="hqprint">
            <a:extLst>
              <a:ext uri="{28A0092B-C50C-407E-A947-70E740481C1C}">
                <a14:useLocalDpi xmlns:a14="http://schemas.microsoft.com/office/drawing/2010/main" val="0"/>
              </a:ext>
            </a:extLst>
          </a:blip>
          <a:srcRect/>
          <a:stretch>
            <a:fillRect/>
          </a:stretch>
        </p:blipFill>
        <p:spPr>
          <a:xfrm>
            <a:off x="323620" y="1098733"/>
            <a:ext cx="2168525" cy="2168525"/>
          </a:xfrm>
        </p:spPr>
      </p:pic>
      <p:sp>
        <p:nvSpPr>
          <p:cNvPr id="26" name="Rectangle 25">
            <a:extLst>
              <a:ext uri="{FF2B5EF4-FFF2-40B4-BE49-F238E27FC236}">
                <a16:creationId xmlns:a16="http://schemas.microsoft.com/office/drawing/2014/main" id="{9FBD3181-7C55-4802-891D-CC29FA0205A6}"/>
              </a:ext>
            </a:extLst>
          </p:cNvPr>
          <p:cNvSpPr/>
          <p:nvPr/>
        </p:nvSpPr>
        <p:spPr>
          <a:xfrm>
            <a:off x="0" y="43543"/>
            <a:ext cx="12119428" cy="6771203"/>
          </a:xfrm>
          <a:prstGeom prst="rect">
            <a:avLst/>
          </a:prstGeom>
          <a:noFill/>
          <a:ln w="155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6727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25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1000"/>
                                        <p:tgtEl>
                                          <p:spTgt spid="31"/>
                                        </p:tgtEl>
                                      </p:cBhvr>
                                    </p:animEffect>
                                    <p:anim calcmode="lin" valueType="num">
                                      <p:cBhvr>
                                        <p:cTn id="12" dur="1000" fill="hold"/>
                                        <p:tgtEl>
                                          <p:spTgt spid="31"/>
                                        </p:tgtEl>
                                        <p:attrNameLst>
                                          <p:attrName>ppt_x</p:attrName>
                                        </p:attrNameLst>
                                      </p:cBhvr>
                                      <p:tavLst>
                                        <p:tav tm="0">
                                          <p:val>
                                            <p:strVal val="#ppt_x"/>
                                          </p:val>
                                        </p:tav>
                                        <p:tav tm="100000">
                                          <p:val>
                                            <p:strVal val="#ppt_x"/>
                                          </p:val>
                                        </p:tav>
                                      </p:tavLst>
                                    </p:anim>
                                    <p:anim calcmode="lin" valueType="num">
                                      <p:cBhvr>
                                        <p:cTn id="13" dur="1000" fill="hold"/>
                                        <p:tgtEl>
                                          <p:spTgt spid="31"/>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500"/>
                                  </p:stCondLst>
                                  <p:childTnLst>
                                    <p:set>
                                      <p:cBhvr>
                                        <p:cTn id="15" dur="1" fill="hold">
                                          <p:stCondLst>
                                            <p:cond delay="0"/>
                                          </p:stCondLst>
                                        </p:cTn>
                                        <p:tgtEl>
                                          <p:spTgt spid="33"/>
                                        </p:tgtEl>
                                        <p:attrNameLst>
                                          <p:attrName>style.visibility</p:attrName>
                                        </p:attrNameLst>
                                      </p:cBhvr>
                                      <p:to>
                                        <p:strVal val="visible"/>
                                      </p:to>
                                    </p:set>
                                    <p:animEffect transition="in" filter="fade">
                                      <p:cBhvr>
                                        <p:cTn id="16" dur="1000"/>
                                        <p:tgtEl>
                                          <p:spTgt spid="33"/>
                                        </p:tgtEl>
                                      </p:cBhvr>
                                    </p:animEffect>
                                    <p:anim calcmode="lin" valueType="num">
                                      <p:cBhvr>
                                        <p:cTn id="17" dur="1000" fill="hold"/>
                                        <p:tgtEl>
                                          <p:spTgt spid="33"/>
                                        </p:tgtEl>
                                        <p:attrNameLst>
                                          <p:attrName>ppt_x</p:attrName>
                                        </p:attrNameLst>
                                      </p:cBhvr>
                                      <p:tavLst>
                                        <p:tav tm="0">
                                          <p:val>
                                            <p:strVal val="#ppt_x"/>
                                          </p:val>
                                        </p:tav>
                                        <p:tav tm="100000">
                                          <p:val>
                                            <p:strVal val="#ppt_x"/>
                                          </p:val>
                                        </p:tav>
                                      </p:tavLst>
                                    </p:anim>
                                    <p:anim calcmode="lin" valueType="num">
                                      <p:cBhvr>
                                        <p:cTn id="18" dur="1000" fill="hold"/>
                                        <p:tgtEl>
                                          <p:spTgt spid="33"/>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75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1000"/>
                                        <p:tgtEl>
                                          <p:spTgt spid="34"/>
                                        </p:tgtEl>
                                      </p:cBhvr>
                                    </p:animEffect>
                                    <p:anim calcmode="lin" valueType="num">
                                      <p:cBhvr>
                                        <p:cTn id="22" dur="1000" fill="hold"/>
                                        <p:tgtEl>
                                          <p:spTgt spid="34"/>
                                        </p:tgtEl>
                                        <p:attrNameLst>
                                          <p:attrName>ppt_x</p:attrName>
                                        </p:attrNameLst>
                                      </p:cBhvr>
                                      <p:tavLst>
                                        <p:tav tm="0">
                                          <p:val>
                                            <p:strVal val="#ppt_x"/>
                                          </p:val>
                                        </p:tav>
                                        <p:tav tm="100000">
                                          <p:val>
                                            <p:strVal val="#ppt_x"/>
                                          </p:val>
                                        </p:tav>
                                      </p:tavLst>
                                    </p:anim>
                                    <p:anim calcmode="lin" valueType="num">
                                      <p:cBhvr>
                                        <p:cTn id="23" dur="1000" fill="hold"/>
                                        <p:tgtEl>
                                          <p:spTgt spid="34"/>
                                        </p:tgtEl>
                                        <p:attrNameLst>
                                          <p:attrName>ppt_y</p:attrName>
                                        </p:attrNameLst>
                                      </p:cBhvr>
                                      <p:tavLst>
                                        <p:tav tm="0">
                                          <p:val>
                                            <p:strVal val="#ppt_y+.1"/>
                                          </p:val>
                                        </p:tav>
                                        <p:tav tm="100000">
                                          <p:val>
                                            <p:strVal val="#ppt_y"/>
                                          </p:val>
                                        </p:tav>
                                      </p:tavLst>
                                    </p:anim>
                                  </p:childTnLst>
                                </p:cTn>
                              </p:par>
                              <p:par>
                                <p:cTn id="24" presetID="22" presetClass="entr" presetSubtype="8" fill="hold" grpId="0" nodeType="withEffect">
                                  <p:stCondLst>
                                    <p:cond delay="1000"/>
                                  </p:stCondLst>
                                  <p:childTnLst>
                                    <p:set>
                                      <p:cBhvr>
                                        <p:cTn id="25" dur="1" fill="hold">
                                          <p:stCondLst>
                                            <p:cond delay="0"/>
                                          </p:stCondLst>
                                        </p:cTn>
                                        <p:tgtEl>
                                          <p:spTgt spid="26"/>
                                        </p:tgtEl>
                                        <p:attrNameLst>
                                          <p:attrName>style.visibility</p:attrName>
                                        </p:attrNameLst>
                                      </p:cBhvr>
                                      <p:to>
                                        <p:strVal val="visible"/>
                                      </p:to>
                                    </p:set>
                                    <p:animEffect transition="in" filter="wipe(left)">
                                      <p:cBhvr>
                                        <p:cTn id="26" dur="6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31" grpId="0" animBg="1"/>
      <p:bldP spid="33" grpId="0" animBg="1"/>
      <p:bldP spid="34" grpId="0" animBg="1"/>
      <p:bldP spid="2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 name="TextBox 42">
            <a:extLst>
              <a:ext uri="{FF2B5EF4-FFF2-40B4-BE49-F238E27FC236}">
                <a16:creationId xmlns:a16="http://schemas.microsoft.com/office/drawing/2014/main" id="{BA1265F5-8DB7-4CA9-A133-33D86E8BEFD6}"/>
              </a:ext>
            </a:extLst>
          </p:cNvPr>
          <p:cNvSpPr txBox="1"/>
          <p:nvPr/>
        </p:nvSpPr>
        <p:spPr>
          <a:xfrm>
            <a:off x="2908296" y="2452960"/>
            <a:ext cx="8794981" cy="3785652"/>
          </a:xfrm>
          <a:prstGeom prst="rect">
            <a:avLst/>
          </a:prstGeom>
          <a:noFill/>
        </p:spPr>
        <p:txBody>
          <a:bodyPr wrap="square" rtlCol="0">
            <a:spAutoFit/>
          </a:bodyPr>
          <a:lstStyle/>
          <a:p>
            <a:pPr marL="285750" lvl="0" indent="-285750" algn="just">
              <a:buFont typeface="Arial" panose="020B0604020202020204" pitchFamily="34" charset="0"/>
              <a:buChar char="•"/>
            </a:pPr>
            <a:r>
              <a:rPr lang="en-US" sz="2000" dirty="0">
                <a:latin typeface="Abadi" panose="020B0604020104020204" pitchFamily="34" charset="0"/>
              </a:rPr>
              <a:t>If already registered and licensed for the area of education, an institution (applicant for adult education) is not obliged to establish a separate institution for adult education (adult education organizer), but it just has to amend its articles of association by stating that it shall perform the activity of adult education. </a:t>
            </a:r>
            <a:endParaRPr lang="sr-Latn-ME" sz="2000" dirty="0">
              <a:latin typeface="Abadi" panose="020B0604020104020204" pitchFamily="34" charset="0"/>
            </a:endParaRPr>
          </a:p>
          <a:p>
            <a:pPr marL="285750" lvl="0" indent="-285750" algn="just">
              <a:buFont typeface="Arial" panose="020B0604020202020204" pitchFamily="34" charset="0"/>
              <a:buChar char="•"/>
            </a:pPr>
            <a:endParaRPr lang="sr-Latn-ME" sz="2000" dirty="0">
              <a:latin typeface="Abadi" panose="020B0604020104020204" pitchFamily="34" charset="0"/>
            </a:endParaRPr>
          </a:p>
          <a:p>
            <a:pPr marL="285750" lvl="0" indent="-285750" algn="just">
              <a:buFont typeface="Arial" panose="020B0604020202020204" pitchFamily="34" charset="0"/>
              <a:buChar char="•"/>
            </a:pPr>
            <a:r>
              <a:rPr lang="sr-Latn-ME" sz="2000" dirty="0">
                <a:latin typeface="Abadi" panose="020B0604020104020204" pitchFamily="34" charset="0"/>
              </a:rPr>
              <a:t>NGOs are obliged to establish </a:t>
            </a:r>
            <a:r>
              <a:rPr lang="en-US" sz="2000" dirty="0">
                <a:latin typeface="Abadi" panose="020B0604020104020204" pitchFamily="34" charset="0"/>
              </a:rPr>
              <a:t>a separate</a:t>
            </a:r>
            <a:r>
              <a:rPr lang="sr-Latn-ME" sz="2000" dirty="0">
                <a:latin typeface="Abadi" panose="020B0604020104020204" pitchFamily="34" charset="0"/>
              </a:rPr>
              <a:t> private</a:t>
            </a:r>
            <a:r>
              <a:rPr lang="en-US" sz="2000" dirty="0">
                <a:latin typeface="Abadi" panose="020B0604020104020204" pitchFamily="34" charset="0"/>
              </a:rPr>
              <a:t> institution </a:t>
            </a:r>
            <a:r>
              <a:rPr lang="sr-Latn-ME" sz="2000" dirty="0">
                <a:latin typeface="Abadi" panose="020B0604020104020204" pitchFamily="34" charset="0"/>
              </a:rPr>
              <a:t>(provider for </a:t>
            </a:r>
            <a:r>
              <a:rPr lang="en-US" sz="2000" dirty="0">
                <a:latin typeface="Abadi" panose="020B0604020104020204" pitchFamily="34" charset="0"/>
              </a:rPr>
              <a:t>adult education</a:t>
            </a:r>
            <a:r>
              <a:rPr lang="sr-Latn-ME" sz="2000" dirty="0">
                <a:latin typeface="Abadi" panose="020B0604020104020204" pitchFamily="34" charset="0"/>
              </a:rPr>
              <a:t>)</a:t>
            </a:r>
            <a:r>
              <a:rPr lang="en-US" sz="2000" dirty="0">
                <a:latin typeface="Abadi" panose="020B0604020104020204" pitchFamily="34" charset="0"/>
              </a:rPr>
              <a:t> </a:t>
            </a:r>
            <a:r>
              <a:rPr lang="sr-Latn-ME" sz="2000" dirty="0">
                <a:latin typeface="Abadi" panose="020B0604020104020204" pitchFamily="34" charset="0"/>
              </a:rPr>
              <a:t>with separate founding acts (statute).</a:t>
            </a:r>
          </a:p>
          <a:p>
            <a:pPr lvl="0" algn="just"/>
            <a:endParaRPr lang="sr-Latn-ME" sz="2000" dirty="0">
              <a:latin typeface="Abadi" panose="020B0604020104020204" pitchFamily="34" charset="0"/>
            </a:endParaRPr>
          </a:p>
          <a:p>
            <a:pPr marL="285750" lvl="0" indent="-285750" algn="just">
              <a:buFont typeface="Arial" panose="020B0604020202020204" pitchFamily="34" charset="0"/>
              <a:buChar char="•"/>
            </a:pPr>
            <a:r>
              <a:rPr lang="en-US" sz="2000" dirty="0">
                <a:latin typeface="Abadi" panose="020B0604020104020204" pitchFamily="34" charset="0"/>
              </a:rPr>
              <a:t>Following the conducted licensing procedure, if an institution obtains adult education license, it is registered in the Central Registry of Commercial Entities. </a:t>
            </a:r>
            <a:endParaRPr kumimoji="0" lang="en-GB" sz="2000" b="0" i="0" u="none" strike="noStrike" kern="1200" cap="none" spc="0" normalizeH="0" baseline="0" noProof="0" dirty="0">
              <a:ln>
                <a:noFill/>
              </a:ln>
              <a:effectLst/>
              <a:uLnTx/>
              <a:uFillTx/>
              <a:latin typeface="Abadi" panose="020B0604020104020204" pitchFamily="34" charset="0"/>
            </a:endParaRPr>
          </a:p>
        </p:txBody>
      </p:sp>
      <p:sp>
        <p:nvSpPr>
          <p:cNvPr id="46" name="TextBox 45">
            <a:extLst>
              <a:ext uri="{FF2B5EF4-FFF2-40B4-BE49-F238E27FC236}">
                <a16:creationId xmlns:a16="http://schemas.microsoft.com/office/drawing/2014/main" id="{1BE27FC2-1239-43E3-ADB2-370D5F00F27F}"/>
              </a:ext>
            </a:extLst>
          </p:cNvPr>
          <p:cNvSpPr txBox="1"/>
          <p:nvPr/>
        </p:nvSpPr>
        <p:spPr>
          <a:xfrm>
            <a:off x="3265764" y="344835"/>
            <a:ext cx="8277116" cy="1938992"/>
          </a:xfrm>
          <a:prstGeom prst="rect">
            <a:avLst/>
          </a:prstGeom>
          <a:noFill/>
        </p:spPr>
        <p:txBody>
          <a:bodyPr wrap="square" rtlCol="0">
            <a:spAutoFit/>
          </a:bodyPr>
          <a:lstStyle/>
          <a:p>
            <a:pPr lvl="0" algn="ctr">
              <a:defRPr/>
            </a:pPr>
            <a:r>
              <a:rPr lang="en-US" sz="4000" dirty="0">
                <a:solidFill>
                  <a:prstClr val="black"/>
                </a:solidFill>
                <a:latin typeface="Aharoni" panose="02010803020104030203" pitchFamily="2" charset="-79"/>
                <a:cs typeface="Aharoni" panose="02010803020104030203" pitchFamily="2" charset="-79"/>
              </a:rPr>
              <a:t>Licensing of institutions and accreditation of training </a:t>
            </a:r>
            <a:r>
              <a:rPr lang="en-US" sz="4000" dirty="0" err="1">
                <a:solidFill>
                  <a:prstClr val="black"/>
                </a:solidFill>
                <a:latin typeface="Aharoni" panose="02010803020104030203" pitchFamily="2" charset="-79"/>
                <a:cs typeface="Aharoni" panose="02010803020104030203" pitchFamily="2" charset="-79"/>
              </a:rPr>
              <a:t>programmes</a:t>
            </a:r>
            <a:endParaRPr lang="en-US" sz="4000" dirty="0">
              <a:solidFill>
                <a:prstClr val="black"/>
              </a:solidFill>
              <a:latin typeface="Aharoni" panose="02010803020104030203" pitchFamily="2" charset="-79"/>
              <a:cs typeface="Aharoni" panose="02010803020104030203" pitchFamily="2" charset="-79"/>
            </a:endParaRPr>
          </a:p>
          <a:p>
            <a:pPr lvl="0" algn="ctr">
              <a:defRPr/>
            </a:pPr>
            <a:endParaRPr lang="en-US" sz="4000" dirty="0">
              <a:solidFill>
                <a:prstClr val="black"/>
              </a:solidFill>
              <a:latin typeface="Aharoni" panose="02010803020104030203" pitchFamily="2" charset="-79"/>
              <a:cs typeface="Aharoni" panose="02010803020104030203" pitchFamily="2" charset="-79"/>
            </a:endParaRPr>
          </a:p>
        </p:txBody>
      </p:sp>
      <p:pic>
        <p:nvPicPr>
          <p:cNvPr id="28" name="Graphic 27" descr="Open quotation mark">
            <a:extLst>
              <a:ext uri="{FF2B5EF4-FFF2-40B4-BE49-F238E27FC236}">
                <a16:creationId xmlns:a16="http://schemas.microsoft.com/office/drawing/2014/main" id="{35ED3441-8853-4841-A217-BAB9D6D8697B}"/>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908296" y="1673297"/>
            <a:ext cx="914400" cy="914400"/>
          </a:xfrm>
          <a:prstGeom prst="rect">
            <a:avLst/>
          </a:prstGeom>
        </p:spPr>
      </p:pic>
      <p:pic>
        <p:nvPicPr>
          <p:cNvPr id="29" name="Graphic 28" descr="Open quotation mark">
            <a:extLst>
              <a:ext uri="{FF2B5EF4-FFF2-40B4-BE49-F238E27FC236}">
                <a16:creationId xmlns:a16="http://schemas.microsoft.com/office/drawing/2014/main" id="{9400D66B-DFA1-4582-9387-E4DBA51A6BCB}"/>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0800000">
            <a:off x="10955904" y="5731213"/>
            <a:ext cx="914400" cy="914400"/>
          </a:xfrm>
          <a:prstGeom prst="rect">
            <a:avLst/>
          </a:prstGeom>
        </p:spPr>
      </p:pic>
      <p:sp>
        <p:nvSpPr>
          <p:cNvPr id="31" name="Oval 30">
            <a:extLst>
              <a:ext uri="{FF2B5EF4-FFF2-40B4-BE49-F238E27FC236}">
                <a16:creationId xmlns:a16="http://schemas.microsoft.com/office/drawing/2014/main" id="{D7747AC3-813E-4FC5-A399-4304E11E4FA0}"/>
              </a:ext>
            </a:extLst>
          </p:cNvPr>
          <p:cNvSpPr/>
          <p:nvPr/>
        </p:nvSpPr>
        <p:spPr>
          <a:xfrm>
            <a:off x="1574883" y="6346825"/>
            <a:ext cx="266700" cy="2667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a:extLst>
              <a:ext uri="{FF2B5EF4-FFF2-40B4-BE49-F238E27FC236}">
                <a16:creationId xmlns:a16="http://schemas.microsoft.com/office/drawing/2014/main" id="{C5CCC9B2-C5EA-49BA-8C50-2B323F4C1BFC}"/>
              </a:ext>
            </a:extLst>
          </p:cNvPr>
          <p:cNvSpPr/>
          <p:nvPr/>
        </p:nvSpPr>
        <p:spPr>
          <a:xfrm>
            <a:off x="1944169" y="6346825"/>
            <a:ext cx="266700" cy="2667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Oval 33">
            <a:extLst>
              <a:ext uri="{FF2B5EF4-FFF2-40B4-BE49-F238E27FC236}">
                <a16:creationId xmlns:a16="http://schemas.microsoft.com/office/drawing/2014/main" id="{2B691982-13A9-4FB2-8C4D-87B5D95BCDEA}"/>
              </a:ext>
            </a:extLst>
          </p:cNvPr>
          <p:cNvSpPr/>
          <p:nvPr/>
        </p:nvSpPr>
        <p:spPr>
          <a:xfrm>
            <a:off x="2308511" y="6346825"/>
            <a:ext cx="266700" cy="2667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69" name="Straight Connector 68">
            <a:extLst>
              <a:ext uri="{FF2B5EF4-FFF2-40B4-BE49-F238E27FC236}">
                <a16:creationId xmlns:a16="http://schemas.microsoft.com/office/drawing/2014/main" id="{6575683A-3F1F-48A0-A010-BFAC4E8D8C1B}"/>
              </a:ext>
            </a:extLst>
          </p:cNvPr>
          <p:cNvCxnSpPr/>
          <p:nvPr/>
        </p:nvCxnSpPr>
        <p:spPr>
          <a:xfrm>
            <a:off x="2308511" y="3271303"/>
            <a:ext cx="586651"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46299952-E1F4-4EBC-8727-2C7A5E75E122}"/>
              </a:ext>
            </a:extLst>
          </p:cNvPr>
          <p:cNvCxnSpPr>
            <a:cxnSpLocks/>
          </p:cNvCxnSpPr>
          <p:nvPr/>
        </p:nvCxnSpPr>
        <p:spPr>
          <a:xfrm>
            <a:off x="2312004" y="3123209"/>
            <a:ext cx="360282"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5FEEBF33-9D36-4102-B3FD-4EBAEEC87D96}"/>
              </a:ext>
            </a:extLst>
          </p:cNvPr>
          <p:cNvCxnSpPr>
            <a:cxnSpLocks/>
          </p:cNvCxnSpPr>
          <p:nvPr/>
        </p:nvCxnSpPr>
        <p:spPr>
          <a:xfrm>
            <a:off x="266845" y="1115577"/>
            <a:ext cx="360282"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DF2961EC-36C8-4EFE-9EC9-9FFBEAAB38E2}"/>
              </a:ext>
            </a:extLst>
          </p:cNvPr>
          <p:cNvCxnSpPr>
            <a:cxnSpLocks/>
          </p:cNvCxnSpPr>
          <p:nvPr/>
        </p:nvCxnSpPr>
        <p:spPr>
          <a:xfrm>
            <a:off x="266845" y="998599"/>
            <a:ext cx="162413"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4" name="Picture Placeholder 3" descr="A picture containing red, indoor, sitting&#10;&#10;Description automatically generated">
            <a:extLst>
              <a:ext uri="{FF2B5EF4-FFF2-40B4-BE49-F238E27FC236}">
                <a16:creationId xmlns:a16="http://schemas.microsoft.com/office/drawing/2014/main" id="{7887C081-3E7A-4896-AE0E-0B8A310C5437}"/>
              </a:ext>
            </a:extLst>
          </p:cNvPr>
          <p:cNvPicPr>
            <a:picLocks noGrp="1" noChangeAspect="1"/>
          </p:cNvPicPr>
          <p:nvPr>
            <p:ph type="pic" sz="quarter" idx="10"/>
          </p:nvPr>
        </p:nvPicPr>
        <p:blipFill>
          <a:blip r:embed="rId4" cstate="hqprint">
            <a:extLst>
              <a:ext uri="{28A0092B-C50C-407E-A947-70E740481C1C}">
                <a14:useLocalDpi xmlns:a14="http://schemas.microsoft.com/office/drawing/2010/main" val="0"/>
              </a:ext>
            </a:extLst>
          </a:blip>
          <a:srcRect/>
          <a:stretch>
            <a:fillRect/>
          </a:stretch>
        </p:blipFill>
        <p:spPr>
          <a:xfrm>
            <a:off x="323620" y="1098733"/>
            <a:ext cx="2168525" cy="2168525"/>
          </a:xfrm>
        </p:spPr>
      </p:pic>
      <p:sp>
        <p:nvSpPr>
          <p:cNvPr id="26" name="Rectangle 25">
            <a:extLst>
              <a:ext uri="{FF2B5EF4-FFF2-40B4-BE49-F238E27FC236}">
                <a16:creationId xmlns:a16="http://schemas.microsoft.com/office/drawing/2014/main" id="{9FBD3181-7C55-4802-891D-CC29FA0205A6}"/>
              </a:ext>
            </a:extLst>
          </p:cNvPr>
          <p:cNvSpPr/>
          <p:nvPr/>
        </p:nvSpPr>
        <p:spPr>
          <a:xfrm>
            <a:off x="0" y="43543"/>
            <a:ext cx="12119428" cy="6771203"/>
          </a:xfrm>
          <a:prstGeom prst="rect">
            <a:avLst/>
          </a:prstGeom>
          <a:noFill/>
          <a:ln w="155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928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25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1000"/>
                                        <p:tgtEl>
                                          <p:spTgt spid="31"/>
                                        </p:tgtEl>
                                      </p:cBhvr>
                                    </p:animEffect>
                                    <p:anim calcmode="lin" valueType="num">
                                      <p:cBhvr>
                                        <p:cTn id="12" dur="1000" fill="hold"/>
                                        <p:tgtEl>
                                          <p:spTgt spid="31"/>
                                        </p:tgtEl>
                                        <p:attrNameLst>
                                          <p:attrName>ppt_x</p:attrName>
                                        </p:attrNameLst>
                                      </p:cBhvr>
                                      <p:tavLst>
                                        <p:tav tm="0">
                                          <p:val>
                                            <p:strVal val="#ppt_x"/>
                                          </p:val>
                                        </p:tav>
                                        <p:tav tm="100000">
                                          <p:val>
                                            <p:strVal val="#ppt_x"/>
                                          </p:val>
                                        </p:tav>
                                      </p:tavLst>
                                    </p:anim>
                                    <p:anim calcmode="lin" valueType="num">
                                      <p:cBhvr>
                                        <p:cTn id="13" dur="1000" fill="hold"/>
                                        <p:tgtEl>
                                          <p:spTgt spid="31"/>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500"/>
                                  </p:stCondLst>
                                  <p:childTnLst>
                                    <p:set>
                                      <p:cBhvr>
                                        <p:cTn id="15" dur="1" fill="hold">
                                          <p:stCondLst>
                                            <p:cond delay="0"/>
                                          </p:stCondLst>
                                        </p:cTn>
                                        <p:tgtEl>
                                          <p:spTgt spid="33"/>
                                        </p:tgtEl>
                                        <p:attrNameLst>
                                          <p:attrName>style.visibility</p:attrName>
                                        </p:attrNameLst>
                                      </p:cBhvr>
                                      <p:to>
                                        <p:strVal val="visible"/>
                                      </p:to>
                                    </p:set>
                                    <p:animEffect transition="in" filter="fade">
                                      <p:cBhvr>
                                        <p:cTn id="16" dur="1000"/>
                                        <p:tgtEl>
                                          <p:spTgt spid="33"/>
                                        </p:tgtEl>
                                      </p:cBhvr>
                                    </p:animEffect>
                                    <p:anim calcmode="lin" valueType="num">
                                      <p:cBhvr>
                                        <p:cTn id="17" dur="1000" fill="hold"/>
                                        <p:tgtEl>
                                          <p:spTgt spid="33"/>
                                        </p:tgtEl>
                                        <p:attrNameLst>
                                          <p:attrName>ppt_x</p:attrName>
                                        </p:attrNameLst>
                                      </p:cBhvr>
                                      <p:tavLst>
                                        <p:tav tm="0">
                                          <p:val>
                                            <p:strVal val="#ppt_x"/>
                                          </p:val>
                                        </p:tav>
                                        <p:tav tm="100000">
                                          <p:val>
                                            <p:strVal val="#ppt_x"/>
                                          </p:val>
                                        </p:tav>
                                      </p:tavLst>
                                    </p:anim>
                                    <p:anim calcmode="lin" valueType="num">
                                      <p:cBhvr>
                                        <p:cTn id="18" dur="1000" fill="hold"/>
                                        <p:tgtEl>
                                          <p:spTgt spid="33"/>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75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1000"/>
                                        <p:tgtEl>
                                          <p:spTgt spid="34"/>
                                        </p:tgtEl>
                                      </p:cBhvr>
                                    </p:animEffect>
                                    <p:anim calcmode="lin" valueType="num">
                                      <p:cBhvr>
                                        <p:cTn id="22" dur="1000" fill="hold"/>
                                        <p:tgtEl>
                                          <p:spTgt spid="34"/>
                                        </p:tgtEl>
                                        <p:attrNameLst>
                                          <p:attrName>ppt_x</p:attrName>
                                        </p:attrNameLst>
                                      </p:cBhvr>
                                      <p:tavLst>
                                        <p:tav tm="0">
                                          <p:val>
                                            <p:strVal val="#ppt_x"/>
                                          </p:val>
                                        </p:tav>
                                        <p:tav tm="100000">
                                          <p:val>
                                            <p:strVal val="#ppt_x"/>
                                          </p:val>
                                        </p:tav>
                                      </p:tavLst>
                                    </p:anim>
                                    <p:anim calcmode="lin" valueType="num">
                                      <p:cBhvr>
                                        <p:cTn id="23" dur="1000" fill="hold"/>
                                        <p:tgtEl>
                                          <p:spTgt spid="34"/>
                                        </p:tgtEl>
                                        <p:attrNameLst>
                                          <p:attrName>ppt_y</p:attrName>
                                        </p:attrNameLst>
                                      </p:cBhvr>
                                      <p:tavLst>
                                        <p:tav tm="0">
                                          <p:val>
                                            <p:strVal val="#ppt_y+.1"/>
                                          </p:val>
                                        </p:tav>
                                        <p:tav tm="100000">
                                          <p:val>
                                            <p:strVal val="#ppt_y"/>
                                          </p:val>
                                        </p:tav>
                                      </p:tavLst>
                                    </p:anim>
                                  </p:childTnLst>
                                </p:cTn>
                              </p:par>
                              <p:par>
                                <p:cTn id="24" presetID="22" presetClass="entr" presetSubtype="8" fill="hold" grpId="0" nodeType="withEffect">
                                  <p:stCondLst>
                                    <p:cond delay="1000"/>
                                  </p:stCondLst>
                                  <p:childTnLst>
                                    <p:set>
                                      <p:cBhvr>
                                        <p:cTn id="25" dur="1" fill="hold">
                                          <p:stCondLst>
                                            <p:cond delay="0"/>
                                          </p:stCondLst>
                                        </p:cTn>
                                        <p:tgtEl>
                                          <p:spTgt spid="26"/>
                                        </p:tgtEl>
                                        <p:attrNameLst>
                                          <p:attrName>style.visibility</p:attrName>
                                        </p:attrNameLst>
                                      </p:cBhvr>
                                      <p:to>
                                        <p:strVal val="visible"/>
                                      </p:to>
                                    </p:set>
                                    <p:animEffect transition="in" filter="wipe(left)">
                                      <p:cBhvr>
                                        <p:cTn id="26" dur="6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31" grpId="0" animBg="1"/>
      <p:bldP spid="33" grpId="0" animBg="1"/>
      <p:bldP spid="34" grpId="0" animBg="1"/>
      <p:bldP spid="2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 name="TextBox 42">
            <a:extLst>
              <a:ext uri="{FF2B5EF4-FFF2-40B4-BE49-F238E27FC236}">
                <a16:creationId xmlns:a16="http://schemas.microsoft.com/office/drawing/2014/main" id="{BA1265F5-8DB7-4CA9-A133-33D86E8BEFD6}"/>
              </a:ext>
            </a:extLst>
          </p:cNvPr>
          <p:cNvSpPr txBox="1"/>
          <p:nvPr/>
        </p:nvSpPr>
        <p:spPr>
          <a:xfrm>
            <a:off x="3253033" y="2740057"/>
            <a:ext cx="8390327" cy="3139321"/>
          </a:xfrm>
          <a:prstGeom prst="rect">
            <a:avLst/>
          </a:prstGeom>
          <a:noFill/>
        </p:spPr>
        <p:txBody>
          <a:bodyPr wrap="square" rtlCol="0">
            <a:spAutoFit/>
          </a:bodyPr>
          <a:lstStyle/>
          <a:p>
            <a:pPr algn="just"/>
            <a:endParaRPr lang="sr-Latn-ME" sz="2000" dirty="0">
              <a:solidFill>
                <a:schemeClr val="tx1">
                  <a:lumMod val="75000"/>
                  <a:lumOff val="25000"/>
                </a:schemeClr>
              </a:solidFill>
              <a:latin typeface="Abadi" panose="020B0604020104020204" pitchFamily="34" charset="0"/>
            </a:endParaRPr>
          </a:p>
          <a:p>
            <a:pPr algn="just"/>
            <a:r>
              <a:rPr lang="en-US" sz="2000" dirty="0">
                <a:solidFill>
                  <a:schemeClr val="tx1">
                    <a:lumMod val="75000"/>
                    <a:lumOff val="25000"/>
                  </a:schemeClr>
                </a:solidFill>
                <a:latin typeface="Abadi" panose="020B0604020104020204" pitchFamily="34" charset="0"/>
              </a:rPr>
              <a:t>The largest number of accredited CSO programs are</a:t>
            </a:r>
            <a:r>
              <a:rPr lang="sr-Latn-ME" sz="2000" dirty="0">
                <a:solidFill>
                  <a:schemeClr val="tx1">
                    <a:lumMod val="75000"/>
                    <a:lumOff val="25000"/>
                  </a:schemeClr>
                </a:solidFill>
                <a:latin typeface="Abadi" panose="020B0604020104020204" pitchFamily="34" charset="0"/>
              </a:rPr>
              <a:t>:</a:t>
            </a:r>
          </a:p>
          <a:p>
            <a:pPr algn="just"/>
            <a:endParaRPr lang="sr-Latn-ME" sz="2000" dirty="0">
              <a:solidFill>
                <a:schemeClr val="tx1">
                  <a:lumMod val="75000"/>
                  <a:lumOff val="25000"/>
                </a:schemeClr>
              </a:solidFill>
              <a:latin typeface="Abadi" panose="020B0604020104020204" pitchFamily="34" charset="0"/>
            </a:endParaRPr>
          </a:p>
          <a:p>
            <a:pPr marL="285750" indent="-285750" algn="just">
              <a:buFont typeface="Arial" panose="020B0604020202020204" pitchFamily="34" charset="0"/>
              <a:buChar char="•"/>
            </a:pPr>
            <a:r>
              <a:rPr lang="en-US" sz="2000" dirty="0">
                <a:solidFill>
                  <a:schemeClr val="tx1">
                    <a:lumMod val="75000"/>
                    <a:lumOff val="25000"/>
                  </a:schemeClr>
                </a:solidFill>
                <a:latin typeface="Abadi" panose="020B0604020104020204" pitchFamily="34" charset="0"/>
              </a:rPr>
              <a:t>vocational qualification education</a:t>
            </a:r>
            <a:r>
              <a:rPr lang="sr-Latn-ME" sz="2000" dirty="0">
                <a:solidFill>
                  <a:schemeClr val="tx1">
                    <a:lumMod val="75000"/>
                    <a:lumOff val="25000"/>
                  </a:schemeClr>
                </a:solidFill>
                <a:latin typeface="Abadi" panose="020B0604020104020204" pitchFamily="34" charset="0"/>
              </a:rPr>
              <a:t> </a:t>
            </a:r>
            <a:r>
              <a:rPr lang="en-US" sz="2000" dirty="0">
                <a:solidFill>
                  <a:schemeClr val="tx1">
                    <a:lumMod val="75000"/>
                    <a:lumOff val="25000"/>
                  </a:schemeClr>
                </a:solidFill>
                <a:latin typeface="Abadi" panose="020B0604020104020204" pitchFamily="34" charset="0"/>
              </a:rPr>
              <a:t>programs</a:t>
            </a:r>
            <a:r>
              <a:rPr lang="sr-Latn-ME" sz="2000" dirty="0">
                <a:solidFill>
                  <a:schemeClr val="tx1">
                    <a:lumMod val="75000"/>
                    <a:lumOff val="25000"/>
                  </a:schemeClr>
                </a:solidFill>
                <a:latin typeface="Abadi" panose="020B0604020104020204" pitchFamily="34" charset="0"/>
              </a:rPr>
              <a:t>,</a:t>
            </a:r>
            <a:r>
              <a:rPr lang="en-US" sz="2000" dirty="0">
                <a:solidFill>
                  <a:schemeClr val="tx1">
                    <a:lumMod val="75000"/>
                    <a:lumOff val="25000"/>
                  </a:schemeClr>
                </a:solidFill>
                <a:latin typeface="Abadi" panose="020B0604020104020204" pitchFamily="34" charset="0"/>
              </a:rPr>
              <a:t> </a:t>
            </a:r>
            <a:endParaRPr lang="sr-Latn-ME" sz="2000" dirty="0">
              <a:solidFill>
                <a:schemeClr val="tx1">
                  <a:lumMod val="75000"/>
                  <a:lumOff val="25000"/>
                </a:schemeClr>
              </a:solidFill>
              <a:latin typeface="Abadi" panose="020B0604020104020204" pitchFamily="34" charset="0"/>
            </a:endParaRPr>
          </a:p>
          <a:p>
            <a:pPr marL="285750" indent="-285750" algn="just">
              <a:buFont typeface="Arial" panose="020B0604020202020204" pitchFamily="34" charset="0"/>
              <a:buChar char="•"/>
            </a:pPr>
            <a:r>
              <a:rPr lang="en-US" sz="2000" dirty="0">
                <a:solidFill>
                  <a:schemeClr val="tx1">
                    <a:lumMod val="75000"/>
                    <a:lumOff val="25000"/>
                  </a:schemeClr>
                </a:solidFill>
                <a:latin typeface="Abadi" panose="020B0604020104020204" pitchFamily="34" charset="0"/>
              </a:rPr>
              <a:t>programs for improvement of key skills and competencies. </a:t>
            </a:r>
            <a:endParaRPr lang="sr-Latn-ME" sz="2000" dirty="0">
              <a:solidFill>
                <a:schemeClr val="tx1">
                  <a:lumMod val="75000"/>
                  <a:lumOff val="25000"/>
                </a:schemeClr>
              </a:solidFill>
              <a:latin typeface="Abadi" panose="020B0604020104020204" pitchFamily="34" charset="0"/>
            </a:endParaRPr>
          </a:p>
          <a:p>
            <a:pPr marL="285750" indent="-285750" algn="just">
              <a:buFont typeface="Arial" panose="020B0604020202020204" pitchFamily="34" charset="0"/>
              <a:buChar char="•"/>
            </a:pPr>
            <a:r>
              <a:rPr lang="en-GB" sz="2000" dirty="0">
                <a:solidFill>
                  <a:schemeClr val="tx1">
                    <a:lumMod val="75000"/>
                    <a:lumOff val="25000"/>
                  </a:schemeClr>
                </a:solidFill>
                <a:latin typeface="Abadi" panose="020B0604020104020204" pitchFamily="34" charset="0"/>
              </a:rPr>
              <a:t>p</a:t>
            </a:r>
            <a:r>
              <a:rPr lang="sr-Latn-ME" sz="2000" dirty="0">
                <a:solidFill>
                  <a:schemeClr val="tx1">
                    <a:lumMod val="75000"/>
                    <a:lumOff val="25000"/>
                  </a:schemeClr>
                </a:solidFill>
                <a:latin typeface="Abadi" panose="020B0604020104020204" pitchFamily="34" charset="0"/>
              </a:rPr>
              <a:t>rograms for </a:t>
            </a:r>
            <a:r>
              <a:rPr lang="en-US" sz="2000" dirty="0">
                <a:solidFill>
                  <a:schemeClr val="tx1">
                    <a:lumMod val="75000"/>
                    <a:lumOff val="25000"/>
                  </a:schemeClr>
                </a:solidFill>
                <a:latin typeface="Abadi" panose="020B0604020104020204" pitchFamily="34" charset="0"/>
              </a:rPr>
              <a:t>acquiring </a:t>
            </a:r>
            <a:r>
              <a:rPr lang="en-GB" sz="2000" dirty="0">
                <a:solidFill>
                  <a:schemeClr val="tx1">
                    <a:lumMod val="75000"/>
                    <a:lumOff val="25000"/>
                  </a:schemeClr>
                </a:solidFill>
                <a:latin typeface="Abadi" panose="020B0604020104020204" pitchFamily="34" charset="0"/>
              </a:rPr>
              <a:t>knowledge</a:t>
            </a:r>
            <a:r>
              <a:rPr lang="en-US" sz="2000" dirty="0">
                <a:solidFill>
                  <a:schemeClr val="tx1">
                    <a:lumMod val="75000"/>
                    <a:lumOff val="25000"/>
                  </a:schemeClr>
                </a:solidFill>
                <a:latin typeface="Abadi" panose="020B0604020104020204" pitchFamily="34" charset="0"/>
              </a:rPr>
              <a:t> and skills for civil democracy, environmental</a:t>
            </a:r>
            <a:r>
              <a:rPr lang="sr-Latn-ME" sz="2000" dirty="0">
                <a:solidFill>
                  <a:schemeClr val="tx1">
                    <a:lumMod val="75000"/>
                    <a:lumOff val="25000"/>
                  </a:schemeClr>
                </a:solidFill>
                <a:latin typeface="Abadi" panose="020B0604020104020204" pitchFamily="34" charset="0"/>
              </a:rPr>
              <a:t> </a:t>
            </a:r>
            <a:r>
              <a:rPr lang="en-US" sz="2000" dirty="0">
                <a:solidFill>
                  <a:schemeClr val="tx1">
                    <a:lumMod val="75000"/>
                    <a:lumOff val="25000"/>
                  </a:schemeClr>
                </a:solidFill>
                <a:latin typeface="Abadi" panose="020B0604020104020204" pitchFamily="34" charset="0"/>
              </a:rPr>
              <a:t>protection, sustainable development, family life, successful social integration, raising the quality</a:t>
            </a:r>
            <a:r>
              <a:rPr lang="sr-Latn-ME" sz="2000" dirty="0">
                <a:solidFill>
                  <a:schemeClr val="tx1">
                    <a:lumMod val="75000"/>
                    <a:lumOff val="25000"/>
                  </a:schemeClr>
                </a:solidFill>
                <a:latin typeface="Abadi" panose="020B0604020104020204" pitchFamily="34" charset="0"/>
              </a:rPr>
              <a:t> </a:t>
            </a:r>
            <a:r>
              <a:rPr lang="en-US" sz="2000" dirty="0">
                <a:solidFill>
                  <a:schemeClr val="tx1">
                    <a:lumMod val="75000"/>
                    <a:lumOff val="25000"/>
                  </a:schemeClr>
                </a:solidFill>
                <a:latin typeface="Abadi" panose="020B0604020104020204" pitchFamily="34" charset="0"/>
              </a:rPr>
              <a:t>of life, health education, social skills, third age, etc.</a:t>
            </a:r>
            <a:endParaRPr lang="sr-Latn-ME" sz="2000" dirty="0">
              <a:solidFill>
                <a:schemeClr val="tx1">
                  <a:lumMod val="75000"/>
                  <a:lumOff val="25000"/>
                </a:schemeClr>
              </a:solidFill>
              <a:latin typeface="Abadi" panose="020B0604020104020204" pitchFamily="34" charset="0"/>
            </a:endParaRPr>
          </a:p>
          <a:p>
            <a:pPr algn="just"/>
            <a:endParaRPr lang="en-US" dirty="0">
              <a:solidFill>
                <a:schemeClr val="tx1">
                  <a:lumMod val="75000"/>
                  <a:lumOff val="25000"/>
                </a:schemeClr>
              </a:solidFill>
              <a:latin typeface="Abadi" panose="020B0604020104020204" pitchFamily="34" charset="0"/>
            </a:endParaRPr>
          </a:p>
        </p:txBody>
      </p:sp>
      <p:sp>
        <p:nvSpPr>
          <p:cNvPr id="46" name="TextBox 45">
            <a:extLst>
              <a:ext uri="{FF2B5EF4-FFF2-40B4-BE49-F238E27FC236}">
                <a16:creationId xmlns:a16="http://schemas.microsoft.com/office/drawing/2014/main" id="{1BE27FC2-1239-43E3-ADB2-370D5F00F27F}"/>
              </a:ext>
            </a:extLst>
          </p:cNvPr>
          <p:cNvSpPr txBox="1"/>
          <p:nvPr/>
        </p:nvSpPr>
        <p:spPr>
          <a:xfrm>
            <a:off x="3253033" y="601725"/>
            <a:ext cx="8277116" cy="1323439"/>
          </a:xfrm>
          <a:prstGeom prst="rect">
            <a:avLst/>
          </a:prstGeom>
          <a:noFill/>
        </p:spPr>
        <p:txBody>
          <a:bodyPr wrap="square" rtlCol="0">
            <a:spAutoFit/>
          </a:bodyPr>
          <a:lstStyle/>
          <a:p>
            <a:pPr lvl="0" algn="ctr">
              <a:defRPr/>
            </a:pPr>
            <a:r>
              <a:rPr lang="en-US" sz="4000" dirty="0">
                <a:latin typeface="Aharoni" panose="02010803020104030203" pitchFamily="2" charset="-79"/>
                <a:cs typeface="Aharoni" panose="02010803020104030203" pitchFamily="2" charset="-79"/>
              </a:rPr>
              <a:t>Accreditation of programs and CSOs as implementers of adult education</a:t>
            </a:r>
          </a:p>
        </p:txBody>
      </p:sp>
      <p:pic>
        <p:nvPicPr>
          <p:cNvPr id="28" name="Graphic 27" descr="Open quotation mark">
            <a:extLst>
              <a:ext uri="{FF2B5EF4-FFF2-40B4-BE49-F238E27FC236}">
                <a16:creationId xmlns:a16="http://schemas.microsoft.com/office/drawing/2014/main" id="{35ED3441-8853-4841-A217-BAB9D6D8697B}"/>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19905" y="1825657"/>
            <a:ext cx="914400" cy="914400"/>
          </a:xfrm>
          <a:prstGeom prst="rect">
            <a:avLst/>
          </a:prstGeom>
        </p:spPr>
      </p:pic>
      <p:pic>
        <p:nvPicPr>
          <p:cNvPr id="29" name="Graphic 28" descr="Open quotation mark">
            <a:extLst>
              <a:ext uri="{FF2B5EF4-FFF2-40B4-BE49-F238E27FC236}">
                <a16:creationId xmlns:a16="http://schemas.microsoft.com/office/drawing/2014/main" id="{9400D66B-DFA1-4582-9387-E4DBA51A6BCB}"/>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0800000">
            <a:off x="10509794" y="5586974"/>
            <a:ext cx="914400" cy="914400"/>
          </a:xfrm>
          <a:prstGeom prst="rect">
            <a:avLst/>
          </a:prstGeom>
        </p:spPr>
      </p:pic>
      <p:sp>
        <p:nvSpPr>
          <p:cNvPr id="31" name="Oval 30">
            <a:extLst>
              <a:ext uri="{FF2B5EF4-FFF2-40B4-BE49-F238E27FC236}">
                <a16:creationId xmlns:a16="http://schemas.microsoft.com/office/drawing/2014/main" id="{D7747AC3-813E-4FC5-A399-4304E11E4FA0}"/>
              </a:ext>
            </a:extLst>
          </p:cNvPr>
          <p:cNvSpPr/>
          <p:nvPr/>
        </p:nvSpPr>
        <p:spPr>
          <a:xfrm>
            <a:off x="1574883" y="6346825"/>
            <a:ext cx="266700" cy="2667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a:extLst>
              <a:ext uri="{FF2B5EF4-FFF2-40B4-BE49-F238E27FC236}">
                <a16:creationId xmlns:a16="http://schemas.microsoft.com/office/drawing/2014/main" id="{C5CCC9B2-C5EA-49BA-8C50-2B323F4C1BFC}"/>
              </a:ext>
            </a:extLst>
          </p:cNvPr>
          <p:cNvSpPr/>
          <p:nvPr/>
        </p:nvSpPr>
        <p:spPr>
          <a:xfrm>
            <a:off x="1944169" y="6346825"/>
            <a:ext cx="266700" cy="2667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Oval 33">
            <a:extLst>
              <a:ext uri="{FF2B5EF4-FFF2-40B4-BE49-F238E27FC236}">
                <a16:creationId xmlns:a16="http://schemas.microsoft.com/office/drawing/2014/main" id="{2B691982-13A9-4FB2-8C4D-87B5D95BCDEA}"/>
              </a:ext>
            </a:extLst>
          </p:cNvPr>
          <p:cNvSpPr/>
          <p:nvPr/>
        </p:nvSpPr>
        <p:spPr>
          <a:xfrm>
            <a:off x="2308511" y="6346825"/>
            <a:ext cx="266700" cy="2667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69" name="Straight Connector 68">
            <a:extLst>
              <a:ext uri="{FF2B5EF4-FFF2-40B4-BE49-F238E27FC236}">
                <a16:creationId xmlns:a16="http://schemas.microsoft.com/office/drawing/2014/main" id="{6575683A-3F1F-48A0-A010-BFAC4E8D8C1B}"/>
              </a:ext>
            </a:extLst>
          </p:cNvPr>
          <p:cNvCxnSpPr/>
          <p:nvPr/>
        </p:nvCxnSpPr>
        <p:spPr>
          <a:xfrm>
            <a:off x="2308511" y="3271303"/>
            <a:ext cx="586651"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46299952-E1F4-4EBC-8727-2C7A5E75E122}"/>
              </a:ext>
            </a:extLst>
          </p:cNvPr>
          <p:cNvCxnSpPr>
            <a:cxnSpLocks/>
          </p:cNvCxnSpPr>
          <p:nvPr/>
        </p:nvCxnSpPr>
        <p:spPr>
          <a:xfrm>
            <a:off x="2312004" y="3123209"/>
            <a:ext cx="360282"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5FEEBF33-9D36-4102-B3FD-4EBAEEC87D96}"/>
              </a:ext>
            </a:extLst>
          </p:cNvPr>
          <p:cNvCxnSpPr>
            <a:cxnSpLocks/>
          </p:cNvCxnSpPr>
          <p:nvPr/>
        </p:nvCxnSpPr>
        <p:spPr>
          <a:xfrm>
            <a:off x="266845" y="1115577"/>
            <a:ext cx="360282"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DF2961EC-36C8-4EFE-9EC9-9FFBEAAB38E2}"/>
              </a:ext>
            </a:extLst>
          </p:cNvPr>
          <p:cNvCxnSpPr>
            <a:cxnSpLocks/>
          </p:cNvCxnSpPr>
          <p:nvPr/>
        </p:nvCxnSpPr>
        <p:spPr>
          <a:xfrm>
            <a:off x="266845" y="998599"/>
            <a:ext cx="162413"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4" name="Picture Placeholder 3" descr="A picture containing red, indoor, sitting&#10;&#10;Description automatically generated">
            <a:extLst>
              <a:ext uri="{FF2B5EF4-FFF2-40B4-BE49-F238E27FC236}">
                <a16:creationId xmlns:a16="http://schemas.microsoft.com/office/drawing/2014/main" id="{7887C081-3E7A-4896-AE0E-0B8A310C5437}"/>
              </a:ext>
            </a:extLst>
          </p:cNvPr>
          <p:cNvPicPr>
            <a:picLocks noGrp="1" noChangeAspect="1"/>
          </p:cNvPicPr>
          <p:nvPr>
            <p:ph type="pic" sz="quarter" idx="10"/>
          </p:nvPr>
        </p:nvPicPr>
        <p:blipFill>
          <a:blip r:embed="rId4" cstate="hqprint">
            <a:extLst>
              <a:ext uri="{28A0092B-C50C-407E-A947-70E740481C1C}">
                <a14:useLocalDpi xmlns:a14="http://schemas.microsoft.com/office/drawing/2010/main" val="0"/>
              </a:ext>
            </a:extLst>
          </a:blip>
          <a:srcRect/>
          <a:stretch>
            <a:fillRect/>
          </a:stretch>
        </p:blipFill>
        <p:spPr>
          <a:xfrm>
            <a:off x="330758" y="1115577"/>
            <a:ext cx="2168525" cy="2168525"/>
          </a:xfrm>
        </p:spPr>
      </p:pic>
      <p:sp>
        <p:nvSpPr>
          <p:cNvPr id="26" name="Rectangle 25">
            <a:extLst>
              <a:ext uri="{FF2B5EF4-FFF2-40B4-BE49-F238E27FC236}">
                <a16:creationId xmlns:a16="http://schemas.microsoft.com/office/drawing/2014/main" id="{9FBD3181-7C55-4802-891D-CC29FA0205A6}"/>
              </a:ext>
            </a:extLst>
          </p:cNvPr>
          <p:cNvSpPr/>
          <p:nvPr/>
        </p:nvSpPr>
        <p:spPr>
          <a:xfrm>
            <a:off x="0" y="43543"/>
            <a:ext cx="12119428" cy="6771203"/>
          </a:xfrm>
          <a:prstGeom prst="rect">
            <a:avLst/>
          </a:prstGeom>
          <a:noFill/>
          <a:ln w="155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5639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25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1000"/>
                                        <p:tgtEl>
                                          <p:spTgt spid="31"/>
                                        </p:tgtEl>
                                      </p:cBhvr>
                                    </p:animEffect>
                                    <p:anim calcmode="lin" valueType="num">
                                      <p:cBhvr>
                                        <p:cTn id="12" dur="1000" fill="hold"/>
                                        <p:tgtEl>
                                          <p:spTgt spid="31"/>
                                        </p:tgtEl>
                                        <p:attrNameLst>
                                          <p:attrName>ppt_x</p:attrName>
                                        </p:attrNameLst>
                                      </p:cBhvr>
                                      <p:tavLst>
                                        <p:tav tm="0">
                                          <p:val>
                                            <p:strVal val="#ppt_x"/>
                                          </p:val>
                                        </p:tav>
                                        <p:tav tm="100000">
                                          <p:val>
                                            <p:strVal val="#ppt_x"/>
                                          </p:val>
                                        </p:tav>
                                      </p:tavLst>
                                    </p:anim>
                                    <p:anim calcmode="lin" valueType="num">
                                      <p:cBhvr>
                                        <p:cTn id="13" dur="1000" fill="hold"/>
                                        <p:tgtEl>
                                          <p:spTgt spid="31"/>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500"/>
                                  </p:stCondLst>
                                  <p:childTnLst>
                                    <p:set>
                                      <p:cBhvr>
                                        <p:cTn id="15" dur="1" fill="hold">
                                          <p:stCondLst>
                                            <p:cond delay="0"/>
                                          </p:stCondLst>
                                        </p:cTn>
                                        <p:tgtEl>
                                          <p:spTgt spid="33"/>
                                        </p:tgtEl>
                                        <p:attrNameLst>
                                          <p:attrName>style.visibility</p:attrName>
                                        </p:attrNameLst>
                                      </p:cBhvr>
                                      <p:to>
                                        <p:strVal val="visible"/>
                                      </p:to>
                                    </p:set>
                                    <p:animEffect transition="in" filter="fade">
                                      <p:cBhvr>
                                        <p:cTn id="16" dur="1000"/>
                                        <p:tgtEl>
                                          <p:spTgt spid="33"/>
                                        </p:tgtEl>
                                      </p:cBhvr>
                                    </p:animEffect>
                                    <p:anim calcmode="lin" valueType="num">
                                      <p:cBhvr>
                                        <p:cTn id="17" dur="1000" fill="hold"/>
                                        <p:tgtEl>
                                          <p:spTgt spid="33"/>
                                        </p:tgtEl>
                                        <p:attrNameLst>
                                          <p:attrName>ppt_x</p:attrName>
                                        </p:attrNameLst>
                                      </p:cBhvr>
                                      <p:tavLst>
                                        <p:tav tm="0">
                                          <p:val>
                                            <p:strVal val="#ppt_x"/>
                                          </p:val>
                                        </p:tav>
                                        <p:tav tm="100000">
                                          <p:val>
                                            <p:strVal val="#ppt_x"/>
                                          </p:val>
                                        </p:tav>
                                      </p:tavLst>
                                    </p:anim>
                                    <p:anim calcmode="lin" valueType="num">
                                      <p:cBhvr>
                                        <p:cTn id="18" dur="1000" fill="hold"/>
                                        <p:tgtEl>
                                          <p:spTgt spid="33"/>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75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1000"/>
                                        <p:tgtEl>
                                          <p:spTgt spid="34"/>
                                        </p:tgtEl>
                                      </p:cBhvr>
                                    </p:animEffect>
                                    <p:anim calcmode="lin" valueType="num">
                                      <p:cBhvr>
                                        <p:cTn id="22" dur="1000" fill="hold"/>
                                        <p:tgtEl>
                                          <p:spTgt spid="34"/>
                                        </p:tgtEl>
                                        <p:attrNameLst>
                                          <p:attrName>ppt_x</p:attrName>
                                        </p:attrNameLst>
                                      </p:cBhvr>
                                      <p:tavLst>
                                        <p:tav tm="0">
                                          <p:val>
                                            <p:strVal val="#ppt_x"/>
                                          </p:val>
                                        </p:tav>
                                        <p:tav tm="100000">
                                          <p:val>
                                            <p:strVal val="#ppt_x"/>
                                          </p:val>
                                        </p:tav>
                                      </p:tavLst>
                                    </p:anim>
                                    <p:anim calcmode="lin" valueType="num">
                                      <p:cBhvr>
                                        <p:cTn id="23" dur="1000" fill="hold"/>
                                        <p:tgtEl>
                                          <p:spTgt spid="34"/>
                                        </p:tgtEl>
                                        <p:attrNameLst>
                                          <p:attrName>ppt_y</p:attrName>
                                        </p:attrNameLst>
                                      </p:cBhvr>
                                      <p:tavLst>
                                        <p:tav tm="0">
                                          <p:val>
                                            <p:strVal val="#ppt_y+.1"/>
                                          </p:val>
                                        </p:tav>
                                        <p:tav tm="100000">
                                          <p:val>
                                            <p:strVal val="#ppt_y"/>
                                          </p:val>
                                        </p:tav>
                                      </p:tavLst>
                                    </p:anim>
                                  </p:childTnLst>
                                </p:cTn>
                              </p:par>
                              <p:par>
                                <p:cTn id="24" presetID="22" presetClass="entr" presetSubtype="8" fill="hold" grpId="0" nodeType="withEffect">
                                  <p:stCondLst>
                                    <p:cond delay="1000"/>
                                  </p:stCondLst>
                                  <p:childTnLst>
                                    <p:set>
                                      <p:cBhvr>
                                        <p:cTn id="25" dur="1" fill="hold">
                                          <p:stCondLst>
                                            <p:cond delay="0"/>
                                          </p:stCondLst>
                                        </p:cTn>
                                        <p:tgtEl>
                                          <p:spTgt spid="26"/>
                                        </p:tgtEl>
                                        <p:attrNameLst>
                                          <p:attrName>style.visibility</p:attrName>
                                        </p:attrNameLst>
                                      </p:cBhvr>
                                      <p:to>
                                        <p:strVal val="visible"/>
                                      </p:to>
                                    </p:set>
                                    <p:animEffect transition="in" filter="wipe(left)">
                                      <p:cBhvr>
                                        <p:cTn id="26" dur="6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31" grpId="0" animBg="1"/>
      <p:bldP spid="33" grpId="0" animBg="1"/>
      <p:bldP spid="34" grpId="0" animBg="1"/>
      <p:bldP spid="2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 name="TextBox 42">
            <a:extLst>
              <a:ext uri="{FF2B5EF4-FFF2-40B4-BE49-F238E27FC236}">
                <a16:creationId xmlns:a16="http://schemas.microsoft.com/office/drawing/2014/main" id="{BA1265F5-8DB7-4CA9-A133-33D86E8BEFD6}"/>
              </a:ext>
            </a:extLst>
          </p:cNvPr>
          <p:cNvSpPr txBox="1"/>
          <p:nvPr/>
        </p:nvSpPr>
        <p:spPr>
          <a:xfrm>
            <a:off x="2916252" y="2518350"/>
            <a:ext cx="8390327" cy="4339650"/>
          </a:xfrm>
          <a:prstGeom prst="rect">
            <a:avLst/>
          </a:prstGeom>
          <a:noFill/>
        </p:spPr>
        <p:txBody>
          <a:bodyPr wrap="square" rtlCol="0">
            <a:spAutoFit/>
          </a:bodyPr>
          <a:lstStyle/>
          <a:p>
            <a:pPr algn="just"/>
            <a:r>
              <a:rPr lang="sr-Latn-ME" sz="2000" b="1" dirty="0">
                <a:solidFill>
                  <a:schemeClr val="tx1">
                    <a:lumMod val="75000"/>
                    <a:lumOff val="25000"/>
                  </a:schemeClr>
                </a:solidFill>
                <a:latin typeface="Abadi" panose="020B0604020104020204" pitchFamily="34" charset="0"/>
              </a:rPr>
              <a:t>Conclusion:</a:t>
            </a:r>
          </a:p>
          <a:p>
            <a:pPr algn="just"/>
            <a:endParaRPr lang="sr-Latn-ME" sz="2000" dirty="0">
              <a:solidFill>
                <a:schemeClr val="tx1">
                  <a:lumMod val="75000"/>
                  <a:lumOff val="25000"/>
                </a:schemeClr>
              </a:solidFill>
              <a:latin typeface="Abadi" panose="020B0604020104020204" pitchFamily="34" charset="0"/>
            </a:endParaRPr>
          </a:p>
          <a:p>
            <a:pPr algn="just"/>
            <a:r>
              <a:rPr lang="en-US" sz="2000" dirty="0">
                <a:solidFill>
                  <a:schemeClr val="tx1">
                    <a:lumMod val="75000"/>
                    <a:lumOff val="25000"/>
                  </a:schemeClr>
                </a:solidFill>
                <a:latin typeface="Abadi" panose="020B0604020104020204" pitchFamily="34" charset="0"/>
              </a:rPr>
              <a:t>The procedure for accreditation of non-formal</a:t>
            </a:r>
            <a:r>
              <a:rPr lang="sr-Latn-ME" sz="2000" dirty="0">
                <a:solidFill>
                  <a:schemeClr val="tx1">
                    <a:lumMod val="75000"/>
                    <a:lumOff val="25000"/>
                  </a:schemeClr>
                </a:solidFill>
                <a:latin typeface="Abadi" panose="020B0604020104020204" pitchFamily="34" charset="0"/>
              </a:rPr>
              <a:t> </a:t>
            </a:r>
            <a:r>
              <a:rPr lang="en-US" sz="2000" dirty="0">
                <a:solidFill>
                  <a:schemeClr val="tx1">
                    <a:lumMod val="75000"/>
                    <a:lumOff val="25000"/>
                  </a:schemeClr>
                </a:solidFill>
                <a:latin typeface="Abadi" panose="020B0604020104020204" pitchFamily="34" charset="0"/>
              </a:rPr>
              <a:t>education programs is regulated by </a:t>
            </a:r>
            <a:r>
              <a:rPr lang="sr-Latn-ME" sz="2000" dirty="0">
                <a:solidFill>
                  <a:schemeClr val="tx1">
                    <a:lumMod val="75000"/>
                    <a:lumOff val="25000"/>
                  </a:schemeClr>
                </a:solidFill>
                <a:latin typeface="Abadi" panose="020B0604020104020204" pitchFamily="34" charset="0"/>
              </a:rPr>
              <a:t>the law</a:t>
            </a:r>
            <a:r>
              <a:rPr lang="en-US" sz="2000" dirty="0">
                <a:solidFill>
                  <a:schemeClr val="tx1">
                    <a:lumMod val="75000"/>
                    <a:lumOff val="25000"/>
                  </a:schemeClr>
                </a:solidFill>
                <a:latin typeface="Abadi" panose="020B0604020104020204" pitchFamily="34" charset="0"/>
              </a:rPr>
              <a:t> and CSOs have the same rights and obligations in</a:t>
            </a:r>
            <a:r>
              <a:rPr lang="sr-Latn-ME" sz="2000" dirty="0">
                <a:solidFill>
                  <a:schemeClr val="tx1">
                    <a:lumMod val="75000"/>
                    <a:lumOff val="25000"/>
                  </a:schemeClr>
                </a:solidFill>
                <a:latin typeface="Abadi" panose="020B0604020104020204" pitchFamily="34" charset="0"/>
              </a:rPr>
              <a:t> </a:t>
            </a:r>
            <a:r>
              <a:rPr lang="en-US" sz="2000" dirty="0">
                <a:solidFill>
                  <a:schemeClr val="tx1">
                    <a:lumMod val="75000"/>
                    <a:lumOff val="25000"/>
                  </a:schemeClr>
                </a:solidFill>
                <a:latin typeface="Abadi" panose="020B0604020104020204" pitchFamily="34" charset="0"/>
              </a:rPr>
              <a:t>this regard as other entities envisaged by the law. </a:t>
            </a:r>
            <a:endParaRPr lang="sr-Latn-ME" sz="2000" dirty="0">
              <a:solidFill>
                <a:schemeClr val="tx1">
                  <a:lumMod val="75000"/>
                  <a:lumOff val="25000"/>
                </a:schemeClr>
              </a:solidFill>
              <a:latin typeface="Abadi" panose="020B0604020104020204" pitchFamily="34" charset="0"/>
            </a:endParaRPr>
          </a:p>
          <a:p>
            <a:pPr algn="just"/>
            <a:endParaRPr lang="sr-Latn-ME" sz="2000" dirty="0">
              <a:solidFill>
                <a:schemeClr val="tx1">
                  <a:lumMod val="75000"/>
                  <a:lumOff val="25000"/>
                </a:schemeClr>
              </a:solidFill>
              <a:latin typeface="Abadi" panose="020B0604020104020204" pitchFamily="34" charset="0"/>
            </a:endParaRPr>
          </a:p>
          <a:p>
            <a:pPr algn="just"/>
            <a:r>
              <a:rPr lang="en-US" sz="2000" dirty="0">
                <a:solidFill>
                  <a:schemeClr val="tx1">
                    <a:lumMod val="75000"/>
                    <a:lumOff val="25000"/>
                  </a:schemeClr>
                </a:solidFill>
                <a:latin typeface="Abadi" panose="020B0604020104020204" pitchFamily="34" charset="0"/>
              </a:rPr>
              <a:t>However, CSOs must accredit their</a:t>
            </a:r>
            <a:r>
              <a:rPr lang="sr-Latn-ME" sz="2000" dirty="0">
                <a:solidFill>
                  <a:schemeClr val="tx1">
                    <a:lumMod val="75000"/>
                    <a:lumOff val="25000"/>
                  </a:schemeClr>
                </a:solidFill>
                <a:latin typeface="Abadi" panose="020B0604020104020204" pitchFamily="34" charset="0"/>
              </a:rPr>
              <a:t> </a:t>
            </a:r>
            <a:r>
              <a:rPr lang="en-US" sz="2000" dirty="0">
                <a:solidFill>
                  <a:schemeClr val="tx1">
                    <a:lumMod val="75000"/>
                    <a:lumOff val="25000"/>
                  </a:schemeClr>
                </a:solidFill>
                <a:latin typeface="Abadi" panose="020B0604020104020204" pitchFamily="34" charset="0"/>
              </a:rPr>
              <a:t>programs in order to be able to implement them. </a:t>
            </a:r>
            <a:endParaRPr lang="sr-Latn-ME" sz="2000" dirty="0">
              <a:solidFill>
                <a:schemeClr val="tx1">
                  <a:lumMod val="75000"/>
                  <a:lumOff val="25000"/>
                </a:schemeClr>
              </a:solidFill>
              <a:latin typeface="Abadi" panose="020B0604020104020204" pitchFamily="34" charset="0"/>
            </a:endParaRPr>
          </a:p>
          <a:p>
            <a:pPr algn="just"/>
            <a:endParaRPr lang="sr-Latn-ME" sz="2000" dirty="0">
              <a:solidFill>
                <a:schemeClr val="tx1">
                  <a:lumMod val="75000"/>
                  <a:lumOff val="25000"/>
                </a:schemeClr>
              </a:solidFill>
              <a:latin typeface="Abadi" panose="020B0604020104020204" pitchFamily="34" charset="0"/>
            </a:endParaRPr>
          </a:p>
          <a:p>
            <a:pPr algn="just"/>
            <a:r>
              <a:rPr lang="en-US" sz="2000" b="1" i="1" dirty="0">
                <a:solidFill>
                  <a:schemeClr val="tx1">
                    <a:lumMod val="75000"/>
                    <a:lumOff val="25000"/>
                  </a:schemeClr>
                </a:solidFill>
                <a:latin typeface="Abadi" panose="020B0604020104020204" pitchFamily="34" charset="0"/>
              </a:rPr>
              <a:t>Nevertheless, most educational programs in</a:t>
            </a:r>
            <a:r>
              <a:rPr lang="sr-Latn-ME" sz="2000" b="1" i="1" dirty="0">
                <a:solidFill>
                  <a:schemeClr val="tx1">
                    <a:lumMod val="75000"/>
                    <a:lumOff val="25000"/>
                  </a:schemeClr>
                </a:solidFill>
                <a:latin typeface="Abadi" panose="020B0604020104020204" pitchFamily="34" charset="0"/>
              </a:rPr>
              <a:t> </a:t>
            </a:r>
            <a:r>
              <a:rPr lang="en-US" sz="2000" b="1" i="1" dirty="0">
                <a:solidFill>
                  <a:schemeClr val="tx1">
                    <a:lumMod val="75000"/>
                    <a:lumOff val="25000"/>
                  </a:schemeClr>
                </a:solidFill>
                <a:latin typeface="Abadi" panose="020B0604020104020204" pitchFamily="34" charset="0"/>
              </a:rPr>
              <a:t>practice have not undergone program accreditation procedures and CSOs implement programs</a:t>
            </a:r>
            <a:r>
              <a:rPr lang="sr-Latn-ME" sz="2000" b="1" i="1" dirty="0">
                <a:solidFill>
                  <a:schemeClr val="tx1">
                    <a:lumMod val="75000"/>
                    <a:lumOff val="25000"/>
                  </a:schemeClr>
                </a:solidFill>
                <a:latin typeface="Abadi" panose="020B0604020104020204" pitchFamily="34" charset="0"/>
              </a:rPr>
              <a:t> </a:t>
            </a:r>
            <a:r>
              <a:rPr lang="en-US" sz="2000" b="1" i="1" dirty="0">
                <a:solidFill>
                  <a:schemeClr val="tx1">
                    <a:lumMod val="75000"/>
                    <a:lumOff val="25000"/>
                  </a:schemeClr>
                </a:solidFill>
                <a:latin typeface="Abadi" panose="020B0604020104020204" pitchFamily="34" charset="0"/>
              </a:rPr>
              <a:t>of non-formal education without obtaining a license.</a:t>
            </a:r>
          </a:p>
          <a:p>
            <a:pPr algn="just"/>
            <a:endParaRPr lang="sr-Latn-ME" dirty="0">
              <a:solidFill>
                <a:schemeClr val="tx1">
                  <a:lumMod val="75000"/>
                  <a:lumOff val="25000"/>
                </a:schemeClr>
              </a:solidFill>
              <a:latin typeface="Abadi" panose="020B0604020104020204" pitchFamily="34" charset="0"/>
            </a:endParaRPr>
          </a:p>
          <a:p>
            <a:pPr algn="just"/>
            <a:endParaRPr lang="en-GB" dirty="0">
              <a:solidFill>
                <a:schemeClr val="tx1">
                  <a:lumMod val="75000"/>
                  <a:lumOff val="25000"/>
                </a:schemeClr>
              </a:solidFill>
              <a:latin typeface="Abadi" panose="020B0604020104020204" pitchFamily="34" charset="0"/>
            </a:endParaRPr>
          </a:p>
        </p:txBody>
      </p:sp>
      <p:sp>
        <p:nvSpPr>
          <p:cNvPr id="46" name="TextBox 45">
            <a:extLst>
              <a:ext uri="{FF2B5EF4-FFF2-40B4-BE49-F238E27FC236}">
                <a16:creationId xmlns:a16="http://schemas.microsoft.com/office/drawing/2014/main" id="{1BE27FC2-1239-43E3-ADB2-370D5F00F27F}"/>
              </a:ext>
            </a:extLst>
          </p:cNvPr>
          <p:cNvSpPr txBox="1"/>
          <p:nvPr/>
        </p:nvSpPr>
        <p:spPr>
          <a:xfrm>
            <a:off x="3253033" y="601725"/>
            <a:ext cx="8277116" cy="1323439"/>
          </a:xfrm>
          <a:prstGeom prst="rect">
            <a:avLst/>
          </a:prstGeom>
          <a:noFill/>
        </p:spPr>
        <p:txBody>
          <a:bodyPr wrap="square" rtlCol="0">
            <a:spAutoFit/>
          </a:bodyPr>
          <a:lstStyle/>
          <a:p>
            <a:pPr lvl="0" algn="ctr">
              <a:defRPr/>
            </a:pPr>
            <a:r>
              <a:rPr lang="en-US" sz="4000" dirty="0">
                <a:latin typeface="Aharoni" panose="02010803020104030203" pitchFamily="2" charset="-79"/>
                <a:cs typeface="Aharoni" panose="02010803020104030203" pitchFamily="2" charset="-79"/>
              </a:rPr>
              <a:t>Accreditation of programs and CSOs as implementers of adult education</a:t>
            </a:r>
          </a:p>
        </p:txBody>
      </p:sp>
      <p:pic>
        <p:nvPicPr>
          <p:cNvPr id="28" name="Graphic 27" descr="Open quotation mark">
            <a:extLst>
              <a:ext uri="{FF2B5EF4-FFF2-40B4-BE49-F238E27FC236}">
                <a16:creationId xmlns:a16="http://schemas.microsoft.com/office/drawing/2014/main" id="{35ED3441-8853-4841-A217-BAB9D6D8697B}"/>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672286" y="1758009"/>
            <a:ext cx="914400" cy="914400"/>
          </a:xfrm>
          <a:prstGeom prst="rect">
            <a:avLst/>
          </a:prstGeom>
        </p:spPr>
      </p:pic>
      <p:pic>
        <p:nvPicPr>
          <p:cNvPr id="29" name="Graphic 28" descr="Open quotation mark">
            <a:extLst>
              <a:ext uri="{FF2B5EF4-FFF2-40B4-BE49-F238E27FC236}">
                <a16:creationId xmlns:a16="http://schemas.microsoft.com/office/drawing/2014/main" id="{9400D66B-DFA1-4582-9387-E4DBA51A6BCB}"/>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0800000">
            <a:off x="10615749" y="5889625"/>
            <a:ext cx="914400" cy="914400"/>
          </a:xfrm>
          <a:prstGeom prst="rect">
            <a:avLst/>
          </a:prstGeom>
        </p:spPr>
      </p:pic>
      <p:sp>
        <p:nvSpPr>
          <p:cNvPr id="31" name="Oval 30">
            <a:extLst>
              <a:ext uri="{FF2B5EF4-FFF2-40B4-BE49-F238E27FC236}">
                <a16:creationId xmlns:a16="http://schemas.microsoft.com/office/drawing/2014/main" id="{D7747AC3-813E-4FC5-A399-4304E11E4FA0}"/>
              </a:ext>
            </a:extLst>
          </p:cNvPr>
          <p:cNvSpPr/>
          <p:nvPr/>
        </p:nvSpPr>
        <p:spPr>
          <a:xfrm>
            <a:off x="1574883" y="6346825"/>
            <a:ext cx="266700" cy="2667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a:extLst>
              <a:ext uri="{FF2B5EF4-FFF2-40B4-BE49-F238E27FC236}">
                <a16:creationId xmlns:a16="http://schemas.microsoft.com/office/drawing/2014/main" id="{C5CCC9B2-C5EA-49BA-8C50-2B323F4C1BFC}"/>
              </a:ext>
            </a:extLst>
          </p:cNvPr>
          <p:cNvSpPr/>
          <p:nvPr/>
        </p:nvSpPr>
        <p:spPr>
          <a:xfrm>
            <a:off x="1944169" y="6346825"/>
            <a:ext cx="266700" cy="2667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Oval 33">
            <a:extLst>
              <a:ext uri="{FF2B5EF4-FFF2-40B4-BE49-F238E27FC236}">
                <a16:creationId xmlns:a16="http://schemas.microsoft.com/office/drawing/2014/main" id="{2B691982-13A9-4FB2-8C4D-87B5D95BCDEA}"/>
              </a:ext>
            </a:extLst>
          </p:cNvPr>
          <p:cNvSpPr/>
          <p:nvPr/>
        </p:nvSpPr>
        <p:spPr>
          <a:xfrm>
            <a:off x="2308511" y="6346825"/>
            <a:ext cx="266700" cy="2667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69" name="Straight Connector 68">
            <a:extLst>
              <a:ext uri="{FF2B5EF4-FFF2-40B4-BE49-F238E27FC236}">
                <a16:creationId xmlns:a16="http://schemas.microsoft.com/office/drawing/2014/main" id="{6575683A-3F1F-48A0-A010-BFAC4E8D8C1B}"/>
              </a:ext>
            </a:extLst>
          </p:cNvPr>
          <p:cNvCxnSpPr/>
          <p:nvPr/>
        </p:nvCxnSpPr>
        <p:spPr>
          <a:xfrm>
            <a:off x="2308511" y="3271303"/>
            <a:ext cx="586651"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46299952-E1F4-4EBC-8727-2C7A5E75E122}"/>
              </a:ext>
            </a:extLst>
          </p:cNvPr>
          <p:cNvCxnSpPr>
            <a:cxnSpLocks/>
          </p:cNvCxnSpPr>
          <p:nvPr/>
        </p:nvCxnSpPr>
        <p:spPr>
          <a:xfrm>
            <a:off x="2312004" y="3123209"/>
            <a:ext cx="360282"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5FEEBF33-9D36-4102-B3FD-4EBAEEC87D96}"/>
              </a:ext>
            </a:extLst>
          </p:cNvPr>
          <p:cNvCxnSpPr>
            <a:cxnSpLocks/>
          </p:cNvCxnSpPr>
          <p:nvPr/>
        </p:nvCxnSpPr>
        <p:spPr>
          <a:xfrm>
            <a:off x="266845" y="1115577"/>
            <a:ext cx="360282"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DF2961EC-36C8-4EFE-9EC9-9FFBEAAB38E2}"/>
              </a:ext>
            </a:extLst>
          </p:cNvPr>
          <p:cNvCxnSpPr>
            <a:cxnSpLocks/>
          </p:cNvCxnSpPr>
          <p:nvPr/>
        </p:nvCxnSpPr>
        <p:spPr>
          <a:xfrm>
            <a:off x="266845" y="998599"/>
            <a:ext cx="162413"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4" name="Picture Placeholder 3" descr="A picture containing red, indoor, sitting&#10;&#10;Description automatically generated">
            <a:extLst>
              <a:ext uri="{FF2B5EF4-FFF2-40B4-BE49-F238E27FC236}">
                <a16:creationId xmlns:a16="http://schemas.microsoft.com/office/drawing/2014/main" id="{7887C081-3E7A-4896-AE0E-0B8A310C5437}"/>
              </a:ext>
            </a:extLst>
          </p:cNvPr>
          <p:cNvPicPr>
            <a:picLocks noGrp="1" noChangeAspect="1"/>
          </p:cNvPicPr>
          <p:nvPr>
            <p:ph type="pic" sz="quarter" idx="10"/>
          </p:nvPr>
        </p:nvPicPr>
        <p:blipFill>
          <a:blip r:embed="rId4" cstate="hqprint">
            <a:extLst>
              <a:ext uri="{28A0092B-C50C-407E-A947-70E740481C1C}">
                <a14:useLocalDpi xmlns:a14="http://schemas.microsoft.com/office/drawing/2010/main" val="0"/>
              </a:ext>
            </a:extLst>
          </a:blip>
          <a:srcRect/>
          <a:stretch>
            <a:fillRect/>
          </a:stretch>
        </p:blipFill>
        <p:spPr>
          <a:xfrm>
            <a:off x="330758" y="1115577"/>
            <a:ext cx="2168525" cy="2168525"/>
          </a:xfrm>
        </p:spPr>
      </p:pic>
      <p:sp>
        <p:nvSpPr>
          <p:cNvPr id="26" name="Rectangle 25">
            <a:extLst>
              <a:ext uri="{FF2B5EF4-FFF2-40B4-BE49-F238E27FC236}">
                <a16:creationId xmlns:a16="http://schemas.microsoft.com/office/drawing/2014/main" id="{9FBD3181-7C55-4802-891D-CC29FA0205A6}"/>
              </a:ext>
            </a:extLst>
          </p:cNvPr>
          <p:cNvSpPr/>
          <p:nvPr/>
        </p:nvSpPr>
        <p:spPr>
          <a:xfrm>
            <a:off x="0" y="43543"/>
            <a:ext cx="12119428" cy="6771203"/>
          </a:xfrm>
          <a:prstGeom prst="rect">
            <a:avLst/>
          </a:prstGeom>
          <a:noFill/>
          <a:ln w="155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668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25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1000"/>
                                        <p:tgtEl>
                                          <p:spTgt spid="31"/>
                                        </p:tgtEl>
                                      </p:cBhvr>
                                    </p:animEffect>
                                    <p:anim calcmode="lin" valueType="num">
                                      <p:cBhvr>
                                        <p:cTn id="12" dur="1000" fill="hold"/>
                                        <p:tgtEl>
                                          <p:spTgt spid="31"/>
                                        </p:tgtEl>
                                        <p:attrNameLst>
                                          <p:attrName>ppt_x</p:attrName>
                                        </p:attrNameLst>
                                      </p:cBhvr>
                                      <p:tavLst>
                                        <p:tav tm="0">
                                          <p:val>
                                            <p:strVal val="#ppt_x"/>
                                          </p:val>
                                        </p:tav>
                                        <p:tav tm="100000">
                                          <p:val>
                                            <p:strVal val="#ppt_x"/>
                                          </p:val>
                                        </p:tav>
                                      </p:tavLst>
                                    </p:anim>
                                    <p:anim calcmode="lin" valueType="num">
                                      <p:cBhvr>
                                        <p:cTn id="13" dur="1000" fill="hold"/>
                                        <p:tgtEl>
                                          <p:spTgt spid="31"/>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500"/>
                                  </p:stCondLst>
                                  <p:childTnLst>
                                    <p:set>
                                      <p:cBhvr>
                                        <p:cTn id="15" dur="1" fill="hold">
                                          <p:stCondLst>
                                            <p:cond delay="0"/>
                                          </p:stCondLst>
                                        </p:cTn>
                                        <p:tgtEl>
                                          <p:spTgt spid="33"/>
                                        </p:tgtEl>
                                        <p:attrNameLst>
                                          <p:attrName>style.visibility</p:attrName>
                                        </p:attrNameLst>
                                      </p:cBhvr>
                                      <p:to>
                                        <p:strVal val="visible"/>
                                      </p:to>
                                    </p:set>
                                    <p:animEffect transition="in" filter="fade">
                                      <p:cBhvr>
                                        <p:cTn id="16" dur="1000"/>
                                        <p:tgtEl>
                                          <p:spTgt spid="33"/>
                                        </p:tgtEl>
                                      </p:cBhvr>
                                    </p:animEffect>
                                    <p:anim calcmode="lin" valueType="num">
                                      <p:cBhvr>
                                        <p:cTn id="17" dur="1000" fill="hold"/>
                                        <p:tgtEl>
                                          <p:spTgt spid="33"/>
                                        </p:tgtEl>
                                        <p:attrNameLst>
                                          <p:attrName>ppt_x</p:attrName>
                                        </p:attrNameLst>
                                      </p:cBhvr>
                                      <p:tavLst>
                                        <p:tav tm="0">
                                          <p:val>
                                            <p:strVal val="#ppt_x"/>
                                          </p:val>
                                        </p:tav>
                                        <p:tav tm="100000">
                                          <p:val>
                                            <p:strVal val="#ppt_x"/>
                                          </p:val>
                                        </p:tav>
                                      </p:tavLst>
                                    </p:anim>
                                    <p:anim calcmode="lin" valueType="num">
                                      <p:cBhvr>
                                        <p:cTn id="18" dur="1000" fill="hold"/>
                                        <p:tgtEl>
                                          <p:spTgt spid="33"/>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75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1000"/>
                                        <p:tgtEl>
                                          <p:spTgt spid="34"/>
                                        </p:tgtEl>
                                      </p:cBhvr>
                                    </p:animEffect>
                                    <p:anim calcmode="lin" valueType="num">
                                      <p:cBhvr>
                                        <p:cTn id="22" dur="1000" fill="hold"/>
                                        <p:tgtEl>
                                          <p:spTgt spid="34"/>
                                        </p:tgtEl>
                                        <p:attrNameLst>
                                          <p:attrName>ppt_x</p:attrName>
                                        </p:attrNameLst>
                                      </p:cBhvr>
                                      <p:tavLst>
                                        <p:tav tm="0">
                                          <p:val>
                                            <p:strVal val="#ppt_x"/>
                                          </p:val>
                                        </p:tav>
                                        <p:tav tm="100000">
                                          <p:val>
                                            <p:strVal val="#ppt_x"/>
                                          </p:val>
                                        </p:tav>
                                      </p:tavLst>
                                    </p:anim>
                                    <p:anim calcmode="lin" valueType="num">
                                      <p:cBhvr>
                                        <p:cTn id="23" dur="1000" fill="hold"/>
                                        <p:tgtEl>
                                          <p:spTgt spid="34"/>
                                        </p:tgtEl>
                                        <p:attrNameLst>
                                          <p:attrName>ppt_y</p:attrName>
                                        </p:attrNameLst>
                                      </p:cBhvr>
                                      <p:tavLst>
                                        <p:tav tm="0">
                                          <p:val>
                                            <p:strVal val="#ppt_y+.1"/>
                                          </p:val>
                                        </p:tav>
                                        <p:tav tm="100000">
                                          <p:val>
                                            <p:strVal val="#ppt_y"/>
                                          </p:val>
                                        </p:tav>
                                      </p:tavLst>
                                    </p:anim>
                                  </p:childTnLst>
                                </p:cTn>
                              </p:par>
                              <p:par>
                                <p:cTn id="24" presetID="22" presetClass="entr" presetSubtype="8" fill="hold" grpId="0" nodeType="withEffect">
                                  <p:stCondLst>
                                    <p:cond delay="1000"/>
                                  </p:stCondLst>
                                  <p:childTnLst>
                                    <p:set>
                                      <p:cBhvr>
                                        <p:cTn id="25" dur="1" fill="hold">
                                          <p:stCondLst>
                                            <p:cond delay="0"/>
                                          </p:stCondLst>
                                        </p:cTn>
                                        <p:tgtEl>
                                          <p:spTgt spid="26"/>
                                        </p:tgtEl>
                                        <p:attrNameLst>
                                          <p:attrName>style.visibility</p:attrName>
                                        </p:attrNameLst>
                                      </p:cBhvr>
                                      <p:to>
                                        <p:strVal val="visible"/>
                                      </p:to>
                                    </p:set>
                                    <p:animEffect transition="in" filter="wipe(left)">
                                      <p:cBhvr>
                                        <p:cTn id="26" dur="6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31" grpId="0" animBg="1"/>
      <p:bldP spid="33" grpId="0" animBg="1"/>
      <p:bldP spid="34" grpId="0" animBg="1"/>
      <p:bldP spid="2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Freeform: Shape 21">
            <a:extLst>
              <a:ext uri="{FF2B5EF4-FFF2-40B4-BE49-F238E27FC236}">
                <a16:creationId xmlns:a16="http://schemas.microsoft.com/office/drawing/2014/main" id="{C1F25E9B-26D7-496F-A694-0367EDB4E80F}"/>
              </a:ext>
            </a:extLst>
          </p:cNvPr>
          <p:cNvSpPr/>
          <p:nvPr/>
        </p:nvSpPr>
        <p:spPr>
          <a:xfrm>
            <a:off x="1" y="0"/>
            <a:ext cx="10469903" cy="6858000"/>
          </a:xfrm>
          <a:custGeom>
            <a:avLst/>
            <a:gdLst>
              <a:gd name="connsiteX0" fmla="*/ 6509479 w 10469903"/>
              <a:gd name="connsiteY0" fmla="*/ 0 h 6858000"/>
              <a:gd name="connsiteX1" fmla="*/ 10469903 w 10469903"/>
              <a:gd name="connsiteY1" fmla="*/ 0 h 6858000"/>
              <a:gd name="connsiteX2" fmla="*/ 9191298 w 10469903"/>
              <a:gd name="connsiteY2" fmla="*/ 6858000 h 6858000"/>
              <a:gd name="connsiteX3" fmla="*/ 4529602 w 10469903"/>
              <a:gd name="connsiteY3" fmla="*/ 6858000 h 6858000"/>
              <a:gd name="connsiteX4" fmla="*/ 0 w 10469903"/>
              <a:gd name="connsiteY4" fmla="*/ 4751499 h 6858000"/>
              <a:gd name="connsiteX5" fmla="*/ 0 w 10469903"/>
              <a:gd name="connsiteY5" fmla="*/ 33524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69903" h="6858000">
                <a:moveTo>
                  <a:pt x="6509479" y="0"/>
                </a:moveTo>
                <a:lnTo>
                  <a:pt x="10469903" y="0"/>
                </a:lnTo>
                <a:lnTo>
                  <a:pt x="9191298" y="6858000"/>
                </a:lnTo>
                <a:lnTo>
                  <a:pt x="4529602" y="6858000"/>
                </a:lnTo>
                <a:lnTo>
                  <a:pt x="0" y="4751499"/>
                </a:lnTo>
                <a:lnTo>
                  <a:pt x="0" y="33524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F9868076-237A-4532-BEF1-08DF4A5A943D}"/>
              </a:ext>
            </a:extLst>
          </p:cNvPr>
          <p:cNvSpPr/>
          <p:nvPr/>
        </p:nvSpPr>
        <p:spPr>
          <a:xfrm rot="334051">
            <a:off x="6867201" y="541716"/>
            <a:ext cx="4674315" cy="5774569"/>
          </a:xfrm>
          <a:prstGeom prst="rect">
            <a:avLst/>
          </a:prstGeom>
          <a:solidFill>
            <a:schemeClr val="bg1"/>
          </a:solidFill>
          <a:ln>
            <a:noFill/>
          </a:ln>
          <a:effectLst>
            <a:outerShdw blurRad="50800" dist="38100" dir="2700000" sx="101000" sy="101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9" name="Graphic 58" descr="Books">
            <a:extLst>
              <a:ext uri="{FF2B5EF4-FFF2-40B4-BE49-F238E27FC236}">
                <a16:creationId xmlns:a16="http://schemas.microsoft.com/office/drawing/2014/main" id="{8A927534-4077-4CA1-BA40-E1E64EB6CE7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59847" y="713641"/>
            <a:ext cx="1268520" cy="1268520"/>
          </a:xfrm>
          <a:prstGeom prst="rect">
            <a:avLst/>
          </a:prstGeom>
        </p:spPr>
      </p:pic>
      <p:sp>
        <p:nvSpPr>
          <p:cNvPr id="60" name="Isosceles Triangle 59">
            <a:extLst>
              <a:ext uri="{FF2B5EF4-FFF2-40B4-BE49-F238E27FC236}">
                <a16:creationId xmlns:a16="http://schemas.microsoft.com/office/drawing/2014/main" id="{217F4526-A5EC-48EA-B88E-EFCF9C53190E}"/>
              </a:ext>
            </a:extLst>
          </p:cNvPr>
          <p:cNvSpPr/>
          <p:nvPr/>
        </p:nvSpPr>
        <p:spPr>
          <a:xfrm rot="17500318">
            <a:off x="5248520" y="6248775"/>
            <a:ext cx="410849" cy="376843"/>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 name="Isosceles Triangle 60">
            <a:extLst>
              <a:ext uri="{FF2B5EF4-FFF2-40B4-BE49-F238E27FC236}">
                <a16:creationId xmlns:a16="http://schemas.microsoft.com/office/drawing/2014/main" id="{0ACFB4C1-4E77-4F62-B94C-308003A9D131}"/>
              </a:ext>
            </a:extLst>
          </p:cNvPr>
          <p:cNvSpPr/>
          <p:nvPr/>
        </p:nvSpPr>
        <p:spPr>
          <a:xfrm rot="16470813">
            <a:off x="4348269" y="5902336"/>
            <a:ext cx="929566" cy="81807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Placeholder 5" descr="A picture containing red, indoor, sitting&#10;&#10;Description automatically generated">
            <a:extLst>
              <a:ext uri="{FF2B5EF4-FFF2-40B4-BE49-F238E27FC236}">
                <a16:creationId xmlns:a16="http://schemas.microsoft.com/office/drawing/2014/main" id="{B3A34760-1F04-4FA3-9FD6-1ED5D63F2BDA}"/>
              </a:ext>
            </a:extLst>
          </p:cNvPr>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l="10327" r="10327"/>
          <a:stretch>
            <a:fillRect/>
          </a:stretch>
        </p:blipFill>
        <p:spPr>
          <a:xfrm rot="325581">
            <a:off x="7042150" y="677863"/>
            <a:ext cx="4318000" cy="5441950"/>
          </a:xfrm>
        </p:spPr>
      </p:pic>
      <p:sp>
        <p:nvSpPr>
          <p:cNvPr id="19" name="Isosceles Triangle 18">
            <a:extLst>
              <a:ext uri="{FF2B5EF4-FFF2-40B4-BE49-F238E27FC236}">
                <a16:creationId xmlns:a16="http://schemas.microsoft.com/office/drawing/2014/main" id="{07FF6E52-AFE7-49E1-960E-67EA55F1A114}"/>
              </a:ext>
            </a:extLst>
          </p:cNvPr>
          <p:cNvSpPr/>
          <p:nvPr/>
        </p:nvSpPr>
        <p:spPr>
          <a:xfrm rot="3017962">
            <a:off x="1558544" y="5683016"/>
            <a:ext cx="341277" cy="313029"/>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Isosceles Triangle 19">
            <a:extLst>
              <a:ext uri="{FF2B5EF4-FFF2-40B4-BE49-F238E27FC236}">
                <a16:creationId xmlns:a16="http://schemas.microsoft.com/office/drawing/2014/main" id="{1E574DBF-308D-4634-BE9E-8A98D44C0ED9}"/>
              </a:ext>
            </a:extLst>
          </p:cNvPr>
          <p:cNvSpPr/>
          <p:nvPr/>
        </p:nvSpPr>
        <p:spPr>
          <a:xfrm rot="21058193">
            <a:off x="732574" y="5427813"/>
            <a:ext cx="772157" cy="679545"/>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0D11EC5B-415E-4D66-BB38-28A7580BF1A2}"/>
              </a:ext>
            </a:extLst>
          </p:cNvPr>
          <p:cNvSpPr/>
          <p:nvPr/>
        </p:nvSpPr>
        <p:spPr>
          <a:xfrm>
            <a:off x="0" y="43543"/>
            <a:ext cx="12119428" cy="6771203"/>
          </a:xfrm>
          <a:prstGeom prst="rect">
            <a:avLst/>
          </a:prstGeom>
          <a:noFill/>
          <a:ln w="155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6" name="Picture 2" descr="Thinking Face on Google Android 7.0">
            <a:extLst>
              <a:ext uri="{FF2B5EF4-FFF2-40B4-BE49-F238E27FC236}">
                <a16:creationId xmlns:a16="http://schemas.microsoft.com/office/drawing/2014/main" id="{10047D76-C8E2-4F73-B96B-0250728559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06597" y="1108461"/>
            <a:ext cx="959447" cy="959447"/>
          </a:xfrm>
          <a:prstGeom prst="rect">
            <a:avLst/>
          </a:prstGeom>
          <a:noFill/>
          <a:extLst>
            <a:ext uri="{909E8E84-426E-40DD-AFC4-6F175D3DCCD1}">
              <a14:hiddenFill xmlns:a14="http://schemas.microsoft.com/office/drawing/2010/main">
                <a:solidFill>
                  <a:srgbClr val="FFFFFF"/>
                </a:solidFill>
              </a14:hiddenFill>
            </a:ext>
          </a:extLst>
        </p:spPr>
      </p:pic>
      <p:pic>
        <p:nvPicPr>
          <p:cNvPr id="24" name="Graphic 12">
            <a:extLst>
              <a:ext uri="{FF2B5EF4-FFF2-40B4-BE49-F238E27FC236}">
                <a16:creationId xmlns:a16="http://schemas.microsoft.com/office/drawing/2014/main" id="{11F71F59-F8F9-4CF8-9F23-A1CB1C6B5C3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84030" y="562972"/>
            <a:ext cx="3159100" cy="2794661"/>
          </a:xfrm>
          <a:prstGeom prst="rect">
            <a:avLst/>
          </a:prstGeom>
        </p:spPr>
      </p:pic>
      <p:sp>
        <p:nvSpPr>
          <p:cNvPr id="25" name="TextBox 24">
            <a:extLst>
              <a:ext uri="{FF2B5EF4-FFF2-40B4-BE49-F238E27FC236}">
                <a16:creationId xmlns:a16="http://schemas.microsoft.com/office/drawing/2014/main" id="{0ABD06E0-F238-48F6-900F-AD8621D78E92}"/>
              </a:ext>
            </a:extLst>
          </p:cNvPr>
          <p:cNvSpPr txBox="1"/>
          <p:nvPr/>
        </p:nvSpPr>
        <p:spPr>
          <a:xfrm>
            <a:off x="1030079" y="1238736"/>
            <a:ext cx="2439951"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r-Latn-ME" sz="2800" b="1" i="1" u="none" strike="noStrike" kern="1200" cap="none" spc="0" normalizeH="0" baseline="0" noProof="0" dirty="0">
                <a:ln>
                  <a:noFill/>
                </a:ln>
                <a:solidFill>
                  <a:prstClr val="black"/>
                </a:solidFill>
                <a:effectLst/>
                <a:uLnTx/>
                <a:uFillTx/>
                <a:latin typeface="Raleway" panose="020B0503030101060003" pitchFamily="34" charset="0"/>
                <a:ea typeface="+mn-ea"/>
                <a:cs typeface="+mn-cs"/>
              </a:rPr>
              <a:t>Thank you</a:t>
            </a:r>
            <a:r>
              <a:rPr kumimoji="0" lang="sr-Latn-ME" sz="2800" b="1" i="1" u="none" strike="noStrike" kern="1200" cap="none" spc="0" normalizeH="0" noProof="0" dirty="0">
                <a:ln>
                  <a:noFill/>
                </a:ln>
                <a:solidFill>
                  <a:prstClr val="black"/>
                </a:solidFill>
                <a:effectLst/>
                <a:uLnTx/>
                <a:uFillTx/>
                <a:latin typeface="Raleway" panose="020B0503030101060003" pitchFamily="34" charset="0"/>
                <a:ea typeface="+mn-ea"/>
                <a:cs typeface="+mn-cs"/>
              </a:rPr>
              <a:t> for your attention</a:t>
            </a:r>
            <a:r>
              <a:rPr kumimoji="0" lang="en-US" sz="2800" b="1" i="1" u="none" strike="noStrike" kern="1200" cap="none" spc="0" normalizeH="0" noProof="0" dirty="0">
                <a:ln>
                  <a:noFill/>
                </a:ln>
                <a:solidFill>
                  <a:prstClr val="black"/>
                </a:solidFill>
                <a:effectLst/>
                <a:uLnTx/>
                <a:uFillTx/>
                <a:latin typeface="Raleway" panose="020B0503030101060003" pitchFamily="34" charset="0"/>
                <a:ea typeface="+mn-ea"/>
                <a:cs typeface="+mn-cs"/>
              </a:rPr>
              <a:t>!</a:t>
            </a:r>
            <a:endParaRPr kumimoji="0" lang="en-GB" sz="2800" b="1" i="1" u="none" strike="noStrike" kern="1200" cap="none" spc="0" normalizeH="0" baseline="0" noProof="0" dirty="0">
              <a:ln>
                <a:noFill/>
              </a:ln>
              <a:solidFill>
                <a:prstClr val="black"/>
              </a:solidFill>
              <a:effectLst/>
              <a:uLnTx/>
              <a:uFillTx/>
              <a:latin typeface="Raleway" panose="020B0503030101060003" pitchFamily="34" charset="0"/>
              <a:ea typeface="+mn-ea"/>
              <a:cs typeface="+mn-cs"/>
            </a:endParaRPr>
          </a:p>
        </p:txBody>
      </p:sp>
      <p:pic>
        <p:nvPicPr>
          <p:cNvPr id="26" name="Graphic 11">
            <a:extLst>
              <a:ext uri="{FF2B5EF4-FFF2-40B4-BE49-F238E27FC236}">
                <a16:creationId xmlns:a16="http://schemas.microsoft.com/office/drawing/2014/main" id="{1CE9C047-BF4A-49C9-BBD2-A139224A75B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21600000">
            <a:off x="3156024" y="3362660"/>
            <a:ext cx="3492643" cy="3112010"/>
          </a:xfrm>
          <a:prstGeom prst="rect">
            <a:avLst/>
          </a:prstGeom>
        </p:spPr>
      </p:pic>
      <p:sp>
        <p:nvSpPr>
          <p:cNvPr id="27" name="TextBox 26">
            <a:extLst>
              <a:ext uri="{FF2B5EF4-FFF2-40B4-BE49-F238E27FC236}">
                <a16:creationId xmlns:a16="http://schemas.microsoft.com/office/drawing/2014/main" id="{0ABD06E0-F238-48F6-900F-AD8621D78E92}"/>
              </a:ext>
            </a:extLst>
          </p:cNvPr>
          <p:cNvSpPr txBox="1"/>
          <p:nvPr/>
        </p:nvSpPr>
        <p:spPr>
          <a:xfrm>
            <a:off x="3323784" y="4033397"/>
            <a:ext cx="3343144" cy="2062103"/>
          </a:xfrm>
          <a:prstGeom prst="rect">
            <a:avLst/>
          </a:prstGeom>
          <a:noFill/>
        </p:spPr>
        <p:txBody>
          <a:bodyPr wrap="square" rtlCol="0">
            <a:spAutoFit/>
          </a:bodyPr>
          <a:lstStyle/>
          <a:p>
            <a:pPr algn="ctr">
              <a:defRPr/>
            </a:pPr>
            <a:endParaRPr lang="en-US" sz="1600" b="1" i="1" dirty="0">
              <a:solidFill>
                <a:schemeClr val="accent1"/>
              </a:solidFill>
              <a:latin typeface="Raleway" panose="020B0503030101060003"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1" i="1" dirty="0">
              <a:solidFill>
                <a:prstClr val="black"/>
              </a:solidFill>
              <a:latin typeface="Raleway" panose="020B0503030101060003"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i="1" dirty="0">
                <a:solidFill>
                  <a:prstClr val="black"/>
                </a:solidFill>
                <a:latin typeface="Raleway" panose="020B0503030101060003" pitchFamily="34" charset="0"/>
              </a:rPr>
              <a:t>Contact: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i="1" dirty="0">
                <a:solidFill>
                  <a:schemeClr val="accent1"/>
                </a:solidFill>
                <a:latin typeface="Raleway" panose="020B0503030101060003" pitchFamily="34" charset="0"/>
                <a:hlinkClick r:id="rId10"/>
              </a:rPr>
              <a:t>g</a:t>
            </a:r>
            <a:r>
              <a:rPr kumimoji="0" lang="sr-Latn-ME" sz="1600" b="1" i="1" u="none" strike="noStrike" kern="1200" cap="none" spc="0" normalizeH="0" baseline="0" noProof="0" dirty="0">
                <a:ln>
                  <a:noFill/>
                </a:ln>
                <a:solidFill>
                  <a:schemeClr val="accent1"/>
                </a:solidFill>
                <a:effectLst/>
                <a:uLnTx/>
                <a:uFillTx/>
                <a:latin typeface="Raleway" panose="020B0503030101060003" pitchFamily="34" charset="0"/>
                <a:hlinkClick r:id="rId10"/>
              </a:rPr>
              <a:t>ordana.</a:t>
            </a:r>
            <a:r>
              <a:rPr kumimoji="0" lang="en-US" sz="1600" b="1" i="1" u="none" strike="noStrike" kern="1200" cap="none" spc="0" normalizeH="0" baseline="0" noProof="0" dirty="0">
                <a:ln>
                  <a:noFill/>
                </a:ln>
                <a:solidFill>
                  <a:schemeClr val="accent1"/>
                </a:solidFill>
                <a:effectLst/>
                <a:uLnTx/>
                <a:uFillTx/>
                <a:latin typeface="Raleway" panose="020B0503030101060003" pitchFamily="34" charset="0"/>
                <a:hlinkClick r:id="rId10"/>
              </a:rPr>
              <a:t>b</a:t>
            </a:r>
            <a:r>
              <a:rPr kumimoji="0" lang="sr-Latn-ME" sz="1600" b="1" i="1" u="none" strike="noStrike" kern="1200" cap="none" spc="0" normalizeH="0" baseline="0" noProof="0" dirty="0">
                <a:ln>
                  <a:noFill/>
                </a:ln>
                <a:solidFill>
                  <a:schemeClr val="accent1"/>
                </a:solidFill>
                <a:effectLst/>
                <a:uLnTx/>
                <a:uFillTx/>
                <a:latin typeface="Raleway" panose="020B0503030101060003" pitchFamily="34" charset="0"/>
                <a:hlinkClick r:id="rId10"/>
              </a:rPr>
              <a:t>oskovic</a:t>
            </a:r>
            <a:r>
              <a:rPr kumimoji="0" lang="en-US" sz="1600" b="1" i="1" u="none" strike="noStrike" kern="1200" cap="none" spc="0" normalizeH="0" baseline="0" noProof="0" dirty="0">
                <a:ln>
                  <a:noFill/>
                </a:ln>
                <a:solidFill>
                  <a:schemeClr val="accent1"/>
                </a:solidFill>
                <a:effectLst/>
                <a:uLnTx/>
                <a:uFillTx/>
                <a:latin typeface="Raleway" panose="020B0503030101060003" pitchFamily="34" charset="0"/>
                <a:hlinkClick r:id="rId10"/>
              </a:rPr>
              <a:t>@cso.edu.me</a:t>
            </a:r>
            <a:endParaRPr kumimoji="0" lang="en-US" sz="1600" b="1" i="1" u="none" strike="noStrike" kern="1200" cap="none" spc="0" normalizeH="0" baseline="0" noProof="0" dirty="0">
              <a:ln>
                <a:noFill/>
              </a:ln>
              <a:solidFill>
                <a:schemeClr val="accent1"/>
              </a:solidFill>
              <a:effectLst/>
              <a:uLnTx/>
              <a:uFillTx/>
              <a:latin typeface="Raleway" panose="020B0503030101060003"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1" i="1" dirty="0">
              <a:solidFill>
                <a:schemeClr val="accent1"/>
              </a:solidFill>
              <a:latin typeface="Raleway" panose="020B0503030101060003"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1" i="1" dirty="0">
              <a:solidFill>
                <a:schemeClr val="accent1"/>
              </a:solidFill>
              <a:latin typeface="Raleway" panose="020B0503030101060003" pitchFamily="34" charset="0"/>
            </a:endParaRPr>
          </a:p>
          <a:p>
            <a:pPr algn="ctr">
              <a:defRPr/>
            </a:pPr>
            <a:r>
              <a:rPr lang="en-US" sz="1600" b="1" i="1" dirty="0">
                <a:solidFill>
                  <a:schemeClr val="accent1"/>
                </a:solidFill>
                <a:latin typeface="Raleway" panose="020B0503030101060003" pitchFamily="34" charset="0"/>
                <a:hlinkClick r:id="rId11"/>
              </a:rPr>
              <a:t>www.gov.me/cso</a:t>
            </a:r>
            <a:endParaRPr lang="en-US" sz="1600" b="1" i="1" dirty="0">
              <a:solidFill>
                <a:schemeClr val="accent1"/>
              </a:solidFill>
              <a:latin typeface="Raleway" panose="020B0503030101060003" pitchFamily="34" charset="0"/>
            </a:endParaRPr>
          </a:p>
          <a:p>
            <a:pPr lvl="0" algn="ctr">
              <a:defRPr/>
            </a:pPr>
            <a:endParaRPr lang="en-US" sz="1600" b="1" i="1" dirty="0">
              <a:solidFill>
                <a:prstClr val="black"/>
              </a:solidFill>
              <a:latin typeface="Raleway" panose="020B0503030101060003" pitchFamily="34" charset="0"/>
            </a:endParaRPr>
          </a:p>
        </p:txBody>
      </p:sp>
    </p:spTree>
    <p:extLst>
      <p:ext uri="{BB962C8B-B14F-4D97-AF65-F5344CB8AC3E}">
        <p14:creationId xmlns:p14="http://schemas.microsoft.com/office/powerpoint/2010/main" val="2287506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100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6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theme/theme1.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Custom 7">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FFFF"/>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1808</TotalTime>
  <Words>1168</Words>
  <Application>Microsoft Office PowerPoint</Application>
  <PresentationFormat>Widescreen</PresentationFormat>
  <Paragraphs>77</Paragraphs>
  <Slides>12</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12</vt:i4>
      </vt:variant>
    </vt:vector>
  </HeadingPairs>
  <TitlesOfParts>
    <vt:vector size="20" baseType="lpstr">
      <vt:lpstr>Abadi</vt:lpstr>
      <vt:lpstr>Aharoni</vt:lpstr>
      <vt:lpstr>Arial</vt:lpstr>
      <vt:lpstr>Calibri</vt:lpstr>
      <vt:lpstr>Calibri Light</vt:lpstr>
      <vt:lpstr>Raleway</vt:lpstr>
      <vt:lpstr>3_Office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Deepak Malhotra</dc:creator>
  <cp:lastModifiedBy>Aleksandra Gligorovic</cp:lastModifiedBy>
  <cp:revision>62</cp:revision>
  <dcterms:created xsi:type="dcterms:W3CDTF">2019-09-14T18:26:40Z</dcterms:created>
  <dcterms:modified xsi:type="dcterms:W3CDTF">2023-11-20T06:39:35Z</dcterms:modified>
</cp:coreProperties>
</file>