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83050" autoAdjust="0"/>
  </p:normalViewPr>
  <p:slideViewPr>
    <p:cSldViewPr snapToGrid="0">
      <p:cViewPr varScale="1">
        <p:scale>
          <a:sx n="53" d="100"/>
          <a:sy n="53" d="100"/>
        </p:scale>
        <p:origin x="118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s-Latn-B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80C388-AC29-4BDF-B6AA-1479A797D7E0}" type="datetimeFigureOut">
              <a:rPr lang="bs-Latn-BA" smtClean="0"/>
              <a:t>19.11.2023.</a:t>
            </a:fld>
            <a:endParaRPr lang="bs-Latn-B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s-Latn-B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4FA2C7-D345-4A43-BB08-14282AF7B1D8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74336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s-Latn-BA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Zasigurno da u promišljanju o visokom obrazovanju jedna od glavnih ideja vodilja mora biti </a:t>
            </a:r>
            <a:r>
              <a:rPr lang="bs-Latn-BA" sz="18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održivost</a:t>
            </a:r>
            <a:r>
              <a:rPr lang="bs-Latn-BA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Univerziteti igraju ključnu ulogu u postizanju svih globalnih ciljeva održivog razvoja. Transformacija učenja i </a:t>
            </a:r>
            <a:r>
              <a:rPr lang="bs-Latn-BA" sz="18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podučavanja</a:t>
            </a:r>
            <a:r>
              <a:rPr lang="bs-Latn-BA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kao jednog od najvažnijih segmenata djelovanja univerziteta, koja se odvija u smjeru </a:t>
            </a:r>
            <a:r>
              <a:rPr lang="bs-Latn-BA" sz="18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obezbjeđivanja</a:t>
            </a:r>
            <a:r>
              <a:rPr lang="bs-Latn-BA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pristupa kvalitetnom obrazovanju je preduslov za ispunjavanje svih drugih ciljeva održivog razvoja. Bez kvalitetno obrazovanih ljudi, koji su u stanju da kritički promišljaju trenutno stanje i učestvuju u razvoju ekonomije i društva na konstruktivan način, nemoguće je </a:t>
            </a:r>
            <a:r>
              <a:rPr lang="bs-Latn-BA" sz="18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obezbijediti</a:t>
            </a:r>
            <a:r>
              <a:rPr lang="bs-Latn-BA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opstanak, ostanak i razvoj ljudske zajednice koja funkcionira kao dio ukupnog sistema života na planeti. Osim toga, visoko obrazovanje potiče socijalnu mobilnost i veću otpornost na promjenjivi svijet rada. Kako se navodi u izvještaju </a:t>
            </a:r>
            <a:r>
              <a:rPr lang="bs-Latn-BA" sz="18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Valle</a:t>
            </a:r>
            <a:r>
              <a:rPr lang="bs-Latn-BA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bs-Latn-BA" sz="18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et</a:t>
            </a:r>
            <a:r>
              <a:rPr lang="bs-Latn-BA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al. (2015), osobe sa završenim visokim obrazovanjem imaju manje šanse da budu nezaposleni i zarađuju oko 54% više u odnosu na osobe koje su </a:t>
            </a:r>
            <a:r>
              <a:rPr lang="bs-Latn-BA" sz="18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završile</a:t>
            </a:r>
            <a:r>
              <a:rPr lang="bs-Latn-BA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srednju školu. Dakle, visoko obrazovanje prevenira siromaštvo. </a:t>
            </a:r>
          </a:p>
          <a:p>
            <a:endParaRPr lang="bs-Latn-B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4FA2C7-D345-4A43-BB08-14282AF7B1D8}" type="slidenum">
              <a:rPr lang="bs-Latn-BA" smtClean="0"/>
              <a:t>3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4605955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GC of human rights </a:t>
            </a:r>
            <a:r>
              <a:rPr lang="en-US" b="0" i="0" dirty="0">
                <a:effectLst/>
              </a:rPr>
              <a:t>an interdisciplinary center of excellence supported by the EU and other partner institutions, whose main aim is to continually promote human rights and democratization through education, </a:t>
            </a:r>
            <a:r>
              <a:rPr lang="en-US" b="0" i="0" dirty="0" err="1">
                <a:effectLst/>
              </a:rPr>
              <a:t>specialised</a:t>
            </a:r>
            <a:r>
              <a:rPr lang="en-US" b="0" i="0" dirty="0">
                <a:effectLst/>
              </a:rPr>
              <a:t> training, and research cooperation worldwide</a:t>
            </a:r>
            <a:endParaRPr lang="bs-Latn-B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4FA2C7-D345-4A43-BB08-14282AF7B1D8}" type="slidenum">
              <a:rPr lang="bs-Latn-BA" smtClean="0"/>
              <a:t>7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704239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A80F2-E6DD-73F8-6C78-A0F84CF85B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4EFC21-19BC-4468-2393-BEE2CE65AA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bs-Latn-B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7576DC-0ADE-E8A3-569F-77196523F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780D-7440-487F-A65D-56960F1B4A7E}" type="datetimeFigureOut">
              <a:rPr lang="bs-Latn-BA" smtClean="0"/>
              <a:t>19.11.2023.</a:t>
            </a:fld>
            <a:endParaRPr lang="bs-Latn-B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83D123-37E1-2A46-DD85-63FFDAF12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9F027B-92C8-46E6-923E-CFF9B83AB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A61A2-E77B-48F5-B524-1C9DE9F42DB1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474584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985D6-F57C-58FD-3DDB-A50AB8F28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710DD2-D3D0-EB9A-1EFE-DE85467D1B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8D8F62-551C-5E77-EE69-B28A78CAD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780D-7440-487F-A65D-56960F1B4A7E}" type="datetimeFigureOut">
              <a:rPr lang="bs-Latn-BA" smtClean="0"/>
              <a:t>19.11.2023.</a:t>
            </a:fld>
            <a:endParaRPr lang="bs-Latn-B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98FAFD-710F-E3BB-D1BE-9BDF1D60D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8E48E-1E7D-A2A2-FD70-C3BA12265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A61A2-E77B-48F5-B524-1C9DE9F42DB1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558323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29DB4-5213-1F7A-98C8-D976B40FD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0DB595-00C5-A4B2-E253-B546DA9012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79B652-40B3-9850-E5D3-96FBF3EB1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780D-7440-487F-A65D-56960F1B4A7E}" type="datetimeFigureOut">
              <a:rPr lang="bs-Latn-BA" smtClean="0"/>
              <a:t>19.11.2023.</a:t>
            </a:fld>
            <a:endParaRPr lang="bs-Latn-B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6C6227-18FC-6580-8C62-3BD316B0A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E3B27A-6C5F-33C2-85C6-4105A5B87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A61A2-E77B-48F5-B524-1C9DE9F42DB1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544210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DE717-6339-13B1-095D-7FADAF76D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8BF668-2689-9F54-CABB-4016E1C32B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C061A3-D14C-558F-F87C-0900FD1AD7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E9F8BA-5ED2-B9B5-EE6D-261A00736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780D-7440-487F-A65D-56960F1B4A7E}" type="datetimeFigureOut">
              <a:rPr lang="bs-Latn-BA" smtClean="0"/>
              <a:t>19.11.2023.</a:t>
            </a:fld>
            <a:endParaRPr lang="bs-Latn-B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2B1AC5-CD45-C332-429E-C1B2AEFBF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7D98A2-3936-4F5F-0484-1E7C3B5F5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A61A2-E77B-48F5-B524-1C9DE9F42DB1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249378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CCDF8-8B09-9C3A-FC49-A73F3A302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ED3CB9-8555-8983-9573-533E207276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31F844-83D7-B001-D979-CF84D59761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1C3D96-D44D-B40D-3303-022F981A92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82138F-9C73-49D9-FA02-BFA4ADC672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77067B-0E56-C668-6038-9C6C1F686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780D-7440-487F-A65D-56960F1B4A7E}" type="datetimeFigureOut">
              <a:rPr lang="bs-Latn-BA" smtClean="0"/>
              <a:t>19.11.2023.</a:t>
            </a:fld>
            <a:endParaRPr lang="bs-Latn-B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C675E0-7AA8-72F5-A8CE-33F240CB2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AC8D2F-F38C-2D50-4509-524A10BFB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A61A2-E77B-48F5-B524-1C9DE9F42DB1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13319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67E70-247C-E39D-0F6E-C20E856D8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AFE5C4-1AFE-76E6-4E97-6D80DD502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780D-7440-487F-A65D-56960F1B4A7E}" type="datetimeFigureOut">
              <a:rPr lang="bs-Latn-BA" smtClean="0"/>
              <a:t>19.11.2023.</a:t>
            </a:fld>
            <a:endParaRPr lang="bs-Latn-B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66D64B-7F86-4C4E-B4E6-2A614C290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34155C-CA8D-97E4-A25F-B985135A0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A61A2-E77B-48F5-B524-1C9DE9F42DB1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051220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76B6B6-4E26-47C0-09DE-05A444F99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780D-7440-487F-A65D-56960F1B4A7E}" type="datetimeFigureOut">
              <a:rPr lang="bs-Latn-BA" smtClean="0"/>
              <a:t>19.11.2023.</a:t>
            </a:fld>
            <a:endParaRPr lang="bs-Latn-B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07D116-5377-8C59-4913-1D26EE8CB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C30541-8763-9076-7E6C-C19E2EBDB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A61A2-E77B-48F5-B524-1C9DE9F42DB1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602387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287EA-AD92-C0B6-E244-4D2387439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BBFE18-71B1-15DC-1005-A8F096364C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BC3B5B-E8E4-5A6D-C873-6D476E8815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0601F7-4F33-F259-0645-8D62A5AA5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780D-7440-487F-A65D-56960F1B4A7E}" type="datetimeFigureOut">
              <a:rPr lang="bs-Latn-BA" smtClean="0"/>
              <a:t>19.11.2023.</a:t>
            </a:fld>
            <a:endParaRPr lang="bs-Latn-B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32FCC1-22E7-7A3B-6696-A90285C6C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833C34-747B-3323-9E1D-15CEB50BF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A61A2-E77B-48F5-B524-1C9DE9F42DB1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959802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C56A9-3C18-A2A6-5FB7-7F9141225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D461A6-F9B5-4555-87E0-9BBE2DFE2E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s-Latn-B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FC6B90-E76B-5695-FE3F-AAAB16DAC5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C6FE81-370C-FE41-697A-AED54B375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780D-7440-487F-A65D-56960F1B4A7E}" type="datetimeFigureOut">
              <a:rPr lang="bs-Latn-BA" smtClean="0"/>
              <a:t>19.11.2023.</a:t>
            </a:fld>
            <a:endParaRPr lang="bs-Latn-B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031572-A8DD-D447-55DD-865C2880A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A3F740-7843-A8E0-2A2E-85967B0D4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A61A2-E77B-48F5-B524-1C9DE9F42DB1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405863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D6E31-59BE-7B74-B859-AC2B17196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D7B7C7-3DBE-6AC5-A58A-B848677D0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746174-CFF1-C4DE-BA43-633967F8D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780D-7440-487F-A65D-56960F1B4A7E}" type="datetimeFigureOut">
              <a:rPr lang="bs-Latn-BA" smtClean="0"/>
              <a:t>19.11.2023.</a:t>
            </a:fld>
            <a:endParaRPr lang="bs-Latn-B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154BDF-4533-5A25-7290-108C947B9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37F6B-3225-E304-CFE0-E86DD327A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A61A2-E77B-48F5-B524-1C9DE9F42DB1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471134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C2CE26-CB02-C3A5-1550-9EF9614D11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D32F58-113E-D8BD-4376-8BAD2077BA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C96E61-CCD2-6E72-3629-C116EB084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780D-7440-487F-A65D-56960F1B4A7E}" type="datetimeFigureOut">
              <a:rPr lang="bs-Latn-BA" smtClean="0"/>
              <a:t>19.11.2023.</a:t>
            </a:fld>
            <a:endParaRPr lang="bs-Latn-B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E560C6-3968-61F4-DBBB-E31987EE6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C0FC78-FBA0-B05B-2233-4C50455C6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A61A2-E77B-48F5-B524-1C9DE9F42DB1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216769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83C4CA-17E8-AF4D-793E-17343A96F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866C94-8394-0D4A-5FF5-89F5953513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B81CBE-AC6B-A82C-0584-2D1C43EFD8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AD780D-7440-487F-A65D-56960F1B4A7E}" type="datetimeFigureOut">
              <a:rPr lang="bs-Latn-BA" smtClean="0"/>
              <a:t>19.11.2023.</a:t>
            </a:fld>
            <a:endParaRPr lang="bs-Latn-B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A02C7C-A41E-FD5B-4E7F-5D4DD9E488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s-Latn-B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1764C1-3246-80C3-0B5F-23D96DFCC5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3A61A2-E77B-48F5-B524-1C9DE9F42DB1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358258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sa.ba/en" TargetMode="External"/><Relationship Id="rId7" Type="http://schemas.openxmlformats.org/officeDocument/2006/relationships/hyperlink" Target="http://aicstirana.org/category/paese/bosnia-erzegovina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steri.it/en/" TargetMode="External"/><Relationship Id="rId5" Type="http://schemas.openxmlformats.org/officeDocument/2006/relationships/hyperlink" Target="https://gchumanrights.org/" TargetMode="External"/><Relationship Id="rId4" Type="http://schemas.openxmlformats.org/officeDocument/2006/relationships/hyperlink" Target="https://www.unibo.it/en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prorektor.nastava@unsa.ba" TargetMode="External"/><Relationship Id="rId2" Type="http://schemas.openxmlformats.org/officeDocument/2006/relationships/hyperlink" Target="mailto:dzenana.husremovic@ff.unsa.ba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F2D43-AD4E-96B8-C8B7-FAC2C87BC9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5396949"/>
            <a:ext cx="6926703" cy="993470"/>
          </a:xfrm>
        </p:spPr>
        <p:txBody>
          <a:bodyPr anchor="ctr">
            <a:normAutofit fontScale="90000"/>
          </a:bodyPr>
          <a:lstStyle/>
          <a:p>
            <a:pPr algn="l"/>
            <a:r>
              <a:rPr lang="en-US" sz="2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Erasmus+ and new study programs - reforming the traditional teaching and learning"</a:t>
            </a:r>
            <a:endParaRPr lang="bs-Latn-BA" sz="80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4161FC-51E6-19E7-58EF-6C1576D868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64904" y="5586258"/>
            <a:ext cx="3913574" cy="804160"/>
          </a:xfrm>
        </p:spPr>
        <p:txBody>
          <a:bodyPr anchor="ctr">
            <a:normAutofit fontScale="92500" lnSpcReduction="20000"/>
          </a:bodyPr>
          <a:lstStyle/>
          <a:p>
            <a:pPr algn="l"/>
            <a:r>
              <a:rPr lang="bs-Latn-BA" sz="1400" dirty="0" err="1"/>
              <a:t>Regional</a:t>
            </a:r>
            <a:r>
              <a:rPr lang="bs-Latn-BA" sz="1400" dirty="0"/>
              <a:t> P2P Event</a:t>
            </a:r>
            <a:endParaRPr lang="en-US" sz="1400" dirty="0"/>
          </a:p>
          <a:p>
            <a:pPr algn="l"/>
            <a:r>
              <a:rPr lang="bs-Latn-BA" sz="1400" dirty="0"/>
              <a:t>2023 EU </a:t>
            </a:r>
            <a:r>
              <a:rPr lang="bs-Latn-BA" sz="1400" dirty="0" err="1"/>
              <a:t>Year</a:t>
            </a:r>
            <a:r>
              <a:rPr lang="bs-Latn-BA" sz="1400" dirty="0"/>
              <a:t> </a:t>
            </a:r>
            <a:r>
              <a:rPr lang="bs-Latn-BA" sz="1400" dirty="0" err="1"/>
              <a:t>of</a:t>
            </a:r>
            <a:r>
              <a:rPr lang="bs-Latn-BA" sz="1400" dirty="0"/>
              <a:t> </a:t>
            </a:r>
            <a:r>
              <a:rPr lang="bs-Latn-BA" sz="1400" dirty="0" err="1"/>
              <a:t>Skills</a:t>
            </a:r>
            <a:r>
              <a:rPr lang="bs-Latn-BA" sz="1400" dirty="0"/>
              <a:t>—</a:t>
            </a:r>
            <a:r>
              <a:rPr lang="bs-Latn-BA" sz="1400" dirty="0" err="1"/>
              <a:t>Non</a:t>
            </a:r>
            <a:r>
              <a:rPr lang="bs-Latn-BA" sz="1400" dirty="0"/>
              <a:t>-Profit management </a:t>
            </a:r>
            <a:endParaRPr lang="en-US" sz="1400" dirty="0"/>
          </a:p>
          <a:p>
            <a:pPr algn="l"/>
            <a:r>
              <a:rPr lang="bs-Latn-BA" sz="1400" dirty="0"/>
              <a:t>21-22 </a:t>
            </a:r>
            <a:r>
              <a:rPr lang="bs-Latn-BA" sz="1400" dirty="0" err="1"/>
              <a:t>November</a:t>
            </a:r>
            <a:r>
              <a:rPr lang="bs-Latn-BA" sz="1400" dirty="0"/>
              <a:t> 2023, Tirana, </a:t>
            </a:r>
            <a:r>
              <a:rPr lang="bs-Latn-BA" sz="1400" dirty="0" err="1"/>
              <a:t>Albania</a:t>
            </a:r>
            <a:endParaRPr lang="bs-Latn-BA" sz="1800" dirty="0"/>
          </a:p>
        </p:txBody>
      </p:sp>
      <p:pic>
        <p:nvPicPr>
          <p:cNvPr id="4" name="Picture 3" descr="A close-up of a building&#10;&#10;Description automatically generated">
            <a:extLst>
              <a:ext uri="{FF2B5EF4-FFF2-40B4-BE49-F238E27FC236}">
                <a16:creationId xmlns:a16="http://schemas.microsoft.com/office/drawing/2014/main" id="{B6EF96CC-6CBA-3E5E-F154-1791265EE2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49" b="10303"/>
          <a:stretch/>
        </p:blipFill>
        <p:spPr>
          <a:xfrm>
            <a:off x="20" y="10"/>
            <a:ext cx="12191980" cy="5279933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0E76F6F3-F5F0-B26D-1B63-73AD0299B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5193518"/>
            <a:ext cx="12207200" cy="123363"/>
            <a:chOff x="-5025" y="6737718"/>
            <a:chExt cx="12207200" cy="12336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BC84BA2-BCC1-89D4-5592-8B2364E6B8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9C4FA24-7C12-A16B-31C2-891750171B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70952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020CC9-F472-A921-9DE9-B227897F2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4600"/>
              <a:t>Global trends and higher education</a:t>
            </a:r>
            <a:endParaRPr lang="bs-Latn-BA" sz="4600"/>
          </a:p>
        </p:txBody>
      </p:sp>
      <p:sp>
        <p:nvSpPr>
          <p:cNvPr id="20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A9E4243-892D-2FBC-B68D-9CDE13340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 lnSpcReduction="10000"/>
          </a:bodyPr>
          <a:lstStyle/>
          <a:p>
            <a:r>
              <a:rPr lang="en-US" sz="2200" dirty="0"/>
              <a:t>HE always “under construction” </a:t>
            </a:r>
          </a:p>
          <a:p>
            <a:r>
              <a:rPr lang="en-US" sz="2200" dirty="0"/>
              <a:t>Global trends that influence HE (Spies,2019):</a:t>
            </a:r>
          </a:p>
          <a:p>
            <a:r>
              <a:rPr lang="en-US" sz="2200" dirty="0"/>
              <a:t>Globalization</a:t>
            </a:r>
          </a:p>
          <a:p>
            <a:r>
              <a:rPr lang="en-US" sz="2200" dirty="0"/>
              <a:t>Technology development</a:t>
            </a:r>
          </a:p>
          <a:p>
            <a:r>
              <a:rPr lang="en-US" sz="2200" dirty="0"/>
              <a:t>Population changes</a:t>
            </a:r>
          </a:p>
          <a:p>
            <a:r>
              <a:rPr lang="en-US" sz="2200" dirty="0"/>
              <a:t>Defining competencies for future work </a:t>
            </a:r>
            <a:br>
              <a:rPr lang="en-US" sz="2200" dirty="0"/>
            </a:br>
            <a:endParaRPr lang="en-US" sz="2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E12E38-FB3A-09CF-167E-C02D3A5872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2"/>
          <a:stretch/>
        </p:blipFill>
        <p:spPr>
          <a:xfrm>
            <a:off x="5933185" y="10"/>
            <a:ext cx="6257292" cy="6238385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35786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B7F96-978D-B31D-FBC1-26742B2B6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/>
              <a:t>The main shifts toward sustainable HE</a:t>
            </a:r>
            <a:endParaRPr lang="bs-Latn-BA" sz="5400"/>
          </a:p>
        </p:txBody>
      </p:sp>
      <p:sp>
        <p:nvSpPr>
          <p:cNvPr id="1033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FF70B-6864-DD9D-1A67-E91FBE84BA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Learning outside of classrooms</a:t>
            </a:r>
          </a:p>
          <a:p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Shift from traditional teacher-centered to student-centered active teaching and learning</a:t>
            </a:r>
          </a:p>
          <a:p>
            <a:r>
              <a:rPr lang="en-US" sz="22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Moving from knowledge based to competence-based learning for </a:t>
            </a:r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future </a:t>
            </a:r>
          </a:p>
          <a:p>
            <a:r>
              <a:rPr lang="en-US" sz="22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More formative instead of summative assessments</a:t>
            </a:r>
          </a:p>
          <a:p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Access to quality education for social mobility and more resilient people to everchanging world of work </a:t>
            </a:r>
            <a:endParaRPr lang="en-US" sz="220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20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Our Approach – EUSTEPS">
            <a:extLst>
              <a:ext uri="{FF2B5EF4-FFF2-40B4-BE49-F238E27FC236}">
                <a16:creationId xmlns:a16="http://schemas.microsoft.com/office/drawing/2014/main" id="{FCE9D0D2-87EC-263B-D369-3AF4720F98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4" b="-3"/>
          <a:stretch/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6852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DB2084-180A-9540-6512-67FDF6A68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6360892" cy="1624520"/>
          </a:xfrm>
        </p:spPr>
        <p:txBody>
          <a:bodyPr anchor="ctr">
            <a:normAutofit/>
          </a:bodyPr>
          <a:lstStyle/>
          <a:p>
            <a:r>
              <a:rPr lang="en-US" sz="4000" dirty="0"/>
              <a:t>Rethinking the purpose of HE</a:t>
            </a:r>
            <a:endParaRPr lang="bs-Latn-BA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74BD7E-F33B-9FFC-FCD2-45C07ED6F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6360893" cy="3613149"/>
          </a:xfrm>
        </p:spPr>
        <p:txBody>
          <a:bodyPr anchor="ctr">
            <a:normAutofit fontScale="92500" lnSpcReduction="20000"/>
          </a:bodyPr>
          <a:lstStyle/>
          <a:p>
            <a:r>
              <a:rPr lang="en-US" sz="2600" dirty="0">
                <a:effectLst/>
                <a:ea typeface="Cambria" panose="02040503050406030204" pitchFamily="18" charset="0"/>
                <a:cs typeface="Times New Roman" panose="02020603050405020304" pitchFamily="18" charset="0"/>
              </a:rPr>
              <a:t>From education for the labor market to preparation for environmental, technological and social changes </a:t>
            </a:r>
          </a:p>
          <a:p>
            <a:r>
              <a:rPr lang="en-US" sz="2600" dirty="0">
                <a:ea typeface="Cambria" panose="02040503050406030204" pitchFamily="18" charset="0"/>
                <a:cs typeface="Times New Roman" panose="02020603050405020304" pitchFamily="18" charset="0"/>
              </a:rPr>
              <a:t>New social contract has two fundamental principles:</a:t>
            </a:r>
          </a:p>
          <a:p>
            <a:pPr lvl="1"/>
            <a:r>
              <a:rPr lang="en-US" sz="2600" dirty="0">
                <a:effectLst/>
                <a:ea typeface="Cambria" panose="02040503050406030204" pitchFamily="18" charset="0"/>
                <a:cs typeface="Times New Roman" panose="02020603050405020304" pitchFamily="18" charset="0"/>
              </a:rPr>
              <a:t>Right for e</a:t>
            </a:r>
            <a:r>
              <a:rPr lang="en-US" sz="2600" dirty="0">
                <a:ea typeface="Cambria" panose="02040503050406030204" pitchFamily="18" charset="0"/>
                <a:cs typeface="Times New Roman" panose="02020603050405020304" pitchFamily="18" charset="0"/>
              </a:rPr>
              <a:t>ducation</a:t>
            </a:r>
          </a:p>
          <a:p>
            <a:pPr lvl="1"/>
            <a:r>
              <a:rPr lang="en-US" sz="2600" dirty="0">
                <a:effectLst/>
                <a:ea typeface="Cambria" panose="02040503050406030204" pitchFamily="18" charset="0"/>
                <a:cs typeface="Times New Roman" panose="02020603050405020304" pitchFamily="18" charset="0"/>
              </a:rPr>
              <a:t>Commitment to the idea of education as public social action and common good </a:t>
            </a:r>
          </a:p>
          <a:p>
            <a:r>
              <a:rPr lang="en-US" sz="2600" dirty="0">
                <a:ea typeface="Cambria" panose="02040503050406030204" pitchFamily="18" charset="0"/>
                <a:cs typeface="Times New Roman" panose="02020603050405020304" pitchFamily="18" charset="0"/>
              </a:rPr>
              <a:t>Social justice, solidarity and common good represents the idea of citizens as agents of change agents and crucial actors in decision making </a:t>
            </a:r>
            <a:endParaRPr lang="en-US" sz="2600" dirty="0">
              <a:effectLst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bs-Latn-BA" sz="1700" dirty="0"/>
          </a:p>
        </p:txBody>
      </p:sp>
      <p:pic>
        <p:nvPicPr>
          <p:cNvPr id="5" name="Picture 4" descr="White bulbs with a yellow one standing out">
            <a:extLst>
              <a:ext uri="{FF2B5EF4-FFF2-40B4-BE49-F238E27FC236}">
                <a16:creationId xmlns:a16="http://schemas.microsoft.com/office/drawing/2014/main" id="{46E8820C-047D-62E0-E546-58799BFF92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365" r="28234" b="-2"/>
          <a:stretch/>
        </p:blipFill>
        <p:spPr>
          <a:xfrm>
            <a:off x="7212932" y="1"/>
            <a:ext cx="49858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468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F5260-9E5A-7ABA-9B88-68BEC81F3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3" y="741391"/>
            <a:ext cx="6023418" cy="1616203"/>
          </a:xfrm>
        </p:spPr>
        <p:txBody>
          <a:bodyPr anchor="b">
            <a:normAutofit/>
          </a:bodyPr>
          <a:lstStyle/>
          <a:p>
            <a:r>
              <a:rPr lang="en-US" sz="3200" dirty="0"/>
              <a:t>Important initiatives of HEI in the region </a:t>
            </a:r>
            <a:endParaRPr lang="bs-Latn-BA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DABFBE-BE16-25FC-A59D-5F50EDD66B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692" y="2533476"/>
            <a:ext cx="5620361" cy="3447832"/>
          </a:xfrm>
        </p:spPr>
        <p:txBody>
          <a:bodyPr anchor="t">
            <a:normAutofit fontScale="85000" lnSpcReduction="20000"/>
          </a:bodyPr>
          <a:lstStyle/>
          <a:p>
            <a:r>
              <a:rPr lang="en-US" sz="2600" dirty="0"/>
              <a:t>Legislative level</a:t>
            </a:r>
          </a:p>
          <a:p>
            <a:pPr lvl="1"/>
            <a:r>
              <a:rPr lang="en-US" sz="2600" dirty="0"/>
              <a:t>Including new and flexible study programs </a:t>
            </a:r>
          </a:p>
          <a:p>
            <a:pPr lvl="1"/>
            <a:r>
              <a:rPr lang="en-US" sz="2600" dirty="0"/>
              <a:t>Micro credentials</a:t>
            </a:r>
          </a:p>
          <a:p>
            <a:pPr lvl="1"/>
            <a:r>
              <a:rPr lang="en-US" sz="2600" dirty="0"/>
              <a:t>Recognition of prior learning?</a:t>
            </a:r>
          </a:p>
          <a:p>
            <a:r>
              <a:rPr lang="en-US" sz="2600" dirty="0"/>
              <a:t>Policy level – strategies</a:t>
            </a:r>
          </a:p>
          <a:p>
            <a:pPr lvl="1"/>
            <a:r>
              <a:rPr lang="en-US" sz="2600" dirty="0"/>
              <a:t>Internationalization </a:t>
            </a:r>
          </a:p>
          <a:p>
            <a:pPr lvl="1"/>
            <a:r>
              <a:rPr lang="en-US" sz="2600" dirty="0"/>
              <a:t>Mobility</a:t>
            </a:r>
          </a:p>
          <a:p>
            <a:pPr lvl="1"/>
            <a:r>
              <a:rPr lang="en-US" sz="2600" dirty="0"/>
              <a:t>Attraction for non-traditional students</a:t>
            </a:r>
          </a:p>
          <a:p>
            <a:pPr lvl="1"/>
            <a:r>
              <a:rPr lang="en-US" sz="2600" dirty="0"/>
              <a:t>Development of study programs for reskilling and upskilling</a:t>
            </a:r>
          </a:p>
          <a:p>
            <a:endParaRPr lang="bs-Latn-BA" sz="2000" dirty="0"/>
          </a:p>
        </p:txBody>
      </p:sp>
      <p:pic>
        <p:nvPicPr>
          <p:cNvPr id="5" name="Picture 4" descr="Abstract blurred public library with bookshelves">
            <a:extLst>
              <a:ext uri="{FF2B5EF4-FFF2-40B4-BE49-F238E27FC236}">
                <a16:creationId xmlns:a16="http://schemas.microsoft.com/office/drawing/2014/main" id="{2E52BE29-366F-D7B4-0484-58E21F5EB3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63" r="31503" b="-1"/>
          <a:stretch/>
        </p:blipFill>
        <p:spPr>
          <a:xfrm>
            <a:off x="6972693" y="10"/>
            <a:ext cx="5219306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E3A741D-C19B-960A-5803-1C58871478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369424" y="3028872"/>
            <a:ext cx="1559464" cy="6106313"/>
          </a:xfrm>
          <a:prstGeom prst="rect">
            <a:avLst/>
          </a:prstGeom>
          <a:gradFill>
            <a:gsLst>
              <a:gs pos="0">
                <a:schemeClr val="accent5">
                  <a:alpha val="77000"/>
                </a:schemeClr>
              </a:gs>
              <a:gs pos="57000">
                <a:schemeClr val="accent5">
                  <a:lumMod val="60000"/>
                  <a:lumOff val="40000"/>
                  <a:alpha val="0"/>
                </a:schemeClr>
              </a:gs>
            </a:gsLst>
            <a:lin ang="11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C3A50E9-9119-7BC3-083B-2D84CCC78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15441" y="-3760"/>
            <a:ext cx="2176557" cy="6857999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40000">
                <a:schemeClr val="accent2">
                  <a:alpha val="0"/>
                </a:schemeClr>
              </a:gs>
            </a:gsLst>
            <a:lin ang="11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C39DE25-0E4E-0AA7-0932-1D78C2372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096000" y="5502302"/>
            <a:ext cx="6106314" cy="1359456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9000"/>
                </a:schemeClr>
              </a:gs>
              <a:gs pos="38000">
                <a:schemeClr val="accent5">
                  <a:lumMod val="60000"/>
                  <a:lumOff val="40000"/>
                  <a:alpha val="0"/>
                </a:schemeClr>
              </a:gs>
            </a:gsLst>
            <a:lin ang="4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6EA299-0840-6DEA-E670-C49AEBC87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9026892" y="2939627"/>
            <a:ext cx="3162908" cy="391461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</a:schemeClr>
              </a:gs>
              <a:gs pos="51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793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AAE94E3-A7DB-4868-B1E3-E49703488B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39AB4E-A53D-6E7C-EF48-E5AC176C5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5279408" cy="1128068"/>
          </a:xfrm>
        </p:spPr>
        <p:txBody>
          <a:bodyPr anchor="ctr">
            <a:normAutofit/>
          </a:bodyPr>
          <a:lstStyle/>
          <a:p>
            <a:r>
              <a:rPr lang="en-US" sz="3100" dirty="0"/>
              <a:t>Some examples of ERASMUS+ CB projects in the region </a:t>
            </a:r>
            <a:endParaRPr lang="bs-Latn-BA" sz="31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123821"/>
            <a:ext cx="4975066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E32AF-4704-067D-BAA2-996602349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5278066" cy="3979585"/>
          </a:xfrm>
        </p:spPr>
        <p:txBody>
          <a:bodyPr anchor="ctr">
            <a:normAutofit/>
          </a:bodyPr>
          <a:lstStyle/>
          <a:p>
            <a:r>
              <a:rPr lang="en-US" sz="2000" dirty="0"/>
              <a:t>DUALSCI – developing dual studies (university + organizations)</a:t>
            </a:r>
          </a:p>
          <a:p>
            <a:r>
              <a:rPr lang="en-US" sz="2000" dirty="0"/>
              <a:t>PARTISH – developing part time and short circle studies </a:t>
            </a:r>
            <a:endParaRPr lang="bs-Latn-BA" sz="20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9687" y="357447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AD1006-C227-EA47-A4B5-5C51D8107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3423" y="1275886"/>
            <a:ext cx="4397433" cy="1130768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CB5D2D7-DF65-4E86-BFBA-FFB9B5ACEB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9687" y="3505479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04D554-20BD-4345-A4A4-89C14F519E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3423" y="4143103"/>
            <a:ext cx="4395569" cy="164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11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65E0B-5204-418C-1225-884E01ABA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i="0" dirty="0">
                <a:effectLst/>
              </a:rPr>
              <a:t>The Global Campus South East Europe - European Regional Master’s </a:t>
            </a:r>
            <a:r>
              <a:rPr lang="en-US" sz="3200" b="1" i="0" dirty="0" err="1">
                <a:effectLst/>
              </a:rPr>
              <a:t>Programme</a:t>
            </a:r>
            <a:r>
              <a:rPr lang="en-US" sz="3200" b="1" i="0" dirty="0">
                <a:effectLst/>
              </a:rPr>
              <a:t> in Democracy and Human Rights in South East Europe (GC SEE/ERMA)</a:t>
            </a:r>
            <a:br>
              <a:rPr lang="en-US" sz="3200" b="1" i="0" dirty="0">
                <a:effectLst/>
              </a:rPr>
            </a:br>
            <a:endParaRPr lang="bs-Latn-BA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57B9A-9B41-212C-DB14-664F6156CE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fontAlgn="base"/>
            <a:r>
              <a:rPr lang="en-US" dirty="0"/>
              <a:t>O</a:t>
            </a:r>
            <a:r>
              <a:rPr lang="en-US" b="0" i="0" dirty="0">
                <a:effectLst/>
              </a:rPr>
              <a:t>ne year interdisciplinary Master’s </a:t>
            </a:r>
            <a:r>
              <a:rPr lang="en-US" b="0" i="0" dirty="0" err="1">
                <a:effectLst/>
              </a:rPr>
              <a:t>programme</a:t>
            </a:r>
            <a:r>
              <a:rPr lang="en-US" b="0" i="0" dirty="0">
                <a:effectLst/>
              </a:rPr>
              <a:t> </a:t>
            </a:r>
          </a:p>
          <a:p>
            <a:pPr algn="l" fontAlgn="base"/>
            <a:r>
              <a:rPr lang="en-US" b="0" i="0" dirty="0">
                <a:effectLst/>
              </a:rPr>
              <a:t>University of Sarajevo (</a:t>
            </a:r>
            <a:r>
              <a:rPr lang="en-US" b="0" i="0" u="none" strike="noStrike" dirty="0"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UNSA</a:t>
            </a:r>
            <a:r>
              <a:rPr lang="en-US" b="0" i="0" dirty="0">
                <a:effectLst/>
              </a:rPr>
              <a:t>), and the University of Bologna (</a:t>
            </a:r>
            <a:r>
              <a:rPr lang="en-US" b="0" i="0" u="none" strike="noStrike" dirty="0">
                <a:effectLst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UNIBO</a:t>
            </a:r>
            <a:r>
              <a:rPr lang="en-US" b="0" i="0" dirty="0">
                <a:effectLst/>
              </a:rPr>
              <a:t>)</a:t>
            </a:r>
          </a:p>
          <a:p>
            <a:pPr algn="l" fontAlgn="base"/>
            <a:r>
              <a:rPr lang="en-US" b="0" i="0" dirty="0">
                <a:effectLst/>
              </a:rPr>
              <a:t>Member of the </a:t>
            </a:r>
            <a:r>
              <a:rPr lang="en-US" b="0" i="0" u="none" strike="noStrike" dirty="0">
                <a:effectLst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Global Campus of Human Rights</a:t>
            </a:r>
            <a:endParaRPr lang="en-US" b="0" i="0" dirty="0">
              <a:effectLst/>
            </a:endParaRPr>
          </a:p>
          <a:p>
            <a:pPr algn="l" fontAlgn="base"/>
            <a:r>
              <a:rPr lang="en-US" b="0" i="0" dirty="0">
                <a:effectLst/>
              </a:rPr>
              <a:t>Financed by the European Union through the Global Campus of Human Rights, co-financed and supported by the </a:t>
            </a:r>
            <a:r>
              <a:rPr lang="en-US" b="0" i="0" u="none" strike="noStrike" dirty="0">
                <a:effectLst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Ministry of Foreign Affairs of Italy</a:t>
            </a:r>
            <a:r>
              <a:rPr lang="en-US" b="0" i="0" dirty="0">
                <a:effectLst/>
              </a:rPr>
              <a:t> and the Italian Development and Cooperation Agency (</a:t>
            </a:r>
            <a:r>
              <a:rPr lang="en-US" b="0" i="0" u="none" strike="noStrike" dirty="0">
                <a:effectLst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AICS</a:t>
            </a:r>
            <a:r>
              <a:rPr lang="en-US" b="0" i="0" dirty="0">
                <a:effectLst/>
              </a:rPr>
              <a:t>)</a:t>
            </a:r>
          </a:p>
          <a:p>
            <a:pPr algn="l" fontAlgn="base"/>
            <a:endParaRPr lang="en-US" dirty="0"/>
          </a:p>
          <a:p>
            <a:pPr algn="l" fontAlgn="base"/>
            <a:r>
              <a:rPr lang="en-US" b="0" i="0" dirty="0">
                <a:effectLst/>
              </a:rPr>
              <a:t>More: </a:t>
            </a:r>
            <a:r>
              <a:rPr lang="en-US" b="0" i="0" dirty="0">
                <a:effectLst/>
                <a:hlinkClick r:id="rId5"/>
              </a:rPr>
              <a:t>https://gchumanrights.org/</a:t>
            </a:r>
            <a:endParaRPr lang="en-US" b="0" i="0" dirty="0">
              <a:effectLst/>
            </a:endParaRPr>
          </a:p>
          <a:p>
            <a:pPr algn="l" fontAlgn="base"/>
            <a:endParaRPr lang="en-US" b="0" i="0" dirty="0">
              <a:effectLst/>
            </a:endParaRPr>
          </a:p>
          <a:p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369442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F687420-BEB4-45CD-8226-339BE553B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E6D7CE-FAF0-90AC-16D4-94A23D8A0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anchor="b">
            <a:normAutofit/>
          </a:bodyPr>
          <a:lstStyle/>
          <a:p>
            <a:r>
              <a:rPr lang="en-US" sz="2500"/>
              <a:t>What is needed for successful completion and knowledge transfer?</a:t>
            </a:r>
            <a:endParaRPr lang="bs-Latn-BA" sz="250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85BC07-7F60-1754-07E6-65739CC5F3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066" y="2031101"/>
            <a:ext cx="4282984" cy="3511943"/>
          </a:xfrm>
        </p:spPr>
        <p:txBody>
          <a:bodyPr anchor="ctr">
            <a:normAutofit/>
          </a:bodyPr>
          <a:lstStyle/>
          <a:p>
            <a:r>
              <a:rPr lang="en-US" sz="2400" dirty="0"/>
              <a:t>Scholarships – even as part of the grant</a:t>
            </a:r>
          </a:p>
          <a:p>
            <a:endParaRPr lang="en-US" sz="2400" dirty="0"/>
          </a:p>
          <a:p>
            <a:r>
              <a:rPr lang="en-US" sz="2400" dirty="0"/>
              <a:t>Organizational support – the organization has to be ready to accept and use newly acquired skills and see it as the opportunity to grow </a:t>
            </a:r>
            <a:endParaRPr lang="bs-Latn-BA" sz="24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3A0BD0-4AC1-0771-100A-03D583FE7B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993" r="21154" b="1"/>
          <a:stretch/>
        </p:blipFill>
        <p:spPr>
          <a:xfrm>
            <a:off x="5987738" y="650494"/>
            <a:ext cx="5628018" cy="5324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183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12C53-1E31-6803-799E-90E1C8B44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Conclusion…</a:t>
            </a:r>
            <a:endParaRPr lang="bs-Latn-B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9FED0F-AF8F-26C5-AD59-5062DDF676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collaboration between academia (especially public universities) and CSOs should be organic since we share the same values </a:t>
            </a:r>
          </a:p>
          <a:p>
            <a:r>
              <a:rPr lang="en-US" dirty="0"/>
              <a:t>We have to recognize each other more and create synergies which will help:</a:t>
            </a:r>
          </a:p>
          <a:p>
            <a:r>
              <a:rPr lang="en-US" dirty="0"/>
              <a:t>CSOs to develop the skills for the future</a:t>
            </a:r>
          </a:p>
          <a:p>
            <a:r>
              <a:rPr lang="en-US" dirty="0"/>
              <a:t>Academia to use the real life institutional knowledge from CSOs to create high quality study programs transferable to the society </a:t>
            </a:r>
          </a:p>
        </p:txBody>
      </p:sp>
    </p:spTree>
    <p:extLst>
      <p:ext uri="{BB962C8B-B14F-4D97-AF65-F5344CB8AC3E}">
        <p14:creationId xmlns:p14="http://schemas.microsoft.com/office/powerpoint/2010/main" val="40309978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F687420-BEB4-45CD-8226-339BE553B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D779F1-C267-48B1-D69F-2C327E79A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anchor="b">
            <a:normAutofit/>
          </a:bodyPr>
          <a:lstStyle/>
          <a:p>
            <a:r>
              <a:rPr lang="en-US" sz="3600" dirty="0"/>
              <a:t>Thank you…</a:t>
            </a:r>
            <a:endParaRPr lang="bs-Latn-BA" sz="36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EFFB5-0665-C6DE-196A-4ED34C2935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065" y="2031101"/>
            <a:ext cx="4985713" cy="3511943"/>
          </a:xfrm>
        </p:spPr>
        <p:txBody>
          <a:bodyPr anchor="ctr">
            <a:normAutofit/>
          </a:bodyPr>
          <a:lstStyle/>
          <a:p>
            <a:r>
              <a:rPr lang="en-US" sz="2400" dirty="0">
                <a:hlinkClick r:id="rId2"/>
              </a:rPr>
              <a:t>dzenana.husremovic@ff.unsa.ba</a:t>
            </a:r>
            <a:endParaRPr lang="en-US" sz="2400" dirty="0"/>
          </a:p>
          <a:p>
            <a:r>
              <a:rPr lang="en-US" sz="2400" dirty="0">
                <a:hlinkClick r:id="rId3"/>
              </a:rPr>
              <a:t>prorektor.nastava@unsa.ba</a:t>
            </a:r>
            <a:r>
              <a:rPr lang="en-US" sz="2400" dirty="0"/>
              <a:t> </a:t>
            </a:r>
            <a:endParaRPr lang="bs-Latn-BA" sz="24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EDDB16-4421-7184-CB2B-6F2F25D154C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4282" r="-1" b="-1"/>
          <a:stretch/>
        </p:blipFill>
        <p:spPr>
          <a:xfrm>
            <a:off x="5987738" y="650494"/>
            <a:ext cx="5628018" cy="5324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1532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3111</TotalTime>
  <Words>680</Words>
  <Application>Microsoft Office PowerPoint</Application>
  <PresentationFormat>Widescreen</PresentationFormat>
  <Paragraphs>59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</vt:lpstr>
      <vt:lpstr>Office Theme</vt:lpstr>
      <vt:lpstr>Erasmus+ and new study programs - reforming the traditional teaching and learning"</vt:lpstr>
      <vt:lpstr>Global trends and higher education</vt:lpstr>
      <vt:lpstr>The main shifts toward sustainable HE</vt:lpstr>
      <vt:lpstr>Rethinking the purpose of HE</vt:lpstr>
      <vt:lpstr>Important initiatives of HEI in the region </vt:lpstr>
      <vt:lpstr>Some examples of ERASMUS+ CB projects in the region </vt:lpstr>
      <vt:lpstr>The Global Campus South East Europe - European Regional Master’s Programme in Democracy and Human Rights in South East Europe (GC SEE/ERMA) </vt:lpstr>
      <vt:lpstr>What is needed for successful completion and knowledge transfer?</vt:lpstr>
      <vt:lpstr>Conclusion…</vt:lpstr>
      <vt:lpstr>Thank you…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Erasmus+ and new study programs - reforming the traditional teaching and learning"</dc:title>
  <dc:creator>reviewer</dc:creator>
  <cp:lastModifiedBy>reviewer </cp:lastModifiedBy>
  <cp:revision>8</cp:revision>
  <dcterms:created xsi:type="dcterms:W3CDTF">2023-11-17T07:26:17Z</dcterms:created>
  <dcterms:modified xsi:type="dcterms:W3CDTF">2023-11-21T10:28:32Z</dcterms:modified>
</cp:coreProperties>
</file>