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57" r:id="rId3"/>
    <p:sldId id="260" r:id="rId4"/>
    <p:sldId id="264" r:id="rId5"/>
    <p:sldId id="261" r:id="rId6"/>
    <p:sldId id="268" r:id="rId7"/>
    <p:sldId id="265" r:id="rId8"/>
    <p:sldId id="262" r:id="rId9"/>
    <p:sldId id="269" r:id="rId10"/>
    <p:sldId id="270" r:id="rId11"/>
    <p:sldId id="271" r:id="rId12"/>
    <p:sldId id="266" r:id="rId13"/>
    <p:sldId id="263" r:id="rId14"/>
    <p:sldId id="272" r:id="rId15"/>
    <p:sldId id="267" r:id="rId16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4A0"/>
    <a:srgbClr val="00A0E3"/>
    <a:srgbClr val="0B543C"/>
    <a:srgbClr val="9F2EB2"/>
    <a:srgbClr val="A24AB1"/>
    <a:srgbClr val="F4AF3D"/>
    <a:srgbClr val="F3AE49"/>
    <a:srgbClr val="5B1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93" autoAdjust="0"/>
  </p:normalViewPr>
  <p:slideViewPr>
    <p:cSldViewPr snapToGrid="0">
      <p:cViewPr>
        <p:scale>
          <a:sx n="74" d="100"/>
          <a:sy n="74" d="100"/>
        </p:scale>
        <p:origin x="376" y="-1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76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F7865-597B-4ACA-9675-B24BAFA62430}" type="datetimeFigureOut">
              <a:rPr lang="ru-RU" smtClean="0"/>
              <a:pPr/>
              <a:t>27.05.2024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2B265-2C5D-4182-9740-B597B9B3BD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16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B8302-E9E1-48F6-B9F4-403598733512}" type="datetimeFigureOut">
              <a:rPr lang="ru-RU" smtClean="0"/>
              <a:pPr/>
              <a:t>27.05.2024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D3FB3-0356-4A43-BA38-68B506D187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412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wmf"/><Relationship Id="rId4" Type="http://schemas.openxmlformats.org/officeDocument/2006/relationships/image" Target="../media/image4.w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wmf"/><Relationship Id="rId4" Type="http://schemas.openxmlformats.org/officeDocument/2006/relationships/image" Target="../media/image4.w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73116" y="2499880"/>
            <a:ext cx="4100521" cy="1713038"/>
          </a:xfrm>
        </p:spPr>
        <p:txBody>
          <a:bodyPr lIns="0" tIns="0" rIns="0" bIns="0" anchor="t">
            <a:normAutofit/>
          </a:bodyPr>
          <a:lstStyle>
            <a:lvl1pPr algn="l">
              <a:defRPr sz="3600" b="1">
                <a:solidFill>
                  <a:srgbClr val="0B54A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Presentation title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68695" y="4212918"/>
            <a:ext cx="3713623" cy="90650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246" y="6305164"/>
            <a:ext cx="642687" cy="27864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418" y="6302226"/>
            <a:ext cx="309982" cy="2697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3DD254-C18A-C537-4B93-152425B076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C41A24-C65F-7E9F-2E1F-6C69B2580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8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73116" y="2499880"/>
            <a:ext cx="4100521" cy="1713038"/>
          </a:xfrm>
        </p:spPr>
        <p:txBody>
          <a:bodyPr lIns="0" tIns="0" rIns="0" bIns="0" anchor="t">
            <a:normAutofit/>
          </a:bodyPr>
          <a:lstStyle>
            <a:lvl1pPr algn="l"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GB" dirty="0"/>
              <a:t>Picture title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68695" y="4212918"/>
            <a:ext cx="3713623" cy="90650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Picture subtitle</a:t>
            </a:r>
            <a:endParaRPr lang="ru-RU" dirty="0"/>
          </a:p>
        </p:txBody>
      </p:sp>
      <p:sp>
        <p:nvSpPr>
          <p:cNvPr id="9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097955" y="863891"/>
            <a:ext cx="5209808" cy="5211486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43A8B4-5F47-E9EB-910F-A7DEF5442E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6" name="Рисунок 18">
            <a:extLst>
              <a:ext uri="{FF2B5EF4-FFF2-40B4-BE49-F238E27FC236}">
                <a16:creationId xmlns:a16="http://schemas.microsoft.com/office/drawing/2014/main" id="{87C1B0C7-30FB-1FF3-7DD8-AA0B6B9FC7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246" y="6305164"/>
            <a:ext cx="642687" cy="278648"/>
          </a:xfrm>
          <a:prstGeom prst="rect">
            <a:avLst/>
          </a:prstGeom>
        </p:spPr>
      </p:pic>
      <p:pic>
        <p:nvPicPr>
          <p:cNvPr id="7" name="Рисунок 20">
            <a:extLst>
              <a:ext uri="{FF2B5EF4-FFF2-40B4-BE49-F238E27FC236}">
                <a16:creationId xmlns:a16="http://schemas.microsoft.com/office/drawing/2014/main" id="{9C4278B9-0B3D-B098-9118-075727AD6E2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418" y="6302226"/>
            <a:ext cx="309982" cy="269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59BF9C-FABA-70DF-0B97-854418936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50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11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4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275407" y="1041400"/>
            <a:ext cx="4854904" cy="4856468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73116" y="2499880"/>
            <a:ext cx="4100521" cy="1713038"/>
          </a:xfrm>
        </p:spPr>
        <p:txBody>
          <a:bodyPr lIns="0" tIns="0" rIns="0" bIns="0" anchor="t">
            <a:normAutofit/>
          </a:bodyPr>
          <a:lstStyle>
            <a:lvl1pPr algn="l"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GB" dirty="0"/>
              <a:t>Section heading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68695" y="4212918"/>
            <a:ext cx="3713623" cy="90650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Section sub-heading</a:t>
            </a:r>
            <a:endParaRPr lang="ru-RU" dirty="0"/>
          </a:p>
        </p:txBody>
      </p:sp>
      <p:pic>
        <p:nvPicPr>
          <p:cNvPr id="2" name="Рисунок 18">
            <a:extLst>
              <a:ext uri="{FF2B5EF4-FFF2-40B4-BE49-F238E27FC236}">
                <a16:creationId xmlns:a16="http://schemas.microsoft.com/office/drawing/2014/main" id="{2BFD6BDF-3F1F-4602-DBF3-C7338E6658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246" y="6305164"/>
            <a:ext cx="642687" cy="278648"/>
          </a:xfrm>
          <a:prstGeom prst="rect">
            <a:avLst/>
          </a:prstGeom>
        </p:spPr>
      </p:pic>
      <p:pic>
        <p:nvPicPr>
          <p:cNvPr id="3" name="Рисунок 20">
            <a:extLst>
              <a:ext uri="{FF2B5EF4-FFF2-40B4-BE49-F238E27FC236}">
                <a16:creationId xmlns:a16="http://schemas.microsoft.com/office/drawing/2014/main" id="{A329FBF2-7C73-BF92-5803-D8BB6F7FFF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418" y="6302226"/>
            <a:ext cx="309982" cy="269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BB84FE-2619-A993-42F6-3008FEC5FF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515E7-331D-A9D9-76C4-2031CA46776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9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087" y="1143411"/>
            <a:ext cx="10457011" cy="1075914"/>
          </a:xfrm>
        </p:spPr>
        <p:txBody>
          <a:bodyPr lIns="0" r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2088" y="2560027"/>
            <a:ext cx="10457010" cy="3126398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18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5228C9-FDF4-458F-96AE-A77FA24A073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2087" y="391642"/>
            <a:ext cx="2901070" cy="4134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883A3D-4829-8FFF-6B06-B55FD681F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470218" y="6234655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5801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+ image 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исунок 42"/>
          <p:cNvSpPr>
            <a:spLocks noGrp="1"/>
          </p:cNvSpPr>
          <p:nvPr>
            <p:ph type="pic" sz="quarter" idx="16"/>
          </p:nvPr>
        </p:nvSpPr>
        <p:spPr>
          <a:xfrm>
            <a:off x="5615355" y="-1532307"/>
            <a:ext cx="7513932" cy="7513932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596" y="3622989"/>
            <a:ext cx="4664354" cy="2519172"/>
          </a:xfrm>
          <a:prstGeom prst="rect">
            <a:avLst/>
          </a:prstGeom>
        </p:spPr>
      </p:pic>
      <p:sp>
        <p:nvSpPr>
          <p:cNvPr id="38" name="Текст 2"/>
          <p:cNvSpPr>
            <a:spLocks noGrp="1"/>
          </p:cNvSpPr>
          <p:nvPr>
            <p:ph type="body" idx="1"/>
          </p:nvPr>
        </p:nvSpPr>
        <p:spPr>
          <a:xfrm>
            <a:off x="858411" y="3437943"/>
            <a:ext cx="3296203" cy="2248482"/>
          </a:xfrm>
        </p:spPr>
        <p:txBody>
          <a:bodyPr lIns="0" tIns="0" rIns="0" bIns="0" numCol="2" spcCol="36000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Заголовок 1"/>
          <p:cNvSpPr>
            <a:spLocks noGrp="1"/>
          </p:cNvSpPr>
          <p:nvPr>
            <p:ph type="title"/>
          </p:nvPr>
        </p:nvSpPr>
        <p:spPr>
          <a:xfrm>
            <a:off x="860365" y="1143410"/>
            <a:ext cx="3282527" cy="2068711"/>
          </a:xfrm>
        </p:spPr>
        <p:txBody>
          <a:bodyPr lIns="0" tIns="0" rIns="0" b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1CE34F-AC07-D6C5-BDA6-ED43D20178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CDAA66-FBA3-679C-C486-6034E55F97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77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+ image 2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458857" y="-1"/>
            <a:ext cx="5733143" cy="6858001"/>
          </a:xfrm>
          <a:prstGeom prst="rect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9515">
            <a:off x="4138402" y="1938093"/>
            <a:ext cx="4664354" cy="2519172"/>
          </a:xfrm>
          <a:prstGeom prst="rect">
            <a:avLst/>
          </a:prstGeom>
        </p:spPr>
      </p:pic>
      <p:sp>
        <p:nvSpPr>
          <p:cNvPr id="21" name="Текст 2"/>
          <p:cNvSpPr>
            <a:spLocks noGrp="1"/>
          </p:cNvSpPr>
          <p:nvPr>
            <p:ph type="body" idx="1"/>
          </p:nvPr>
        </p:nvSpPr>
        <p:spPr>
          <a:xfrm>
            <a:off x="858411" y="3437943"/>
            <a:ext cx="3296203" cy="2248482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860365" y="1143410"/>
            <a:ext cx="3282527" cy="2068711"/>
          </a:xfrm>
        </p:spPr>
        <p:txBody>
          <a:bodyPr lIns="0" tIns="0" rIns="0" b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7D88BE-3690-DAD2-9DBD-81A67115EED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760" y="265025"/>
            <a:ext cx="3621736" cy="5161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5311A4-7BFC-4C1A-026B-C83818C9BF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77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li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36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42" name="TextBox 41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3" name="Заголовок 1"/>
          <p:cNvSpPr>
            <a:spLocks noGrp="1"/>
          </p:cNvSpPr>
          <p:nvPr>
            <p:ph type="title"/>
          </p:nvPr>
        </p:nvSpPr>
        <p:spPr>
          <a:xfrm>
            <a:off x="872087" y="1155134"/>
            <a:ext cx="10457011" cy="1075914"/>
          </a:xfrm>
        </p:spPr>
        <p:txBody>
          <a:bodyPr lIns="0" rIns="0" anchor="t">
            <a:normAutofit/>
          </a:bodyPr>
          <a:lstStyle>
            <a:lvl1pPr>
              <a:defRPr sz="24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52" name="Текст 2"/>
          <p:cNvSpPr>
            <a:spLocks noGrp="1"/>
          </p:cNvSpPr>
          <p:nvPr>
            <p:ph type="body" idx="1"/>
          </p:nvPr>
        </p:nvSpPr>
        <p:spPr>
          <a:xfrm>
            <a:off x="1142573" y="3145762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Текст 2"/>
          <p:cNvSpPr>
            <a:spLocks noGrp="1"/>
          </p:cNvSpPr>
          <p:nvPr>
            <p:ph type="body" idx="52"/>
          </p:nvPr>
        </p:nvSpPr>
        <p:spPr>
          <a:xfrm>
            <a:off x="1142573" y="4383361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Текст 2"/>
          <p:cNvSpPr>
            <a:spLocks noGrp="1"/>
          </p:cNvSpPr>
          <p:nvPr>
            <p:ph type="body" idx="54"/>
          </p:nvPr>
        </p:nvSpPr>
        <p:spPr>
          <a:xfrm>
            <a:off x="4614638" y="3145762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Текст 2"/>
          <p:cNvSpPr>
            <a:spLocks noGrp="1"/>
          </p:cNvSpPr>
          <p:nvPr>
            <p:ph type="body" idx="56"/>
          </p:nvPr>
        </p:nvSpPr>
        <p:spPr>
          <a:xfrm>
            <a:off x="4614638" y="4383361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accent1">
                    <a:lumMod val="50000"/>
                  </a:schemeClr>
                </a:solidFill>
                <a:latin typeface="Myriad Pro" panose="020B0503030403020204" pitchFamily="34" charset="0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Текст 2"/>
          <p:cNvSpPr>
            <a:spLocks noGrp="1"/>
          </p:cNvSpPr>
          <p:nvPr>
            <p:ph type="body" idx="58"/>
          </p:nvPr>
        </p:nvSpPr>
        <p:spPr>
          <a:xfrm>
            <a:off x="8092418" y="3145762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Текст 2"/>
          <p:cNvSpPr>
            <a:spLocks noGrp="1"/>
          </p:cNvSpPr>
          <p:nvPr>
            <p:ph type="body" idx="60"/>
          </p:nvPr>
        </p:nvSpPr>
        <p:spPr>
          <a:xfrm>
            <a:off x="8092418" y="4383361"/>
            <a:ext cx="2743627" cy="749960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3" name="Текст 2"/>
          <p:cNvSpPr>
            <a:spLocks noGrp="1"/>
          </p:cNvSpPr>
          <p:nvPr>
            <p:ph type="body" idx="62" hasCustomPrompt="1"/>
          </p:nvPr>
        </p:nvSpPr>
        <p:spPr>
          <a:xfrm>
            <a:off x="916101" y="2767108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1</a:t>
            </a:r>
            <a:endParaRPr lang="en-US" dirty="0"/>
          </a:p>
        </p:txBody>
      </p:sp>
      <p:sp>
        <p:nvSpPr>
          <p:cNvPr id="94" name="Текст 2"/>
          <p:cNvSpPr>
            <a:spLocks noGrp="1"/>
          </p:cNvSpPr>
          <p:nvPr>
            <p:ph type="body" idx="63" hasCustomPrompt="1"/>
          </p:nvPr>
        </p:nvSpPr>
        <p:spPr>
          <a:xfrm>
            <a:off x="928451" y="4003824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4</a:t>
            </a:r>
            <a:endParaRPr lang="en-US" dirty="0"/>
          </a:p>
        </p:txBody>
      </p:sp>
      <p:sp>
        <p:nvSpPr>
          <p:cNvPr id="95" name="Текст 2"/>
          <p:cNvSpPr>
            <a:spLocks noGrp="1"/>
          </p:cNvSpPr>
          <p:nvPr>
            <p:ph type="body" idx="64" hasCustomPrompt="1"/>
          </p:nvPr>
        </p:nvSpPr>
        <p:spPr>
          <a:xfrm>
            <a:off x="4399822" y="2767108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2</a:t>
            </a:r>
            <a:endParaRPr lang="en-US" dirty="0"/>
          </a:p>
        </p:txBody>
      </p:sp>
      <p:sp>
        <p:nvSpPr>
          <p:cNvPr id="96" name="Текст 2"/>
          <p:cNvSpPr>
            <a:spLocks noGrp="1"/>
          </p:cNvSpPr>
          <p:nvPr>
            <p:ph type="body" idx="65" hasCustomPrompt="1"/>
          </p:nvPr>
        </p:nvSpPr>
        <p:spPr>
          <a:xfrm>
            <a:off x="4412172" y="4003824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  <a:r>
              <a:rPr lang="ru-RU" dirty="0"/>
              <a:t>5</a:t>
            </a:r>
            <a:endParaRPr lang="en-US" dirty="0"/>
          </a:p>
        </p:txBody>
      </p:sp>
      <p:sp>
        <p:nvSpPr>
          <p:cNvPr id="99" name="Текст 2"/>
          <p:cNvSpPr>
            <a:spLocks noGrp="1"/>
          </p:cNvSpPr>
          <p:nvPr>
            <p:ph type="body" idx="66" hasCustomPrompt="1"/>
          </p:nvPr>
        </p:nvSpPr>
        <p:spPr>
          <a:xfrm>
            <a:off x="7840883" y="2767108"/>
            <a:ext cx="488556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00" name="Текст 2"/>
          <p:cNvSpPr>
            <a:spLocks noGrp="1"/>
          </p:cNvSpPr>
          <p:nvPr>
            <p:ph type="body" idx="67" hasCustomPrompt="1"/>
          </p:nvPr>
        </p:nvSpPr>
        <p:spPr>
          <a:xfrm>
            <a:off x="7875440" y="4003824"/>
            <a:ext cx="444142" cy="221369"/>
          </a:xfrm>
          <a:custGeom>
            <a:avLst/>
            <a:gdLst>
              <a:gd name="connsiteX0" fmla="*/ 0 w 444142"/>
              <a:gd name="connsiteY0" fmla="*/ 221369 h 442738"/>
              <a:gd name="connsiteX1" fmla="*/ 222071 w 444142"/>
              <a:gd name="connsiteY1" fmla="*/ 0 h 442738"/>
              <a:gd name="connsiteX2" fmla="*/ 444142 w 444142"/>
              <a:gd name="connsiteY2" fmla="*/ 221369 h 442738"/>
              <a:gd name="connsiteX3" fmla="*/ 222071 w 444142"/>
              <a:gd name="connsiteY3" fmla="*/ 442738 h 442738"/>
              <a:gd name="connsiteX4" fmla="*/ 0 w 444142"/>
              <a:gd name="connsiteY4" fmla="*/ 221369 h 442738"/>
              <a:gd name="connsiteX0" fmla="*/ 222071 w 444142"/>
              <a:gd name="connsiteY0" fmla="*/ 442738 h 534178"/>
              <a:gd name="connsiteX1" fmla="*/ 0 w 444142"/>
              <a:gd name="connsiteY1" fmla="*/ 221369 h 534178"/>
              <a:gd name="connsiteX2" fmla="*/ 222071 w 444142"/>
              <a:gd name="connsiteY2" fmla="*/ 0 h 534178"/>
              <a:gd name="connsiteX3" fmla="*/ 444142 w 444142"/>
              <a:gd name="connsiteY3" fmla="*/ 221369 h 534178"/>
              <a:gd name="connsiteX4" fmla="*/ 313511 w 444142"/>
              <a:gd name="connsiteY4" fmla="*/ 534178 h 534178"/>
              <a:gd name="connsiteX0" fmla="*/ 222071 w 444142"/>
              <a:gd name="connsiteY0" fmla="*/ 442738 h 442738"/>
              <a:gd name="connsiteX1" fmla="*/ 0 w 444142"/>
              <a:gd name="connsiteY1" fmla="*/ 221369 h 442738"/>
              <a:gd name="connsiteX2" fmla="*/ 222071 w 444142"/>
              <a:gd name="connsiteY2" fmla="*/ 0 h 442738"/>
              <a:gd name="connsiteX3" fmla="*/ 444142 w 444142"/>
              <a:gd name="connsiteY3" fmla="*/ 221369 h 442738"/>
              <a:gd name="connsiteX0" fmla="*/ 0 w 444142"/>
              <a:gd name="connsiteY0" fmla="*/ 221369 h 221369"/>
              <a:gd name="connsiteX1" fmla="*/ 222071 w 444142"/>
              <a:gd name="connsiteY1" fmla="*/ 0 h 221369"/>
              <a:gd name="connsiteX2" fmla="*/ 444142 w 444142"/>
              <a:gd name="connsiteY2" fmla="*/ 221369 h 22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42" h="221369">
                <a:moveTo>
                  <a:pt x="0" y="221369"/>
                </a:moveTo>
                <a:cubicBezTo>
                  <a:pt x="0" y="99110"/>
                  <a:pt x="99425" y="0"/>
                  <a:pt x="222071" y="0"/>
                </a:cubicBezTo>
                <a:cubicBezTo>
                  <a:pt x="344717" y="0"/>
                  <a:pt x="444142" y="99110"/>
                  <a:pt x="444142" y="221369"/>
                </a:cubicBezTo>
              </a:path>
            </a:pathLst>
          </a:custGeom>
          <a:noFill/>
          <a:ln w="73025">
            <a:solidFill>
              <a:srgbClr val="00A0E3"/>
            </a:solidFill>
          </a:ln>
        </p:spPr>
        <p:txBody>
          <a:bodyPr lIns="0" tIns="288000" rIns="0" numCol="1" spcCol="360000" anchor="ctr">
            <a:noAutofit/>
          </a:bodyPr>
          <a:lstStyle>
            <a:lvl1pPr marL="0" indent="0" algn="ctr">
              <a:buNone/>
              <a:defRPr sz="2000" b="1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DEC97D-8DBF-B2FF-1BC7-472070CF7E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EA98E8-6323-0BBD-FCE2-EEE414776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991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12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428957" y="5003799"/>
            <a:ext cx="3296203" cy="682625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Author</a:t>
            </a:r>
            <a:endParaRPr lang="ru-RU" dirty="0"/>
          </a:p>
        </p:txBody>
      </p:sp>
      <p:sp>
        <p:nvSpPr>
          <p:cNvPr id="25" name="Рисунок 42"/>
          <p:cNvSpPr>
            <a:spLocks noGrp="1"/>
          </p:cNvSpPr>
          <p:nvPr>
            <p:ph type="pic" sz="quarter" idx="16"/>
          </p:nvPr>
        </p:nvSpPr>
        <p:spPr>
          <a:xfrm>
            <a:off x="6275407" y="1041400"/>
            <a:ext cx="4854904" cy="4856468"/>
          </a:xfrm>
          <a:prstGeom prst="ellipse">
            <a:avLst/>
          </a:prstGeom>
          <a:solidFill>
            <a:srgbClr val="00B050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088" y="1574234"/>
            <a:ext cx="444398" cy="1075914"/>
          </a:xfrm>
        </p:spPr>
        <p:txBody>
          <a:bodyPr lIns="0" rIns="0" anchor="t">
            <a:noAutofit/>
          </a:bodyPr>
          <a:lstStyle>
            <a:lvl1pPr>
              <a:defRPr sz="7200" b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kk-KZ" dirty="0"/>
              <a:t>«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7" hasCustomPrompt="1"/>
          </p:nvPr>
        </p:nvSpPr>
        <p:spPr>
          <a:xfrm>
            <a:off x="1428957" y="1947201"/>
            <a:ext cx="3295443" cy="2853398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rgbClr val="0B54A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Quote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8" hasCustomPrompt="1"/>
          </p:nvPr>
        </p:nvSpPr>
        <p:spPr>
          <a:xfrm>
            <a:off x="4833144" y="4116726"/>
            <a:ext cx="538956" cy="95057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7200" b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kk-KZ" dirty="0">
                <a:solidFill>
                  <a:schemeClr val="bg1">
                    <a:lumMod val="65000"/>
                  </a:schemeClr>
                </a:solidFill>
              </a:rPr>
              <a:t>»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B4A1ED-F554-E776-FE74-9136BFABE94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A28007-6DDB-A46C-EF62-B48524CC5B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9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+ image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872087" y="1143411"/>
            <a:ext cx="4982613" cy="1075914"/>
          </a:xfrm>
        </p:spPr>
        <p:txBody>
          <a:bodyPr lIns="0" rIns="0" anchor="t">
            <a:normAutofit/>
          </a:bodyPr>
          <a:lstStyle>
            <a:lvl1pPr>
              <a:defRPr sz="3600" b="1">
                <a:solidFill>
                  <a:srgbClr val="0B54A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Текст 2"/>
          <p:cNvSpPr>
            <a:spLocks noGrp="1"/>
          </p:cNvSpPr>
          <p:nvPr>
            <p:ph type="body" idx="1"/>
          </p:nvPr>
        </p:nvSpPr>
        <p:spPr>
          <a:xfrm>
            <a:off x="872088" y="2560027"/>
            <a:ext cx="4982612" cy="3126398"/>
          </a:xfrm>
        </p:spPr>
        <p:txBody>
          <a:bodyPr lIns="0" tIns="0" rIns="0" bIns="0" numCol="2" spcCol="360000">
            <a:normAutofit/>
          </a:bodyPr>
          <a:lstStyle>
            <a:lvl1pPr marL="0" indent="0" algn="just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lt"/>
                <a:cs typeface="Myriad Arabic" panose="01010101010101010101" pitchFamily="50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182" y="6210384"/>
            <a:ext cx="642687" cy="278648"/>
          </a:xfrm>
          <a:prstGeom prst="rect">
            <a:avLst/>
          </a:prstGeom>
        </p:spPr>
      </p:pic>
      <p:sp>
        <p:nvSpPr>
          <p:cNvPr id="22" name="Текст 2" descr="Section name Level 1&#10;"/>
          <p:cNvSpPr>
            <a:spLocks noGrp="1"/>
          </p:cNvSpPr>
          <p:nvPr>
            <p:ph type="body" idx="13" hasCustomPrompt="1"/>
          </p:nvPr>
        </p:nvSpPr>
        <p:spPr>
          <a:xfrm>
            <a:off x="4419600" y="409574"/>
            <a:ext cx="6292849" cy="209878"/>
          </a:xfrm>
        </p:spPr>
        <p:txBody>
          <a:bodyPr lIns="0" tIns="0" rIns="0" numCol="1" spcCol="360000">
            <a:normAutofit/>
          </a:bodyPr>
          <a:lstStyle>
            <a:lvl1pPr marL="0" indent="0" algn="r"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name </a:t>
            </a:r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16" y="6207446"/>
            <a:ext cx="309982" cy="269748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10821098" y="353444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6690079-3555-497B-82B0-CA9A5A1C4CBE}" type="slidenum">
              <a:rPr lang="ru-RU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ctr"/>
              <a:t>‹#›</a:t>
            </a:fld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6096000" y="1143000"/>
            <a:ext cx="5232400" cy="454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822846-645D-56B8-E5A7-28F74D2237C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3491" y="437486"/>
            <a:ext cx="3621736" cy="5161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C6B522-DB20-3C62-ECFE-0022BD5A79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7358"/>
          <a:stretch/>
        </p:blipFill>
        <p:spPr>
          <a:xfrm>
            <a:off x="517237" y="6296016"/>
            <a:ext cx="1921826" cy="5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50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46629"/>
            <a:ext cx="10515600" cy="544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Slide title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Level 1 text</a:t>
            </a:r>
            <a:endParaRPr lang="ru-RU" dirty="0"/>
          </a:p>
          <a:p>
            <a:pPr lvl="1"/>
            <a:r>
              <a:rPr lang="en-GB" dirty="0"/>
              <a:t>Level 2</a:t>
            </a:r>
            <a:endParaRPr lang="ru-RU" dirty="0"/>
          </a:p>
          <a:p>
            <a:pPr lvl="2"/>
            <a:r>
              <a:rPr lang="en-GB" dirty="0"/>
              <a:t>Level 3</a:t>
            </a:r>
            <a:endParaRPr lang="ru-RU" dirty="0"/>
          </a:p>
          <a:p>
            <a:pPr lvl="3"/>
            <a:r>
              <a:rPr lang="en-GB" dirty="0"/>
              <a:t>Level 4</a:t>
            </a:r>
            <a:endParaRPr lang="ru-RU" dirty="0"/>
          </a:p>
          <a:p>
            <a:pPr lvl="4"/>
            <a:r>
              <a:rPr lang="en-GB" dirty="0"/>
              <a:t>Level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96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4" r:id="rId3"/>
    <p:sldLayoutId id="2147483651" r:id="rId4"/>
    <p:sldLayoutId id="2147483650" r:id="rId5"/>
    <p:sldLayoutId id="2147483663" r:id="rId6"/>
    <p:sldLayoutId id="2147483662" r:id="rId7"/>
    <p:sldLayoutId id="2147483660" r:id="rId8"/>
    <p:sldLayoutId id="2147483661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1">
              <a:lumMod val="5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73115" y="2499880"/>
            <a:ext cx="6640493" cy="2123878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DG NEAR Guidelines </a:t>
            </a:r>
            <a:br>
              <a:rPr lang="en-GB" sz="4000" dirty="0"/>
            </a:br>
            <a:r>
              <a:rPr lang="en-GB" sz="4000" dirty="0"/>
              <a:t>Regional Assessment Report 2023:</a:t>
            </a:r>
            <a:br>
              <a:rPr lang="en-GB" dirty="0"/>
            </a:br>
            <a:r>
              <a:rPr lang="en-GB" dirty="0"/>
              <a:t>Consultation and Validation Session</a:t>
            </a:r>
            <a:br>
              <a:rPr lang="en-GB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873116" y="4989295"/>
            <a:ext cx="3713623" cy="906503"/>
          </a:xfrm>
        </p:spPr>
        <p:txBody>
          <a:bodyPr>
            <a:normAutofit/>
          </a:bodyPr>
          <a:lstStyle/>
          <a:p>
            <a:r>
              <a:rPr lang="en-GB" dirty="0"/>
              <a:t>29 May 2024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76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DG NEAR Guidelines: Three specific objectives</a:t>
            </a: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E841A7-4C1C-FFF4-79D2-ABDD54914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902" y="2613775"/>
            <a:ext cx="9782093" cy="3072650"/>
          </a:xfrm>
          <a:prstGeom prst="rect">
            <a:avLst/>
          </a:prstGeom>
        </p:spPr>
      </p:pic>
      <p:sp>
        <p:nvSpPr>
          <p:cNvPr id="12" name="Текст 1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4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DEF75-5D9A-71C9-F6F3-EE39632B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6346E-81EB-4C43-A6E9-BE7B0C8FD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088" y="2001328"/>
            <a:ext cx="10457010" cy="4201064"/>
          </a:xfrm>
        </p:spPr>
        <p:txBody>
          <a:bodyPr numCol="1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Legal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Document review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CSO survey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908 valid responses (766 for 2021)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Average margin of error within 10% at country level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Survey of public officials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93 valid responses (76 for 2021)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9 focus groups (37 discussants), 14 interviews and 7 country validation sessions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Consistent application of methodology but some ratings adjusted in 2023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53 indicators reviewed and 36 indicators assessed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B8ADB-9ECC-D622-8732-0545CC7B31F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10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64B2E-E950-18A5-24BF-E271C2589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1">
            <a:normAutofit/>
          </a:bodyPr>
          <a:lstStyle/>
          <a:p>
            <a:pPr algn="ctr"/>
            <a:r>
              <a:rPr lang="en-GB" sz="3600" b="1" dirty="0"/>
              <a:t>Q &amp; 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F6870-AB91-3B2F-E6B7-7EFE626BDBE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969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C5B4-727F-A396-517D-7E972816E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SO1: A conducive environment for civil society to carry out its activities is in place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22062-329A-9BB7-B6E5-7D09C62CA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Deterioration in Bosnia and Herzegovina and Serbia; status quo elsewhere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CSOs generally free to solicit and receive 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Public funding remains a challenge; low confidence of CSOs in transparency and fairness of public funding awards (15%, 12% in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Environment not conducive to volunteering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487D4-90CF-D3DC-2227-3045B3A635B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00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822BD-011C-FC91-E3CE-72BC7590FCC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6C54A7-BCB8-825C-7D5D-FA5C075E7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87" y="1251125"/>
            <a:ext cx="10524226" cy="453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00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64B2E-E950-18A5-24BF-E271C2589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1">
            <a:normAutofit/>
          </a:bodyPr>
          <a:lstStyle/>
          <a:p>
            <a:pPr algn="ctr"/>
            <a:r>
              <a:rPr lang="en-GB" sz="3600" b="1" dirty="0"/>
              <a:t>Q &amp; 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F6870-AB91-3B2F-E6B7-7EFE626BDBE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41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C5B4-727F-A396-517D-7E972816E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SO2: Strengthened cooperation and partnership</a:t>
            </a:r>
            <a:br>
              <a:rPr lang="en-GB" dirty="0"/>
            </a:br>
            <a:r>
              <a:rPr lang="en-GB" dirty="0"/>
              <a:t>between CSOs and public institutions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22062-329A-9BB7-B6E5-7D09C62CA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Status quo with regard to inclusion of CSOs in decision- and policy-making processes; deterioration in Serbia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CSO perception of attitude of public officials negative (66%, 72% in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Civil society cooperation strategies in 5 countries (2 in 2021), however CSO confidence in them low (19%), and budgeted action plans available only in 3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Mixed picture with civil society cooperation councils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487D4-90CF-D3DC-2227-3045B3A635B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0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822BD-011C-FC91-E3CE-72BC7590FCC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B98F4-D65A-BB47-90E7-3EE8D5472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53" y="1567452"/>
            <a:ext cx="9697066" cy="392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48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A6AAE0E-F7AF-3347-7D0F-D6B83E2A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0" dirty="0"/>
              <a:t>Proportion of CSOs indicating the attitude of public officials toward civil society as supportive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17FEAD-9A6E-88BE-8EEF-942B91F9B5D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914F66-EFE3-649B-B1EE-D51B8BBC3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864852"/>
              </p:ext>
            </p:extLst>
          </p:nvPr>
        </p:nvGraphicFramePr>
        <p:xfrm>
          <a:off x="966158" y="2199736"/>
          <a:ext cx="9117639" cy="3469666"/>
        </p:xfrm>
        <a:graphic>
          <a:graphicData uri="http://schemas.openxmlformats.org/drawingml/2006/table">
            <a:tbl>
              <a:tblPr/>
              <a:tblGrid>
                <a:gridCol w="1013071">
                  <a:extLst>
                    <a:ext uri="{9D8B030D-6E8A-4147-A177-3AD203B41FA5}">
                      <a16:colId xmlns:a16="http://schemas.microsoft.com/office/drawing/2014/main" val="1183304796"/>
                    </a:ext>
                  </a:extLst>
                </a:gridCol>
                <a:gridCol w="1013071">
                  <a:extLst>
                    <a:ext uri="{9D8B030D-6E8A-4147-A177-3AD203B41FA5}">
                      <a16:colId xmlns:a16="http://schemas.microsoft.com/office/drawing/2014/main" val="1549102780"/>
                    </a:ext>
                  </a:extLst>
                </a:gridCol>
                <a:gridCol w="1269149">
                  <a:extLst>
                    <a:ext uri="{9D8B030D-6E8A-4147-A177-3AD203B41FA5}">
                      <a16:colId xmlns:a16="http://schemas.microsoft.com/office/drawing/2014/main" val="4048044439"/>
                    </a:ext>
                  </a:extLst>
                </a:gridCol>
                <a:gridCol w="756993">
                  <a:extLst>
                    <a:ext uri="{9D8B030D-6E8A-4147-A177-3AD203B41FA5}">
                      <a16:colId xmlns:a16="http://schemas.microsoft.com/office/drawing/2014/main" val="3777600365"/>
                    </a:ext>
                  </a:extLst>
                </a:gridCol>
                <a:gridCol w="1356479">
                  <a:extLst>
                    <a:ext uri="{9D8B030D-6E8A-4147-A177-3AD203B41FA5}">
                      <a16:colId xmlns:a16="http://schemas.microsoft.com/office/drawing/2014/main" val="3001705442"/>
                    </a:ext>
                  </a:extLst>
                </a:gridCol>
                <a:gridCol w="1052422">
                  <a:extLst>
                    <a:ext uri="{9D8B030D-6E8A-4147-A177-3AD203B41FA5}">
                      <a16:colId xmlns:a16="http://schemas.microsoft.com/office/drawing/2014/main" val="49269096"/>
                    </a:ext>
                  </a:extLst>
                </a:gridCol>
                <a:gridCol w="862642">
                  <a:extLst>
                    <a:ext uri="{9D8B030D-6E8A-4147-A177-3AD203B41FA5}">
                      <a16:colId xmlns:a16="http://schemas.microsoft.com/office/drawing/2014/main" val="1506042894"/>
                    </a:ext>
                  </a:extLst>
                </a:gridCol>
                <a:gridCol w="888521">
                  <a:extLst>
                    <a:ext uri="{9D8B030D-6E8A-4147-A177-3AD203B41FA5}">
                      <a16:colId xmlns:a16="http://schemas.microsoft.com/office/drawing/2014/main" val="62340815"/>
                    </a:ext>
                  </a:extLst>
                </a:gridCol>
                <a:gridCol w="905291">
                  <a:extLst>
                    <a:ext uri="{9D8B030D-6E8A-4147-A177-3AD203B41FA5}">
                      <a16:colId xmlns:a16="http://schemas.microsoft.com/office/drawing/2014/main" val="3782691816"/>
                    </a:ext>
                  </a:extLst>
                </a:gridCol>
              </a:tblGrid>
              <a:tr h="600092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Albania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Bosnia and Herzegovina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Kosovo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Montenegro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North Macedonia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Serbia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Turkey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364142"/>
                  </a:ext>
                </a:extLst>
              </a:tr>
              <a:tr h="8598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246229"/>
                  </a:ext>
                </a:extLst>
              </a:tr>
              <a:tr h="8598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2021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46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E2EFDA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change 2023-2021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569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7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DA5B6-8657-68FB-C351-7A489B03A66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FAF4F8-39AB-752B-188A-5B99D1AD8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74882"/>
              </p:ext>
            </p:extLst>
          </p:nvPr>
        </p:nvGraphicFramePr>
        <p:xfrm>
          <a:off x="872087" y="2309018"/>
          <a:ext cx="10457008" cy="2307654"/>
        </p:xfrm>
        <a:graphic>
          <a:graphicData uri="http://schemas.openxmlformats.org/drawingml/2006/table">
            <a:tbl>
              <a:tblPr firstRow="1" firstCol="1" bandRow="1"/>
              <a:tblGrid>
                <a:gridCol w="1306843">
                  <a:extLst>
                    <a:ext uri="{9D8B030D-6E8A-4147-A177-3AD203B41FA5}">
                      <a16:colId xmlns:a16="http://schemas.microsoft.com/office/drawing/2014/main" val="3284707498"/>
                    </a:ext>
                  </a:extLst>
                </a:gridCol>
                <a:gridCol w="1306843">
                  <a:extLst>
                    <a:ext uri="{9D8B030D-6E8A-4147-A177-3AD203B41FA5}">
                      <a16:colId xmlns:a16="http://schemas.microsoft.com/office/drawing/2014/main" val="1757559045"/>
                    </a:ext>
                  </a:extLst>
                </a:gridCol>
                <a:gridCol w="1586559">
                  <a:extLst>
                    <a:ext uri="{9D8B030D-6E8A-4147-A177-3AD203B41FA5}">
                      <a16:colId xmlns:a16="http://schemas.microsoft.com/office/drawing/2014/main" val="2995649121"/>
                    </a:ext>
                  </a:extLst>
                </a:gridCol>
                <a:gridCol w="1027127">
                  <a:extLst>
                    <a:ext uri="{9D8B030D-6E8A-4147-A177-3AD203B41FA5}">
                      <a16:colId xmlns:a16="http://schemas.microsoft.com/office/drawing/2014/main" val="635294647"/>
                    </a:ext>
                  </a:extLst>
                </a:gridCol>
                <a:gridCol w="1612556">
                  <a:extLst>
                    <a:ext uri="{9D8B030D-6E8A-4147-A177-3AD203B41FA5}">
                      <a16:colId xmlns:a16="http://schemas.microsoft.com/office/drawing/2014/main" val="1693856797"/>
                    </a:ext>
                  </a:extLst>
                </a:gridCol>
                <a:gridCol w="1647645">
                  <a:extLst>
                    <a:ext uri="{9D8B030D-6E8A-4147-A177-3AD203B41FA5}">
                      <a16:colId xmlns:a16="http://schemas.microsoft.com/office/drawing/2014/main" val="2032571182"/>
                    </a:ext>
                  </a:extLst>
                </a:gridCol>
                <a:gridCol w="940280">
                  <a:extLst>
                    <a:ext uri="{9D8B030D-6E8A-4147-A177-3AD203B41FA5}">
                      <a16:colId xmlns:a16="http://schemas.microsoft.com/office/drawing/2014/main" val="716284239"/>
                    </a:ext>
                  </a:extLst>
                </a:gridCol>
                <a:gridCol w="1029155">
                  <a:extLst>
                    <a:ext uri="{9D8B030D-6E8A-4147-A177-3AD203B41FA5}">
                      <a16:colId xmlns:a16="http://schemas.microsoft.com/office/drawing/2014/main" val="478475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Albania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Bosnia and Herzegovina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Kosovo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Montenegro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North Macedonia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Serbia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Türkiye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793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strategy in place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221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Strategy rated  as relevant and effective</a:t>
                      </a:r>
                      <a:endParaRPr lang="en-GB" sz="16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33%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n/a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34%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14%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18%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5%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n/a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594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4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64B2E-E950-18A5-24BF-E271C2589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1">
            <a:normAutofit/>
          </a:bodyPr>
          <a:lstStyle/>
          <a:p>
            <a:pPr algn="ctr"/>
            <a:r>
              <a:rPr lang="en-GB" sz="3600" b="1" dirty="0"/>
              <a:t>Q &amp; 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F6870-AB91-3B2F-E6B7-7EFE626BDBE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960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C5B4-727F-A396-517D-7E972816E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SO3: CSO capacity and resilience to carry out their activities effectively are reinforced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22062-329A-9BB7-B6E5-7D09C62CA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088" y="2560026"/>
            <a:ext cx="10457010" cy="3461211"/>
          </a:xfrm>
        </p:spPr>
        <p:txBody>
          <a:bodyPr numCol="1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Continued good performance: strategic vision, channels of communication, evaluation, stakeholder consultation and research, diversification of funding, professional development of staff and volunteers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Improvement: independence of governing boards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Continuing challenges: checking conflict of interest, transparency, organisational policies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Across the region, public confidence in CSOs higher than in government, parliament, political parties, media and judicial institutions (but not police and military)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487D4-90CF-D3DC-2227-3045B3A635B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752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830EA-C932-7010-79EC-CEEE7D58DB0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CA34D-2D16-7528-F79B-9570332B4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41" y="1630392"/>
            <a:ext cx="10213447" cy="327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87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64B2E-E950-18A5-24BF-E271C2589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1">
            <a:normAutofit/>
          </a:bodyPr>
          <a:lstStyle/>
          <a:p>
            <a:pPr algn="ctr"/>
            <a:r>
              <a:rPr lang="en-GB" sz="3600" b="1" dirty="0"/>
              <a:t>Q &amp; 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F6870-AB91-3B2F-E6B7-7EFE626BDBE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547795"/>
      </p:ext>
    </p:extLst>
  </p:cSld>
  <p:clrMapOvr>
    <a:masterClrMapping/>
  </p:clrMapOvr>
</p:sld>
</file>

<file path=ppt/theme/theme1.xml><?xml version="1.0" encoding="utf-8"?>
<a:theme xmlns:a="http://schemas.openxmlformats.org/drawingml/2006/main" name="TACSO 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5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CSO 3 PPP template 2023.potx" id="{B1C56A62-99C7-443F-9E68-1AD34725140A}" vid="{31E29F30-40C1-475C-AE8F-14A2B6B4547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TACSO 3 PPP template 2023</Template>
  <TotalTime>2723</TotalTime>
  <Words>469</Words>
  <Application>Microsoft Office PowerPoint</Application>
  <PresentationFormat>Widescreen</PresentationFormat>
  <Paragraphs>95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Myriad Pro</vt:lpstr>
      <vt:lpstr>TACSO Theme</vt:lpstr>
      <vt:lpstr>DG NEAR Guidelines  Regional Assessment Report 2023: Consultation and Validation Session </vt:lpstr>
      <vt:lpstr>DG NEAR Guidelines: Three specific objectives</vt:lpstr>
      <vt:lpstr>Methodology</vt:lpstr>
      <vt:lpstr>PowerPoint Presentation</vt:lpstr>
      <vt:lpstr>SO1: A conducive environment for civil society to carry out its activities is in place </vt:lpstr>
      <vt:lpstr>PowerPoint Presentation</vt:lpstr>
      <vt:lpstr>PowerPoint Presentation</vt:lpstr>
      <vt:lpstr>SO2: Strengthened cooperation and partnership between CSOs and public institutions  </vt:lpstr>
      <vt:lpstr>PowerPoint Presentation</vt:lpstr>
      <vt:lpstr>Proportion of CSOs indicating the attitude of public officials toward civil society as supportive</vt:lpstr>
      <vt:lpstr>PowerPoint Presentation</vt:lpstr>
      <vt:lpstr>PowerPoint Presentation</vt:lpstr>
      <vt:lpstr>SO3: CSO capacity and resilience to carry out their activities effectively are reinforced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 Bokulic</dc:creator>
  <cp:lastModifiedBy>S Bokulic</cp:lastModifiedBy>
  <cp:revision>6</cp:revision>
  <cp:lastPrinted>2024-05-29T08:57:53Z</cp:lastPrinted>
  <dcterms:created xsi:type="dcterms:W3CDTF">2024-05-27T14:03:29Z</dcterms:created>
  <dcterms:modified xsi:type="dcterms:W3CDTF">2024-05-29T11:27:06Z</dcterms:modified>
</cp:coreProperties>
</file>