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59" r:id="rId4"/>
    <p:sldId id="360" r:id="rId5"/>
    <p:sldId id="259" r:id="rId6"/>
    <p:sldId id="261" r:id="rId7"/>
    <p:sldId id="260" r:id="rId8"/>
    <p:sldId id="361" r:id="rId9"/>
    <p:sldId id="262" r:id="rId10"/>
    <p:sldId id="263" r:id="rId11"/>
    <p:sldId id="256" r:id="rId12"/>
    <p:sldId id="266" r:id="rId13"/>
    <p:sldId id="3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00ACE2"/>
    <a:srgbClr val="2E2014"/>
    <a:srgbClr val="EC6906"/>
    <a:srgbClr val="FF0D0D"/>
    <a:srgbClr val="58D5FA"/>
    <a:srgbClr val="FF3300"/>
    <a:srgbClr val="4FD5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69" autoAdjust="0"/>
    <p:restoredTop sz="94660"/>
  </p:normalViewPr>
  <p:slideViewPr>
    <p:cSldViewPr snapToGrid="0">
      <p:cViewPr varScale="1">
        <p:scale>
          <a:sx n="71" d="100"/>
          <a:sy n="71" d="100"/>
        </p:scale>
        <p:origin x="78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 slajd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EFEED17-4046-4431-8025-D004B677A6A6}"/>
              </a:ext>
            </a:extLst>
          </p:cNvPr>
          <p:cNvSpPr>
            <a:spLocks noGrp="1"/>
          </p:cNvSpPr>
          <p:nvPr>
            <p:ph type="ctrTitle"/>
          </p:nvPr>
        </p:nvSpPr>
        <p:spPr>
          <a:xfrm>
            <a:off x="1524000" y="1122363"/>
            <a:ext cx="9144000" cy="2387600"/>
          </a:xfrm>
        </p:spPr>
        <p:txBody>
          <a:bodyPr anchor="b"/>
          <a:lstStyle>
            <a:lvl1pPr algn="ctr">
              <a:defRPr sz="6000"/>
            </a:lvl1pPr>
          </a:lstStyle>
          <a:p>
            <a:r>
              <a:rPr lang="sr-Latn-RS"/>
              <a:t>Kliknite i uredite naslov mastera</a:t>
            </a:r>
            <a:endParaRPr lang="en-US"/>
          </a:p>
        </p:txBody>
      </p:sp>
      <p:sp>
        <p:nvSpPr>
          <p:cNvPr id="3" name="Podnaslov 2">
            <a:extLst>
              <a:ext uri="{FF2B5EF4-FFF2-40B4-BE49-F238E27FC236}">
                <a16:creationId xmlns:a16="http://schemas.microsoft.com/office/drawing/2014/main" id="{F29FF45F-A6AD-486E-AB1D-AE193B7C80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r-Latn-RS"/>
              <a:t>Kliknite da biste uredili stil podnaslova mastera</a:t>
            </a:r>
            <a:endParaRPr lang="en-US"/>
          </a:p>
        </p:txBody>
      </p:sp>
      <p:sp>
        <p:nvSpPr>
          <p:cNvPr id="4" name="Čuvar mesta za datum 3">
            <a:extLst>
              <a:ext uri="{FF2B5EF4-FFF2-40B4-BE49-F238E27FC236}">
                <a16:creationId xmlns:a16="http://schemas.microsoft.com/office/drawing/2014/main" id="{5E386C2E-679C-4169-90D1-E2355F114257}"/>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3E7A0541-1860-4E8D-A9DB-AF9530A5A5C8}"/>
              </a:ext>
            </a:extLst>
          </p:cNvPr>
          <p:cNvSpPr>
            <a:spLocks noGrp="1"/>
          </p:cNvSpPr>
          <p:nvPr>
            <p:ph type="ftr" sz="quarter" idx="11"/>
          </p:nvPr>
        </p:nvSpPr>
        <p:spPr/>
        <p:txBody>
          <a:bodyPr/>
          <a:lstStyle/>
          <a:p>
            <a:endParaRPr lang="en-US"/>
          </a:p>
        </p:txBody>
      </p:sp>
      <p:sp>
        <p:nvSpPr>
          <p:cNvPr id="6" name="Čuvar mesta za broj slajda 5">
            <a:extLst>
              <a:ext uri="{FF2B5EF4-FFF2-40B4-BE49-F238E27FC236}">
                <a16:creationId xmlns:a16="http://schemas.microsoft.com/office/drawing/2014/main" id="{F09C72E6-7A34-411B-B7F9-00AD85B32742}"/>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175872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3E49F9F-3987-4FDA-8A26-184757B971BE}"/>
              </a:ext>
            </a:extLst>
          </p:cNvPr>
          <p:cNvSpPr>
            <a:spLocks noGrp="1"/>
          </p:cNvSpPr>
          <p:nvPr>
            <p:ph type="title"/>
          </p:nvPr>
        </p:nvSpPr>
        <p:spPr/>
        <p:txBody>
          <a:bodyPr/>
          <a:lstStyle/>
          <a:p>
            <a:r>
              <a:rPr lang="sr-Latn-RS"/>
              <a:t>Kliknite i uredite naslov mastera</a:t>
            </a:r>
            <a:endParaRPr lang="en-US"/>
          </a:p>
        </p:txBody>
      </p:sp>
      <p:sp>
        <p:nvSpPr>
          <p:cNvPr id="3" name="Čuvar mesta za sadržaj 2">
            <a:extLst>
              <a:ext uri="{FF2B5EF4-FFF2-40B4-BE49-F238E27FC236}">
                <a16:creationId xmlns:a16="http://schemas.microsoft.com/office/drawing/2014/main" id="{68F4670D-B276-4604-B897-F4F1EFB33B6F}"/>
              </a:ext>
            </a:extLst>
          </p:cNvPr>
          <p:cNvSpPr>
            <a:spLocks noGrp="1"/>
          </p:cNvSpPr>
          <p:nvPr>
            <p:ph idx="1"/>
          </p:nvPr>
        </p:nvSpPr>
        <p:spPr/>
        <p:txBody>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datum 3">
            <a:extLst>
              <a:ext uri="{FF2B5EF4-FFF2-40B4-BE49-F238E27FC236}">
                <a16:creationId xmlns:a16="http://schemas.microsoft.com/office/drawing/2014/main" id="{BA38ED01-334E-41D4-AF5D-6128BEE8DB7F}"/>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4901DADC-90CD-4EF6-AD81-5E7180BF8084}"/>
              </a:ext>
            </a:extLst>
          </p:cNvPr>
          <p:cNvSpPr>
            <a:spLocks noGrp="1"/>
          </p:cNvSpPr>
          <p:nvPr>
            <p:ph type="ftr" sz="quarter" idx="11"/>
          </p:nvPr>
        </p:nvSpPr>
        <p:spPr/>
        <p:txBody>
          <a:bodyPr/>
          <a:lstStyle/>
          <a:p>
            <a:endParaRPr lang="en-US"/>
          </a:p>
        </p:txBody>
      </p:sp>
      <p:sp>
        <p:nvSpPr>
          <p:cNvPr id="6" name="Čuvar mesta za broj slajda 5">
            <a:extLst>
              <a:ext uri="{FF2B5EF4-FFF2-40B4-BE49-F238E27FC236}">
                <a16:creationId xmlns:a16="http://schemas.microsoft.com/office/drawing/2014/main" id="{60E09F21-0042-4173-AA31-2666C5D6A944}"/>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3322892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elj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8E98880-841E-4BFA-96E0-4E3509ADF51C}"/>
              </a:ext>
            </a:extLst>
          </p:cNvPr>
          <p:cNvSpPr>
            <a:spLocks noGrp="1"/>
          </p:cNvSpPr>
          <p:nvPr>
            <p:ph type="title"/>
          </p:nvPr>
        </p:nvSpPr>
        <p:spPr>
          <a:xfrm>
            <a:off x="831850" y="1709738"/>
            <a:ext cx="10515600" cy="2852737"/>
          </a:xfrm>
        </p:spPr>
        <p:txBody>
          <a:bodyPr anchor="b"/>
          <a:lstStyle>
            <a:lvl1pPr>
              <a:defRPr sz="6000"/>
            </a:lvl1pPr>
          </a:lstStyle>
          <a:p>
            <a:r>
              <a:rPr lang="sr-Latn-RS"/>
              <a:t>Kliknite i uredite naslov mastera</a:t>
            </a:r>
            <a:endParaRPr lang="en-US"/>
          </a:p>
        </p:txBody>
      </p:sp>
      <p:sp>
        <p:nvSpPr>
          <p:cNvPr id="3" name="Čuvar mesta za tekst 2">
            <a:extLst>
              <a:ext uri="{FF2B5EF4-FFF2-40B4-BE49-F238E27FC236}">
                <a16:creationId xmlns:a16="http://schemas.microsoft.com/office/drawing/2014/main" id="{76788E81-B200-4431-96E3-0DC823F08A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r-Latn-RS"/>
              <a:t>Kliknite da biste uredili stilove teksta mastera</a:t>
            </a:r>
          </a:p>
        </p:txBody>
      </p:sp>
      <p:sp>
        <p:nvSpPr>
          <p:cNvPr id="4" name="Čuvar mesta za datum 3">
            <a:extLst>
              <a:ext uri="{FF2B5EF4-FFF2-40B4-BE49-F238E27FC236}">
                <a16:creationId xmlns:a16="http://schemas.microsoft.com/office/drawing/2014/main" id="{24FA69E5-EA83-4669-B559-9B40235877D6}"/>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ABD875C3-2B3B-40C9-9892-2CB9E130C5D2}"/>
              </a:ext>
            </a:extLst>
          </p:cNvPr>
          <p:cNvSpPr>
            <a:spLocks noGrp="1"/>
          </p:cNvSpPr>
          <p:nvPr>
            <p:ph type="ftr" sz="quarter" idx="11"/>
          </p:nvPr>
        </p:nvSpPr>
        <p:spPr/>
        <p:txBody>
          <a:bodyPr/>
          <a:lstStyle/>
          <a:p>
            <a:endParaRPr lang="en-US"/>
          </a:p>
        </p:txBody>
      </p:sp>
      <p:sp>
        <p:nvSpPr>
          <p:cNvPr id="6" name="Čuvar mesta za broj slajda 5">
            <a:extLst>
              <a:ext uri="{FF2B5EF4-FFF2-40B4-BE49-F238E27FC236}">
                <a16:creationId xmlns:a16="http://schemas.microsoft.com/office/drawing/2014/main" id="{7315D839-AA68-47E5-8A4F-DD87B50E9E29}"/>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1541318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38BEFA8-D1D4-4D85-8375-3B1CC2CD635D}"/>
              </a:ext>
            </a:extLst>
          </p:cNvPr>
          <p:cNvSpPr>
            <a:spLocks noGrp="1"/>
          </p:cNvSpPr>
          <p:nvPr>
            <p:ph type="title"/>
          </p:nvPr>
        </p:nvSpPr>
        <p:spPr/>
        <p:txBody>
          <a:bodyPr/>
          <a:lstStyle/>
          <a:p>
            <a:r>
              <a:rPr lang="sr-Latn-RS"/>
              <a:t>Kliknite i uredite naslov mastera</a:t>
            </a:r>
            <a:endParaRPr lang="en-US"/>
          </a:p>
        </p:txBody>
      </p:sp>
      <p:sp>
        <p:nvSpPr>
          <p:cNvPr id="3" name="Čuvar mesta za sadržaj 2">
            <a:extLst>
              <a:ext uri="{FF2B5EF4-FFF2-40B4-BE49-F238E27FC236}">
                <a16:creationId xmlns:a16="http://schemas.microsoft.com/office/drawing/2014/main" id="{0F0741A3-CAB3-4250-883D-C395415BC916}"/>
              </a:ext>
            </a:extLst>
          </p:cNvPr>
          <p:cNvSpPr>
            <a:spLocks noGrp="1"/>
          </p:cNvSpPr>
          <p:nvPr>
            <p:ph sz="half" idx="1"/>
          </p:nvPr>
        </p:nvSpPr>
        <p:spPr>
          <a:xfrm>
            <a:off x="838200" y="1825625"/>
            <a:ext cx="5181600" cy="4351338"/>
          </a:xfrm>
        </p:spPr>
        <p:txBody>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sadržaj 3">
            <a:extLst>
              <a:ext uri="{FF2B5EF4-FFF2-40B4-BE49-F238E27FC236}">
                <a16:creationId xmlns:a16="http://schemas.microsoft.com/office/drawing/2014/main" id="{4422F27E-78F9-4299-83C2-27AC264F44DA}"/>
              </a:ext>
            </a:extLst>
          </p:cNvPr>
          <p:cNvSpPr>
            <a:spLocks noGrp="1"/>
          </p:cNvSpPr>
          <p:nvPr>
            <p:ph sz="half" idx="2"/>
          </p:nvPr>
        </p:nvSpPr>
        <p:spPr>
          <a:xfrm>
            <a:off x="6172200" y="1825625"/>
            <a:ext cx="5181600" cy="4351338"/>
          </a:xfrm>
        </p:spPr>
        <p:txBody>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5" name="Čuvar mesta za datum 4">
            <a:extLst>
              <a:ext uri="{FF2B5EF4-FFF2-40B4-BE49-F238E27FC236}">
                <a16:creationId xmlns:a16="http://schemas.microsoft.com/office/drawing/2014/main" id="{73573475-CA62-4073-93C5-5BDDAC0A529B}"/>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6" name="Čuvar mesta za podnožje 5">
            <a:extLst>
              <a:ext uri="{FF2B5EF4-FFF2-40B4-BE49-F238E27FC236}">
                <a16:creationId xmlns:a16="http://schemas.microsoft.com/office/drawing/2014/main" id="{F548FC36-255F-4F84-B40E-759260F1FE81}"/>
              </a:ext>
            </a:extLst>
          </p:cNvPr>
          <p:cNvSpPr>
            <a:spLocks noGrp="1"/>
          </p:cNvSpPr>
          <p:nvPr>
            <p:ph type="ftr" sz="quarter" idx="11"/>
          </p:nvPr>
        </p:nvSpPr>
        <p:spPr/>
        <p:txBody>
          <a:bodyPr/>
          <a:lstStyle/>
          <a:p>
            <a:endParaRPr lang="en-US"/>
          </a:p>
        </p:txBody>
      </p:sp>
      <p:sp>
        <p:nvSpPr>
          <p:cNvPr id="7" name="Čuvar mesta za broj slajda 6">
            <a:extLst>
              <a:ext uri="{FF2B5EF4-FFF2-40B4-BE49-F238E27FC236}">
                <a16:creationId xmlns:a16="http://schemas.microsoft.com/office/drawing/2014/main" id="{36FF7018-9F65-4DB6-B099-10D9E0DBBD69}"/>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419134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B0A0323-6F40-40DE-8225-98E1EAEEF3CF}"/>
              </a:ext>
            </a:extLst>
          </p:cNvPr>
          <p:cNvSpPr>
            <a:spLocks noGrp="1"/>
          </p:cNvSpPr>
          <p:nvPr>
            <p:ph type="title"/>
          </p:nvPr>
        </p:nvSpPr>
        <p:spPr>
          <a:xfrm>
            <a:off x="839788" y="365125"/>
            <a:ext cx="10515600" cy="1325563"/>
          </a:xfrm>
        </p:spPr>
        <p:txBody>
          <a:bodyPr/>
          <a:lstStyle/>
          <a:p>
            <a:r>
              <a:rPr lang="sr-Latn-RS"/>
              <a:t>Kliknite i uredite naslov mastera</a:t>
            </a:r>
            <a:endParaRPr lang="en-US"/>
          </a:p>
        </p:txBody>
      </p:sp>
      <p:sp>
        <p:nvSpPr>
          <p:cNvPr id="3" name="Čuvar mesta za tekst 2">
            <a:extLst>
              <a:ext uri="{FF2B5EF4-FFF2-40B4-BE49-F238E27FC236}">
                <a16:creationId xmlns:a16="http://schemas.microsoft.com/office/drawing/2014/main" id="{52218201-4482-4DD9-B187-AE0E84443D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RS"/>
              <a:t>Kliknite da biste uredili stilove teksta mastera</a:t>
            </a:r>
          </a:p>
        </p:txBody>
      </p:sp>
      <p:sp>
        <p:nvSpPr>
          <p:cNvPr id="4" name="Čuvar mesta za sadržaj 3">
            <a:extLst>
              <a:ext uri="{FF2B5EF4-FFF2-40B4-BE49-F238E27FC236}">
                <a16:creationId xmlns:a16="http://schemas.microsoft.com/office/drawing/2014/main" id="{22C1369B-C9AD-485A-8326-46962AB5AF93}"/>
              </a:ext>
            </a:extLst>
          </p:cNvPr>
          <p:cNvSpPr>
            <a:spLocks noGrp="1"/>
          </p:cNvSpPr>
          <p:nvPr>
            <p:ph sz="half" idx="2"/>
          </p:nvPr>
        </p:nvSpPr>
        <p:spPr>
          <a:xfrm>
            <a:off x="839788" y="2505075"/>
            <a:ext cx="5157787" cy="3684588"/>
          </a:xfrm>
        </p:spPr>
        <p:txBody>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5" name="Čuvar mesta za tekst 4">
            <a:extLst>
              <a:ext uri="{FF2B5EF4-FFF2-40B4-BE49-F238E27FC236}">
                <a16:creationId xmlns:a16="http://schemas.microsoft.com/office/drawing/2014/main" id="{4E3EBDF4-A8C2-4A06-A268-4982028908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RS"/>
              <a:t>Kliknite da biste uredili stilove teksta mastera</a:t>
            </a:r>
          </a:p>
        </p:txBody>
      </p:sp>
      <p:sp>
        <p:nvSpPr>
          <p:cNvPr id="6" name="Čuvar mesta za sadržaj 5">
            <a:extLst>
              <a:ext uri="{FF2B5EF4-FFF2-40B4-BE49-F238E27FC236}">
                <a16:creationId xmlns:a16="http://schemas.microsoft.com/office/drawing/2014/main" id="{509E3902-0849-43F7-BFF2-3A49C29679D3}"/>
              </a:ext>
            </a:extLst>
          </p:cNvPr>
          <p:cNvSpPr>
            <a:spLocks noGrp="1"/>
          </p:cNvSpPr>
          <p:nvPr>
            <p:ph sz="quarter" idx="4"/>
          </p:nvPr>
        </p:nvSpPr>
        <p:spPr>
          <a:xfrm>
            <a:off x="6172200" y="2505075"/>
            <a:ext cx="5183188" cy="3684588"/>
          </a:xfrm>
        </p:spPr>
        <p:txBody>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7" name="Čuvar mesta za datum 6">
            <a:extLst>
              <a:ext uri="{FF2B5EF4-FFF2-40B4-BE49-F238E27FC236}">
                <a16:creationId xmlns:a16="http://schemas.microsoft.com/office/drawing/2014/main" id="{642670FE-5FF1-42E0-AC78-47431AB86B40}"/>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8" name="Čuvar mesta za podnožje 7">
            <a:extLst>
              <a:ext uri="{FF2B5EF4-FFF2-40B4-BE49-F238E27FC236}">
                <a16:creationId xmlns:a16="http://schemas.microsoft.com/office/drawing/2014/main" id="{1B78A030-B217-4578-A78C-D7257F36DBD2}"/>
              </a:ext>
            </a:extLst>
          </p:cNvPr>
          <p:cNvSpPr>
            <a:spLocks noGrp="1"/>
          </p:cNvSpPr>
          <p:nvPr>
            <p:ph type="ftr" sz="quarter" idx="11"/>
          </p:nvPr>
        </p:nvSpPr>
        <p:spPr/>
        <p:txBody>
          <a:bodyPr/>
          <a:lstStyle/>
          <a:p>
            <a:endParaRPr lang="en-US"/>
          </a:p>
        </p:txBody>
      </p:sp>
      <p:sp>
        <p:nvSpPr>
          <p:cNvPr id="9" name="Čuvar mesta za broj slajda 8">
            <a:extLst>
              <a:ext uri="{FF2B5EF4-FFF2-40B4-BE49-F238E27FC236}">
                <a16:creationId xmlns:a16="http://schemas.microsoft.com/office/drawing/2014/main" id="{8C7EDBBE-0F4F-4475-A0A9-F97C35A4C8B9}"/>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61503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2C76C3D-CB67-4846-971E-E4DE981AF918}"/>
              </a:ext>
            </a:extLst>
          </p:cNvPr>
          <p:cNvSpPr>
            <a:spLocks noGrp="1"/>
          </p:cNvSpPr>
          <p:nvPr>
            <p:ph type="title"/>
          </p:nvPr>
        </p:nvSpPr>
        <p:spPr/>
        <p:txBody>
          <a:bodyPr/>
          <a:lstStyle/>
          <a:p>
            <a:r>
              <a:rPr lang="sr-Latn-RS"/>
              <a:t>Kliknite i uredite naslov mastera</a:t>
            </a:r>
            <a:endParaRPr lang="en-US"/>
          </a:p>
        </p:txBody>
      </p:sp>
      <p:sp>
        <p:nvSpPr>
          <p:cNvPr id="3" name="Čuvar mesta za datum 2">
            <a:extLst>
              <a:ext uri="{FF2B5EF4-FFF2-40B4-BE49-F238E27FC236}">
                <a16:creationId xmlns:a16="http://schemas.microsoft.com/office/drawing/2014/main" id="{FB8A249F-6FB6-4E5E-9318-B60D8DDD9248}"/>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4" name="Čuvar mesta za podnožje 3">
            <a:extLst>
              <a:ext uri="{FF2B5EF4-FFF2-40B4-BE49-F238E27FC236}">
                <a16:creationId xmlns:a16="http://schemas.microsoft.com/office/drawing/2014/main" id="{EBD0E18D-0CFA-4A92-B0D4-9A861B085AE3}"/>
              </a:ext>
            </a:extLst>
          </p:cNvPr>
          <p:cNvSpPr>
            <a:spLocks noGrp="1"/>
          </p:cNvSpPr>
          <p:nvPr>
            <p:ph type="ftr" sz="quarter" idx="11"/>
          </p:nvPr>
        </p:nvSpPr>
        <p:spPr/>
        <p:txBody>
          <a:bodyPr/>
          <a:lstStyle/>
          <a:p>
            <a:endParaRPr lang="en-US"/>
          </a:p>
        </p:txBody>
      </p:sp>
      <p:sp>
        <p:nvSpPr>
          <p:cNvPr id="5" name="Čuvar mesta za broj slajda 4">
            <a:extLst>
              <a:ext uri="{FF2B5EF4-FFF2-40B4-BE49-F238E27FC236}">
                <a16:creationId xmlns:a16="http://schemas.microsoft.com/office/drawing/2014/main" id="{F0F48F41-707D-4875-A2D1-D51B36E6BCBA}"/>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994085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Čuvar mesta za datum 1">
            <a:extLst>
              <a:ext uri="{FF2B5EF4-FFF2-40B4-BE49-F238E27FC236}">
                <a16:creationId xmlns:a16="http://schemas.microsoft.com/office/drawing/2014/main" id="{CFAD8603-AB53-41EB-AD71-40672BDEAC82}"/>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3" name="Čuvar mesta za podnožje 2">
            <a:extLst>
              <a:ext uri="{FF2B5EF4-FFF2-40B4-BE49-F238E27FC236}">
                <a16:creationId xmlns:a16="http://schemas.microsoft.com/office/drawing/2014/main" id="{0BD577FF-A50F-434C-A1DC-B0C8D840146A}"/>
              </a:ext>
            </a:extLst>
          </p:cNvPr>
          <p:cNvSpPr>
            <a:spLocks noGrp="1"/>
          </p:cNvSpPr>
          <p:nvPr>
            <p:ph type="ftr" sz="quarter" idx="11"/>
          </p:nvPr>
        </p:nvSpPr>
        <p:spPr/>
        <p:txBody>
          <a:bodyPr/>
          <a:lstStyle/>
          <a:p>
            <a:endParaRPr lang="en-US"/>
          </a:p>
        </p:txBody>
      </p:sp>
      <p:sp>
        <p:nvSpPr>
          <p:cNvPr id="4" name="Čuvar mesta za broj slajda 3">
            <a:extLst>
              <a:ext uri="{FF2B5EF4-FFF2-40B4-BE49-F238E27FC236}">
                <a16:creationId xmlns:a16="http://schemas.microsoft.com/office/drawing/2014/main" id="{73F859B1-19CE-4990-ABA3-0B8822AC1B7E}"/>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427353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a nat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30A201-2796-4C27-AC2D-A0F821D132CF}"/>
              </a:ext>
            </a:extLst>
          </p:cNvPr>
          <p:cNvSpPr>
            <a:spLocks noGrp="1"/>
          </p:cNvSpPr>
          <p:nvPr>
            <p:ph type="title"/>
          </p:nvPr>
        </p:nvSpPr>
        <p:spPr>
          <a:xfrm>
            <a:off x="839788" y="457200"/>
            <a:ext cx="3932237" cy="1600200"/>
          </a:xfrm>
        </p:spPr>
        <p:txBody>
          <a:bodyPr anchor="b"/>
          <a:lstStyle>
            <a:lvl1pPr>
              <a:defRPr sz="3200"/>
            </a:lvl1pPr>
          </a:lstStyle>
          <a:p>
            <a:r>
              <a:rPr lang="sr-Latn-RS"/>
              <a:t>Kliknite i uredite naslov mastera</a:t>
            </a:r>
            <a:endParaRPr lang="en-US"/>
          </a:p>
        </p:txBody>
      </p:sp>
      <p:sp>
        <p:nvSpPr>
          <p:cNvPr id="3" name="Čuvar mesta za sadržaj 2">
            <a:extLst>
              <a:ext uri="{FF2B5EF4-FFF2-40B4-BE49-F238E27FC236}">
                <a16:creationId xmlns:a16="http://schemas.microsoft.com/office/drawing/2014/main" id="{5F9FEAAF-0B27-4AA8-B30E-E067B82C2D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tekst 3">
            <a:extLst>
              <a:ext uri="{FF2B5EF4-FFF2-40B4-BE49-F238E27FC236}">
                <a16:creationId xmlns:a16="http://schemas.microsoft.com/office/drawing/2014/main" id="{799249DA-BD1B-48F2-87D7-1484C780DF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Latn-RS"/>
              <a:t>Kliknite da biste uredili stilove teksta mastera</a:t>
            </a:r>
          </a:p>
        </p:txBody>
      </p:sp>
      <p:sp>
        <p:nvSpPr>
          <p:cNvPr id="5" name="Čuvar mesta za datum 4">
            <a:extLst>
              <a:ext uri="{FF2B5EF4-FFF2-40B4-BE49-F238E27FC236}">
                <a16:creationId xmlns:a16="http://schemas.microsoft.com/office/drawing/2014/main" id="{AC9099F4-A307-4606-8334-1AA7CF2550D5}"/>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6" name="Čuvar mesta za podnožje 5">
            <a:extLst>
              <a:ext uri="{FF2B5EF4-FFF2-40B4-BE49-F238E27FC236}">
                <a16:creationId xmlns:a16="http://schemas.microsoft.com/office/drawing/2014/main" id="{F610D361-97BE-4A49-9F9D-F061FFFC9881}"/>
              </a:ext>
            </a:extLst>
          </p:cNvPr>
          <p:cNvSpPr>
            <a:spLocks noGrp="1"/>
          </p:cNvSpPr>
          <p:nvPr>
            <p:ph type="ftr" sz="quarter" idx="11"/>
          </p:nvPr>
        </p:nvSpPr>
        <p:spPr/>
        <p:txBody>
          <a:bodyPr/>
          <a:lstStyle/>
          <a:p>
            <a:endParaRPr lang="en-US"/>
          </a:p>
        </p:txBody>
      </p:sp>
      <p:sp>
        <p:nvSpPr>
          <p:cNvPr id="7" name="Čuvar mesta za broj slajda 6">
            <a:extLst>
              <a:ext uri="{FF2B5EF4-FFF2-40B4-BE49-F238E27FC236}">
                <a16:creationId xmlns:a16="http://schemas.microsoft.com/office/drawing/2014/main" id="{E274EDCC-C26D-4C48-A361-7F24890E6E24}"/>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2331776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a nat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11A184A-4B83-4CFD-8FF2-F736D96DC78E}"/>
              </a:ext>
            </a:extLst>
          </p:cNvPr>
          <p:cNvSpPr>
            <a:spLocks noGrp="1"/>
          </p:cNvSpPr>
          <p:nvPr>
            <p:ph type="title"/>
          </p:nvPr>
        </p:nvSpPr>
        <p:spPr>
          <a:xfrm>
            <a:off x="839788" y="457200"/>
            <a:ext cx="3932237" cy="1600200"/>
          </a:xfrm>
        </p:spPr>
        <p:txBody>
          <a:bodyPr anchor="b"/>
          <a:lstStyle>
            <a:lvl1pPr>
              <a:defRPr sz="3200"/>
            </a:lvl1pPr>
          </a:lstStyle>
          <a:p>
            <a:r>
              <a:rPr lang="sr-Latn-RS"/>
              <a:t>Kliknite i uredite naslov mastera</a:t>
            </a:r>
            <a:endParaRPr lang="en-US"/>
          </a:p>
        </p:txBody>
      </p:sp>
      <p:sp>
        <p:nvSpPr>
          <p:cNvPr id="3" name="Čuvar mesta za sliku 2">
            <a:extLst>
              <a:ext uri="{FF2B5EF4-FFF2-40B4-BE49-F238E27FC236}">
                <a16:creationId xmlns:a16="http://schemas.microsoft.com/office/drawing/2014/main" id="{D0B16E40-971A-43B8-ACB8-9FC0039C7F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Čuvar mesta za tekst 3">
            <a:extLst>
              <a:ext uri="{FF2B5EF4-FFF2-40B4-BE49-F238E27FC236}">
                <a16:creationId xmlns:a16="http://schemas.microsoft.com/office/drawing/2014/main" id="{F83BE6D5-9C98-47F5-860E-534EEE43B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Latn-RS"/>
              <a:t>Kliknite da biste uredili stilove teksta mastera</a:t>
            </a:r>
          </a:p>
        </p:txBody>
      </p:sp>
      <p:sp>
        <p:nvSpPr>
          <p:cNvPr id="5" name="Čuvar mesta za datum 4">
            <a:extLst>
              <a:ext uri="{FF2B5EF4-FFF2-40B4-BE49-F238E27FC236}">
                <a16:creationId xmlns:a16="http://schemas.microsoft.com/office/drawing/2014/main" id="{71344CCC-A951-4800-8D44-7F1D3438AD49}"/>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6" name="Čuvar mesta za podnožje 5">
            <a:extLst>
              <a:ext uri="{FF2B5EF4-FFF2-40B4-BE49-F238E27FC236}">
                <a16:creationId xmlns:a16="http://schemas.microsoft.com/office/drawing/2014/main" id="{EFBDF1DE-FBF9-4A8E-82A4-FD1F25C096C3}"/>
              </a:ext>
            </a:extLst>
          </p:cNvPr>
          <p:cNvSpPr>
            <a:spLocks noGrp="1"/>
          </p:cNvSpPr>
          <p:nvPr>
            <p:ph type="ftr" sz="quarter" idx="11"/>
          </p:nvPr>
        </p:nvSpPr>
        <p:spPr/>
        <p:txBody>
          <a:bodyPr/>
          <a:lstStyle/>
          <a:p>
            <a:endParaRPr lang="en-US"/>
          </a:p>
        </p:txBody>
      </p:sp>
      <p:sp>
        <p:nvSpPr>
          <p:cNvPr id="7" name="Čuvar mesta za broj slajda 6">
            <a:extLst>
              <a:ext uri="{FF2B5EF4-FFF2-40B4-BE49-F238E27FC236}">
                <a16:creationId xmlns:a16="http://schemas.microsoft.com/office/drawing/2014/main" id="{E254F0B6-5BF6-461C-AE56-C01271A629EB}"/>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1529667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181FBB5-3625-4CFF-B343-FC85641F2970}"/>
              </a:ext>
            </a:extLst>
          </p:cNvPr>
          <p:cNvSpPr>
            <a:spLocks noGrp="1"/>
          </p:cNvSpPr>
          <p:nvPr>
            <p:ph type="title"/>
          </p:nvPr>
        </p:nvSpPr>
        <p:spPr/>
        <p:txBody>
          <a:bodyPr/>
          <a:lstStyle/>
          <a:p>
            <a:r>
              <a:rPr lang="sr-Latn-RS"/>
              <a:t>Kliknite i uredite naslov mastera</a:t>
            </a:r>
            <a:endParaRPr lang="en-US"/>
          </a:p>
        </p:txBody>
      </p:sp>
      <p:sp>
        <p:nvSpPr>
          <p:cNvPr id="3" name="Čuvar mesta za vertikalni tekst 2">
            <a:extLst>
              <a:ext uri="{FF2B5EF4-FFF2-40B4-BE49-F238E27FC236}">
                <a16:creationId xmlns:a16="http://schemas.microsoft.com/office/drawing/2014/main" id="{8B82ACBA-95DC-49E3-AA8E-1BAFC00DB3B9}"/>
              </a:ext>
            </a:extLst>
          </p:cNvPr>
          <p:cNvSpPr>
            <a:spLocks noGrp="1"/>
          </p:cNvSpPr>
          <p:nvPr>
            <p:ph type="body" orient="vert" idx="1"/>
          </p:nvPr>
        </p:nvSpPr>
        <p:spPr/>
        <p:txBody>
          <a:bodyPr vert="eaVert"/>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datum 3">
            <a:extLst>
              <a:ext uri="{FF2B5EF4-FFF2-40B4-BE49-F238E27FC236}">
                <a16:creationId xmlns:a16="http://schemas.microsoft.com/office/drawing/2014/main" id="{D6B26233-A7F7-4997-B463-4CFEE769CEAE}"/>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1BD74C33-1A33-4FCE-9525-B953712D94BB}"/>
              </a:ext>
            </a:extLst>
          </p:cNvPr>
          <p:cNvSpPr>
            <a:spLocks noGrp="1"/>
          </p:cNvSpPr>
          <p:nvPr>
            <p:ph type="ftr" sz="quarter" idx="11"/>
          </p:nvPr>
        </p:nvSpPr>
        <p:spPr/>
        <p:txBody>
          <a:bodyPr/>
          <a:lstStyle/>
          <a:p>
            <a:endParaRPr lang="en-US"/>
          </a:p>
        </p:txBody>
      </p:sp>
      <p:sp>
        <p:nvSpPr>
          <p:cNvPr id="6" name="Čuvar mesta za broj slajda 5">
            <a:extLst>
              <a:ext uri="{FF2B5EF4-FFF2-40B4-BE49-F238E27FC236}">
                <a16:creationId xmlns:a16="http://schemas.microsoft.com/office/drawing/2014/main" id="{E510EEAA-4D1E-40FF-9048-5EC67C84C63B}"/>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186736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sp>
        <p:nvSpPr>
          <p:cNvPr id="2" name="Vertikalni naslov 1">
            <a:extLst>
              <a:ext uri="{FF2B5EF4-FFF2-40B4-BE49-F238E27FC236}">
                <a16:creationId xmlns:a16="http://schemas.microsoft.com/office/drawing/2014/main" id="{59BE4353-0809-4389-B5AC-41E877EA97B4}"/>
              </a:ext>
            </a:extLst>
          </p:cNvPr>
          <p:cNvSpPr>
            <a:spLocks noGrp="1"/>
          </p:cNvSpPr>
          <p:nvPr>
            <p:ph type="title" orient="vert"/>
          </p:nvPr>
        </p:nvSpPr>
        <p:spPr>
          <a:xfrm>
            <a:off x="8724900" y="365125"/>
            <a:ext cx="2628900" cy="5811838"/>
          </a:xfrm>
        </p:spPr>
        <p:txBody>
          <a:bodyPr vert="eaVert"/>
          <a:lstStyle/>
          <a:p>
            <a:r>
              <a:rPr lang="sr-Latn-RS"/>
              <a:t>Kliknite i uredite naslov mastera</a:t>
            </a:r>
            <a:endParaRPr lang="en-US"/>
          </a:p>
        </p:txBody>
      </p:sp>
      <p:sp>
        <p:nvSpPr>
          <p:cNvPr id="3" name="Čuvar mesta za vertikalni tekst 2">
            <a:extLst>
              <a:ext uri="{FF2B5EF4-FFF2-40B4-BE49-F238E27FC236}">
                <a16:creationId xmlns:a16="http://schemas.microsoft.com/office/drawing/2014/main" id="{26F63724-85BC-4F92-B265-39D6FF9131D9}"/>
              </a:ext>
            </a:extLst>
          </p:cNvPr>
          <p:cNvSpPr>
            <a:spLocks noGrp="1"/>
          </p:cNvSpPr>
          <p:nvPr>
            <p:ph type="body" orient="vert" idx="1"/>
          </p:nvPr>
        </p:nvSpPr>
        <p:spPr>
          <a:xfrm>
            <a:off x="838200" y="365125"/>
            <a:ext cx="7734300" cy="5811838"/>
          </a:xfrm>
        </p:spPr>
        <p:txBody>
          <a:bodyPr vert="eaVert"/>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datum 3">
            <a:extLst>
              <a:ext uri="{FF2B5EF4-FFF2-40B4-BE49-F238E27FC236}">
                <a16:creationId xmlns:a16="http://schemas.microsoft.com/office/drawing/2014/main" id="{D52444C2-6572-452F-8A40-3F2DD164B3FD}"/>
              </a:ext>
            </a:extLst>
          </p:cNvPr>
          <p:cNvSpPr>
            <a:spLocks noGrp="1"/>
          </p:cNvSpPr>
          <p:nvPr>
            <p:ph type="dt" sz="half" idx="10"/>
          </p:nvPr>
        </p:nvSpPr>
        <p:spPr/>
        <p:txBody>
          <a:body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860EEB44-98C2-4BE7-8523-14E5A227312B}"/>
              </a:ext>
            </a:extLst>
          </p:cNvPr>
          <p:cNvSpPr>
            <a:spLocks noGrp="1"/>
          </p:cNvSpPr>
          <p:nvPr>
            <p:ph type="ftr" sz="quarter" idx="11"/>
          </p:nvPr>
        </p:nvSpPr>
        <p:spPr/>
        <p:txBody>
          <a:bodyPr/>
          <a:lstStyle/>
          <a:p>
            <a:endParaRPr lang="en-US"/>
          </a:p>
        </p:txBody>
      </p:sp>
      <p:sp>
        <p:nvSpPr>
          <p:cNvPr id="6" name="Čuvar mesta za broj slajda 5">
            <a:extLst>
              <a:ext uri="{FF2B5EF4-FFF2-40B4-BE49-F238E27FC236}">
                <a16:creationId xmlns:a16="http://schemas.microsoft.com/office/drawing/2014/main" id="{480E5EEC-719C-494D-9751-96C0EA9A2746}"/>
              </a:ext>
            </a:extLst>
          </p:cNvPr>
          <p:cNvSpPr>
            <a:spLocks noGrp="1"/>
          </p:cNvSpPr>
          <p:nvPr>
            <p:ph type="sldNum" sz="quarter" idx="12"/>
          </p:nvPr>
        </p:nvSpPr>
        <p:spPr/>
        <p:txBody>
          <a:bodyPr/>
          <a:lstStyle/>
          <a:p>
            <a:fld id="{104966D7-A361-4B83-9083-BB3808D95BFE}" type="slidenum">
              <a:rPr lang="en-US" smtClean="0"/>
              <a:pPr/>
              <a:t>‹#›</a:t>
            </a:fld>
            <a:endParaRPr lang="en-US"/>
          </a:p>
        </p:txBody>
      </p:sp>
    </p:spTree>
    <p:extLst>
      <p:ext uri="{BB962C8B-B14F-4D97-AF65-F5344CB8AC3E}">
        <p14:creationId xmlns:p14="http://schemas.microsoft.com/office/powerpoint/2010/main" val="1919019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naslov 1">
            <a:extLst>
              <a:ext uri="{FF2B5EF4-FFF2-40B4-BE49-F238E27FC236}">
                <a16:creationId xmlns:a16="http://schemas.microsoft.com/office/drawing/2014/main" id="{4C929A5D-32ED-4F39-BE70-18C11D4F51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r-Latn-RS"/>
              <a:t>Kliknite i uredite naslov mastera</a:t>
            </a:r>
            <a:endParaRPr lang="en-US"/>
          </a:p>
        </p:txBody>
      </p:sp>
      <p:sp>
        <p:nvSpPr>
          <p:cNvPr id="3" name="Čuvar mesta za tekst 2">
            <a:extLst>
              <a:ext uri="{FF2B5EF4-FFF2-40B4-BE49-F238E27FC236}">
                <a16:creationId xmlns:a16="http://schemas.microsoft.com/office/drawing/2014/main" id="{90A33FEE-BD35-4CB9-94CE-C32322252A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a:p>
        </p:txBody>
      </p:sp>
      <p:sp>
        <p:nvSpPr>
          <p:cNvPr id="4" name="Čuvar mesta za datum 3">
            <a:extLst>
              <a:ext uri="{FF2B5EF4-FFF2-40B4-BE49-F238E27FC236}">
                <a16:creationId xmlns:a16="http://schemas.microsoft.com/office/drawing/2014/main" id="{C4E57FCE-CC7B-4F98-A7BA-5DA4BB20A8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6DD0B4-B6B2-405B-A211-55ABDB864CF3}" type="datetimeFigureOut">
              <a:rPr lang="en-US" smtClean="0"/>
              <a:pPr/>
              <a:t>29-May-23</a:t>
            </a:fld>
            <a:endParaRPr lang="en-US"/>
          </a:p>
        </p:txBody>
      </p:sp>
      <p:sp>
        <p:nvSpPr>
          <p:cNvPr id="5" name="Čuvar mesta za podnožje 4">
            <a:extLst>
              <a:ext uri="{FF2B5EF4-FFF2-40B4-BE49-F238E27FC236}">
                <a16:creationId xmlns:a16="http://schemas.microsoft.com/office/drawing/2014/main" id="{CCAB33C6-BCD4-478C-95A7-D058D6BC1D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Čuvar mesta za broj slajda 5">
            <a:extLst>
              <a:ext uri="{FF2B5EF4-FFF2-40B4-BE49-F238E27FC236}">
                <a16:creationId xmlns:a16="http://schemas.microsoft.com/office/drawing/2014/main" id="{613F822F-D782-4CF4-9236-685FCD4EE6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966D7-A361-4B83-9083-BB3808D95BFE}" type="slidenum">
              <a:rPr lang="en-US" smtClean="0"/>
              <a:pPr/>
              <a:t>‹#›</a:t>
            </a:fld>
            <a:endParaRPr lang="en-US"/>
          </a:p>
        </p:txBody>
      </p:sp>
    </p:spTree>
    <p:extLst>
      <p:ext uri="{BB962C8B-B14F-4D97-AF65-F5344CB8AC3E}">
        <p14:creationId xmlns:p14="http://schemas.microsoft.com/office/powerpoint/2010/main" val="3303691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video" Target="https://www.youtube.com/embed/9DBfx-2VDNQ?feature=oembed"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6.sv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svg"/><Relationship Id="rId3" Type="http://schemas.openxmlformats.org/officeDocument/2006/relationships/image" Target="../media/image13.png"/><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hyperlink" Target="https://www.youtube.com/watch?v=1wcFp9649rE" TargetMode="External"/><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14.svg"/><Relationship Id="rId9" Type="http://schemas.openxmlformats.org/officeDocument/2006/relationships/image" Target="../media/image30.png"/><Relationship Id="rId1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ideo" Target="https://www.youtube.com/embed/1wcFp9649rE?feature=oembed" TargetMode="External"/><Relationship Id="rId5" Type="http://schemas.openxmlformats.org/officeDocument/2006/relationships/image" Target="../media/image36.pn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7.png"/><Relationship Id="rId7" Type="http://schemas.openxmlformats.org/officeDocument/2006/relationships/image" Target="../media/image39.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18.sv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33.svg"/><Relationship Id="rId3" Type="http://schemas.openxmlformats.org/officeDocument/2006/relationships/image" Target="../media/image19.png"/><Relationship Id="rId7" Type="http://schemas.openxmlformats.org/officeDocument/2006/relationships/image" Target="../media/image45.png"/><Relationship Id="rId12"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hyperlink" Target="https://www.youtube.com/watch?v=H3pYqUZ3wZc" TargetMode="External"/><Relationship Id="rId5" Type="http://schemas.openxmlformats.org/officeDocument/2006/relationships/image" Target="../media/image43.png"/><Relationship Id="rId10" Type="http://schemas.openxmlformats.org/officeDocument/2006/relationships/image" Target="../media/image48.jpg"/><Relationship Id="rId4" Type="http://schemas.openxmlformats.org/officeDocument/2006/relationships/image" Target="../media/image20.sv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36.png"/><Relationship Id="rId7"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Slika 3">
            <a:extLst>
              <a:ext uri="{FF2B5EF4-FFF2-40B4-BE49-F238E27FC236}">
                <a16:creationId xmlns:a16="http://schemas.microsoft.com/office/drawing/2014/main" id="{1BC3E1D5-BC72-4E2C-9146-4899213A18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29062" y="1930292"/>
            <a:ext cx="6533874" cy="2997415"/>
          </a:xfrm>
          <a:prstGeom prst="rect">
            <a:avLst/>
          </a:prstGeom>
        </p:spPr>
      </p:pic>
    </p:spTree>
    <p:extLst>
      <p:ext uri="{BB962C8B-B14F-4D97-AF65-F5344CB8AC3E}">
        <p14:creationId xmlns:p14="http://schemas.microsoft.com/office/powerpoint/2010/main" val="236514456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5973B-0288-45C1-B6ED-37A4134FF607}"/>
              </a:ext>
            </a:extLst>
          </p:cNvPr>
          <p:cNvSpPr>
            <a:spLocks noGrp="1"/>
          </p:cNvSpPr>
          <p:nvPr>
            <p:ph type="ctrTitle"/>
          </p:nvPr>
        </p:nvSpPr>
        <p:spPr>
          <a:xfrm>
            <a:off x="492369" y="1655603"/>
            <a:ext cx="6067458" cy="4049459"/>
          </a:xfrm>
        </p:spPr>
        <p:txBody>
          <a:bodyPr>
            <a:noAutofit/>
          </a:bodyPr>
          <a:lstStyle/>
          <a:p>
            <a:pPr algn="r"/>
            <a:r>
              <a:rPr lang="en-US" sz="3200" b="1" dirty="0">
                <a:solidFill>
                  <a:srgbClr val="00ACE2"/>
                </a:solidFill>
                <a:latin typeface="Arial" panose="020B0604020202020204" pitchFamily="34" charset="0"/>
                <a:cs typeface="Arial" panose="020B0604020202020204" pitchFamily="34" charset="0"/>
              </a:rPr>
              <a:t>CONNECT International </a:t>
            </a:r>
            <a:r>
              <a:rPr lang="en-US" sz="3200" b="1" dirty="0">
                <a:solidFill>
                  <a:srgbClr val="2E2014"/>
                </a:solidFill>
                <a:latin typeface="Arial" panose="020B0604020202020204" pitchFamily="34" charset="0"/>
                <a:cs typeface="Arial" panose="020B0604020202020204" pitchFamily="34" charset="0"/>
              </a:rPr>
              <a:t>is an international Brussels-based network formed to serve as a connection point among different stakeholders working with </a:t>
            </a:r>
            <a:r>
              <a:rPr lang="en-US" sz="3200" b="1" dirty="0">
                <a:solidFill>
                  <a:srgbClr val="00ACE2"/>
                </a:solidFill>
                <a:latin typeface="Arial" panose="020B0604020202020204" pitchFamily="34" charset="0"/>
                <a:cs typeface="Arial" panose="020B0604020202020204" pitchFamily="34" charset="0"/>
              </a:rPr>
              <a:t>digital rights and digital agenda</a:t>
            </a:r>
            <a:r>
              <a:rPr lang="en-US" sz="3200" b="1" dirty="0">
                <a:solidFill>
                  <a:srgbClr val="2E2014"/>
                </a:solidFill>
                <a:latin typeface="Arial" panose="020B0604020202020204" pitchFamily="34" charset="0"/>
                <a:cs typeface="Arial" panose="020B0604020202020204" pitchFamily="34" charset="0"/>
              </a:rPr>
              <a:t>.</a:t>
            </a:r>
            <a:endParaRPr lang="en-US" sz="3000" b="1" dirty="0">
              <a:solidFill>
                <a:srgbClr val="2E2014"/>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blackboard&#10;&#10;Description automatically generated">
            <a:extLst>
              <a:ext uri="{FF2B5EF4-FFF2-40B4-BE49-F238E27FC236}">
                <a16:creationId xmlns:a16="http://schemas.microsoft.com/office/drawing/2014/main" id="{8A719D8B-4DFD-6247-8CD6-B760BA1BA17B}"/>
              </a:ext>
            </a:extLst>
          </p:cNvPr>
          <p:cNvPicPr>
            <a:picLocks noChangeAspect="1"/>
          </p:cNvPicPr>
          <p:nvPr/>
        </p:nvPicPr>
        <p:blipFill rotWithShape="1">
          <a:blip r:embed="rId3">
            <a:extLst>
              <a:ext uri="{28A0092B-C50C-407E-A947-70E740481C1C}">
                <a14:useLocalDpi xmlns:a14="http://schemas.microsoft.com/office/drawing/2010/main" val="0"/>
              </a:ext>
            </a:extLst>
          </a:blip>
          <a:srcRect t="16765"/>
          <a:stretch/>
        </p:blipFill>
        <p:spPr>
          <a:xfrm>
            <a:off x="6907071" y="1655602"/>
            <a:ext cx="5096740" cy="4246569"/>
          </a:xfrm>
          <a:prstGeom prst="rect">
            <a:avLst/>
          </a:prstGeom>
        </p:spPr>
      </p:pic>
      <p:pic>
        <p:nvPicPr>
          <p:cNvPr id="9" name="Graphic 8" descr="Marker with solid fill">
            <a:extLst>
              <a:ext uri="{FF2B5EF4-FFF2-40B4-BE49-F238E27FC236}">
                <a16:creationId xmlns:a16="http://schemas.microsoft.com/office/drawing/2014/main" id="{F39F78FC-701C-A046-A4DB-A7066987AD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49540" y="3390267"/>
            <a:ext cx="914400" cy="914400"/>
          </a:xfrm>
          <a:prstGeom prst="rect">
            <a:avLst/>
          </a:prstGeom>
        </p:spPr>
      </p:pic>
      <p:pic>
        <p:nvPicPr>
          <p:cNvPr id="30" name="Graphic 29" descr="Badge Tick1 with solid fill">
            <a:extLst>
              <a:ext uri="{FF2B5EF4-FFF2-40B4-BE49-F238E27FC236}">
                <a16:creationId xmlns:a16="http://schemas.microsoft.com/office/drawing/2014/main" id="{4208FCD5-2A52-EA47-90A8-9FAD2DA5F4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25023" y="3545763"/>
            <a:ext cx="374702" cy="374702"/>
          </a:xfrm>
          <a:prstGeom prst="rect">
            <a:avLst/>
          </a:prstGeom>
        </p:spPr>
      </p:pic>
    </p:spTree>
    <p:extLst>
      <p:ext uri="{BB962C8B-B14F-4D97-AF65-F5344CB8AC3E}">
        <p14:creationId xmlns:p14="http://schemas.microsoft.com/office/powerpoint/2010/main" val="67320400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1000"/>
                                        <p:tgtEl>
                                          <p:spTgt spid="30"/>
                                        </p:tgtEl>
                                      </p:cBhvr>
                                    </p:animEffect>
                                    <p:anim calcmode="lin" valueType="num">
                                      <p:cBhvr>
                                        <p:cTn id="16" dur="1000" fill="hold"/>
                                        <p:tgtEl>
                                          <p:spTgt spid="30"/>
                                        </p:tgtEl>
                                        <p:attrNameLst>
                                          <p:attrName>ppt_x</p:attrName>
                                        </p:attrNameLst>
                                      </p:cBhvr>
                                      <p:tavLst>
                                        <p:tav tm="0">
                                          <p:val>
                                            <p:strVal val="#ppt_x"/>
                                          </p:val>
                                        </p:tav>
                                        <p:tav tm="100000">
                                          <p:val>
                                            <p:strVal val="#ppt_x"/>
                                          </p:val>
                                        </p:tav>
                                      </p:tavLst>
                                    </p:anim>
                                    <p:anim calcmode="lin" valueType="num">
                                      <p:cBhvr>
                                        <p:cTn id="17" dur="1000" fill="hold"/>
                                        <p:tgtEl>
                                          <p:spTgt spid="3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EF119F3A-CE84-2F40-9D7F-02B96E2F4CA1}"/>
              </a:ext>
            </a:extLst>
          </p:cNvPr>
          <p:cNvSpPr>
            <a:spLocks noGrp="1"/>
          </p:cNvSpPr>
          <p:nvPr>
            <p:ph type="ctrTitle"/>
          </p:nvPr>
        </p:nvSpPr>
        <p:spPr>
          <a:xfrm>
            <a:off x="2385440" y="1549972"/>
            <a:ext cx="9514117" cy="1879028"/>
          </a:xfrm>
        </p:spPr>
        <p:txBody>
          <a:bodyPr>
            <a:noAutofit/>
          </a:bodyPr>
          <a:lstStyle/>
          <a:p>
            <a:pPr algn="l"/>
            <a:r>
              <a:rPr lang="en-US" sz="3200" b="1" dirty="0">
                <a:solidFill>
                  <a:srgbClr val="2E2014"/>
                </a:solidFill>
                <a:latin typeface="Arial" panose="020B0604020202020204" pitchFamily="34" charset="0"/>
                <a:cs typeface="Arial" panose="020B0604020202020204" pitchFamily="34" charset="0"/>
              </a:rPr>
              <a:t>The </a:t>
            </a:r>
            <a:r>
              <a:rPr lang="en-US" sz="3200" b="1" dirty="0">
                <a:solidFill>
                  <a:srgbClr val="00ACE2"/>
                </a:solidFill>
                <a:latin typeface="Arial" panose="020B0604020202020204" pitchFamily="34" charset="0"/>
                <a:cs typeface="Arial" panose="020B0604020202020204" pitchFamily="34" charset="0"/>
              </a:rPr>
              <a:t>mission</a:t>
            </a:r>
            <a:r>
              <a:rPr lang="en-US" sz="3200" b="1" dirty="0">
                <a:solidFill>
                  <a:srgbClr val="2E2014"/>
                </a:solidFill>
                <a:latin typeface="Arial" panose="020B0604020202020204" pitchFamily="34" charset="0"/>
                <a:cs typeface="Arial" panose="020B0604020202020204" pitchFamily="34" charset="0"/>
              </a:rPr>
              <a:t> of CONNECT International is to design innovative European projects ensuring </a:t>
            </a:r>
            <a:r>
              <a:rPr lang="en-US" sz="3200" b="1" dirty="0">
                <a:solidFill>
                  <a:srgbClr val="00ACE2"/>
                </a:solidFill>
                <a:latin typeface="Arial" panose="020B0604020202020204" pitchFamily="34" charset="0"/>
                <a:cs typeface="Arial" panose="020B0604020202020204" pitchFamily="34" charset="0"/>
              </a:rPr>
              <a:t>mainstreaming of digital rights and digital agenda </a:t>
            </a:r>
            <a:r>
              <a:rPr lang="en-US" sz="3200" b="1" dirty="0">
                <a:solidFill>
                  <a:srgbClr val="2E2014"/>
                </a:solidFill>
                <a:latin typeface="Arial" panose="020B0604020202020204" pitchFamily="34" charset="0"/>
                <a:cs typeface="Arial" panose="020B0604020202020204" pitchFamily="34" charset="0"/>
              </a:rPr>
              <a:t>with young people and other citizens.</a:t>
            </a:r>
            <a:endParaRPr lang="en-US" sz="3000" b="1" dirty="0">
              <a:solidFill>
                <a:srgbClr val="2E2014"/>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9EE9A6A7-FFDC-964E-89AA-B7109243C7BB}"/>
              </a:ext>
            </a:extLst>
          </p:cNvPr>
          <p:cNvSpPr txBox="1">
            <a:spLocks/>
          </p:cNvSpPr>
          <p:nvPr/>
        </p:nvSpPr>
        <p:spPr>
          <a:xfrm>
            <a:off x="2385440" y="3802402"/>
            <a:ext cx="9514117" cy="18790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rgbClr val="2E2014"/>
                </a:solidFill>
                <a:latin typeface="Arial" panose="020B0604020202020204" pitchFamily="34" charset="0"/>
                <a:cs typeface="Arial" panose="020B0604020202020204" pitchFamily="34" charset="0"/>
              </a:rPr>
              <a:t>The </a:t>
            </a:r>
            <a:r>
              <a:rPr lang="en-US" sz="3200" b="1" dirty="0">
                <a:solidFill>
                  <a:srgbClr val="00ACE2"/>
                </a:solidFill>
                <a:latin typeface="Arial" panose="020B0604020202020204" pitchFamily="34" charset="0"/>
                <a:cs typeface="Arial" panose="020B0604020202020204" pitchFamily="34" charset="0"/>
              </a:rPr>
              <a:t>vision</a:t>
            </a:r>
            <a:r>
              <a:rPr lang="en-US" sz="3200" b="1" dirty="0">
                <a:solidFill>
                  <a:srgbClr val="2E2014"/>
                </a:solidFill>
                <a:latin typeface="Arial" panose="020B0604020202020204" pitchFamily="34" charset="0"/>
                <a:cs typeface="Arial" panose="020B0604020202020204" pitchFamily="34" charset="0"/>
              </a:rPr>
              <a:t> of CONNECT International is </a:t>
            </a:r>
            <a:r>
              <a:rPr lang="en-US" sz="3200" b="1" dirty="0">
                <a:solidFill>
                  <a:srgbClr val="00ACE2"/>
                </a:solidFill>
                <a:latin typeface="Arial" panose="020B0604020202020204" pitchFamily="34" charset="0"/>
                <a:cs typeface="Arial" panose="020B0604020202020204" pitchFamily="34" charset="0"/>
              </a:rPr>
              <a:t>bringing humanity to digital life</a:t>
            </a:r>
            <a:r>
              <a:rPr lang="en-US" sz="3200" b="1" dirty="0">
                <a:solidFill>
                  <a:srgbClr val="2E2014"/>
                </a:solidFill>
                <a:latin typeface="Arial" panose="020B0604020202020204" pitchFamily="34" charset="0"/>
                <a:cs typeface="Arial" panose="020B0604020202020204" pitchFamily="34" charset="0"/>
              </a:rPr>
              <a:t>.</a:t>
            </a:r>
            <a:endParaRPr lang="en-US" sz="3000" b="1" dirty="0">
              <a:solidFill>
                <a:srgbClr val="2E2014"/>
              </a:solidFill>
              <a:latin typeface="Arial" panose="020B0604020202020204" pitchFamily="34" charset="0"/>
              <a:cs typeface="Arial" panose="020B0604020202020204" pitchFamily="34" charset="0"/>
            </a:endParaRPr>
          </a:p>
        </p:txBody>
      </p:sp>
      <p:pic>
        <p:nvPicPr>
          <p:cNvPr id="14" name="Grafika 22" descr="Oko">
            <a:extLst>
              <a:ext uri="{FF2B5EF4-FFF2-40B4-BE49-F238E27FC236}">
                <a16:creationId xmlns:a16="http://schemas.microsoft.com/office/drawing/2014/main" id="{CAF41809-D15B-4A4D-958C-94FA985D4EB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9214" y="4541872"/>
            <a:ext cx="1227069" cy="1228216"/>
          </a:xfrm>
          <a:prstGeom prst="rect">
            <a:avLst/>
          </a:prstGeom>
        </p:spPr>
      </p:pic>
      <p:pic>
        <p:nvPicPr>
          <p:cNvPr id="16" name="Grafika 10" descr="Znak potvrde">
            <a:extLst>
              <a:ext uri="{FF2B5EF4-FFF2-40B4-BE49-F238E27FC236}">
                <a16:creationId xmlns:a16="http://schemas.microsoft.com/office/drawing/2014/main" id="{F4B9247B-1613-7B46-A262-D54267264AD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33603" y="2020341"/>
            <a:ext cx="943200" cy="943200"/>
          </a:xfrm>
          <a:prstGeom prst="rect">
            <a:avLst/>
          </a:prstGeom>
        </p:spPr>
      </p:pic>
    </p:spTree>
    <p:extLst>
      <p:ext uri="{BB962C8B-B14F-4D97-AF65-F5344CB8AC3E}">
        <p14:creationId xmlns:p14="http://schemas.microsoft.com/office/powerpoint/2010/main" val="4453905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CONNECT video presentation">
            <a:hlinkClick r:id="" action="ppaction://media"/>
            <a:extLst>
              <a:ext uri="{FF2B5EF4-FFF2-40B4-BE49-F238E27FC236}">
                <a16:creationId xmlns:a16="http://schemas.microsoft.com/office/drawing/2014/main" id="{4C73B97E-0D44-DEED-642F-2AEA8426D79D}"/>
              </a:ext>
            </a:extLst>
          </p:cNvPr>
          <p:cNvPicPr>
            <a:picLocks noRot="1" noChangeAspect="1"/>
          </p:cNvPicPr>
          <p:nvPr>
            <a:videoFile r:link="rId1"/>
          </p:nvPr>
        </p:nvPicPr>
        <p:blipFill>
          <a:blip r:embed="rId4"/>
          <a:stretch>
            <a:fillRect/>
          </a:stretch>
        </p:blipFill>
        <p:spPr>
          <a:xfrm>
            <a:off x="1233556" y="1033055"/>
            <a:ext cx="9724887" cy="5494561"/>
          </a:xfrm>
          <a:prstGeom prst="rect">
            <a:avLst/>
          </a:prstGeom>
        </p:spPr>
      </p:pic>
    </p:spTree>
    <p:extLst>
      <p:ext uri="{BB962C8B-B14F-4D97-AF65-F5344CB8AC3E}">
        <p14:creationId xmlns:p14="http://schemas.microsoft.com/office/powerpoint/2010/main" val="234170030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5973B-0288-45C1-B6ED-37A4134FF607}"/>
              </a:ext>
            </a:extLst>
          </p:cNvPr>
          <p:cNvSpPr>
            <a:spLocks noGrp="1"/>
          </p:cNvSpPr>
          <p:nvPr>
            <p:ph type="ctrTitle"/>
          </p:nvPr>
        </p:nvSpPr>
        <p:spPr>
          <a:xfrm>
            <a:off x="317932" y="1183303"/>
            <a:ext cx="11556136" cy="1206350"/>
          </a:xfrm>
        </p:spPr>
        <p:txBody>
          <a:bodyPr>
            <a:noAutofit/>
          </a:bodyPr>
          <a:lstStyle/>
          <a:p>
            <a:r>
              <a:rPr lang="en-US" sz="3200" b="1" dirty="0">
                <a:solidFill>
                  <a:srgbClr val="2E2014"/>
                </a:solidFill>
                <a:latin typeface="Arial" panose="020B0604020202020204" pitchFamily="34" charset="0"/>
                <a:cs typeface="Arial" panose="020B0604020202020204" pitchFamily="34" charset="0"/>
              </a:rPr>
              <a:t>CONNECT International brings together individuals and organizations focused on its </a:t>
            </a:r>
            <a:r>
              <a:rPr lang="en-US" sz="3200" b="1" dirty="0">
                <a:solidFill>
                  <a:srgbClr val="00ACE2"/>
                </a:solidFill>
                <a:latin typeface="Arial" panose="020B0604020202020204" pitchFamily="34" charset="0"/>
                <a:cs typeface="Arial" panose="020B0604020202020204" pitchFamily="34" charset="0"/>
              </a:rPr>
              <a:t>4 pillars of work:</a:t>
            </a:r>
            <a:endParaRPr lang="en-US" sz="3000" b="1" dirty="0">
              <a:solidFill>
                <a:srgbClr val="2E2014"/>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412BB79-A71C-2644-992F-72771F8B2DA5}"/>
              </a:ext>
            </a:extLst>
          </p:cNvPr>
          <p:cNvSpPr/>
          <p:nvPr/>
        </p:nvSpPr>
        <p:spPr>
          <a:xfrm>
            <a:off x="703781" y="3006829"/>
            <a:ext cx="2054431" cy="2054431"/>
          </a:xfrm>
          <a:prstGeom prst="ellipse">
            <a:avLst/>
          </a:prstGeom>
          <a:noFill/>
          <a:ln w="762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27" name="Oval 26">
            <a:extLst>
              <a:ext uri="{FF2B5EF4-FFF2-40B4-BE49-F238E27FC236}">
                <a16:creationId xmlns:a16="http://schemas.microsoft.com/office/drawing/2014/main" id="{B816CCF9-631B-E24E-BE59-AFED8458B188}"/>
              </a:ext>
            </a:extLst>
          </p:cNvPr>
          <p:cNvSpPr/>
          <p:nvPr/>
        </p:nvSpPr>
        <p:spPr>
          <a:xfrm>
            <a:off x="6562273" y="3006829"/>
            <a:ext cx="2054431" cy="2054431"/>
          </a:xfrm>
          <a:prstGeom prst="ellipse">
            <a:avLst/>
          </a:prstGeom>
          <a:noFill/>
          <a:ln w="762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28" name="Oval 27">
            <a:extLst>
              <a:ext uri="{FF2B5EF4-FFF2-40B4-BE49-F238E27FC236}">
                <a16:creationId xmlns:a16="http://schemas.microsoft.com/office/drawing/2014/main" id="{BD76C114-4CA0-5A4B-AFDE-56F9117857C4}"/>
              </a:ext>
            </a:extLst>
          </p:cNvPr>
          <p:cNvSpPr/>
          <p:nvPr/>
        </p:nvSpPr>
        <p:spPr>
          <a:xfrm>
            <a:off x="3633027" y="2959329"/>
            <a:ext cx="2054431" cy="2054431"/>
          </a:xfrm>
          <a:prstGeom prst="ellipse">
            <a:avLst/>
          </a:prstGeom>
          <a:noFill/>
          <a:ln w="762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29" name="Oval 28">
            <a:extLst>
              <a:ext uri="{FF2B5EF4-FFF2-40B4-BE49-F238E27FC236}">
                <a16:creationId xmlns:a16="http://schemas.microsoft.com/office/drawing/2014/main" id="{C5220AB1-6F4B-F745-99A7-EC5ACF95C4CF}"/>
              </a:ext>
            </a:extLst>
          </p:cNvPr>
          <p:cNvSpPr/>
          <p:nvPr/>
        </p:nvSpPr>
        <p:spPr>
          <a:xfrm>
            <a:off x="9491519" y="2959329"/>
            <a:ext cx="2054431" cy="2054431"/>
          </a:xfrm>
          <a:prstGeom prst="ellipse">
            <a:avLst/>
          </a:prstGeom>
          <a:noFill/>
          <a:ln w="762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10" name="Graphic 9" descr="Flag with solid fill">
            <a:extLst>
              <a:ext uri="{FF2B5EF4-FFF2-40B4-BE49-F238E27FC236}">
                <a16:creationId xmlns:a16="http://schemas.microsoft.com/office/drawing/2014/main" id="{0851BBDF-F778-154A-AFAA-09A342E50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134" y="3312622"/>
            <a:ext cx="1351415" cy="1351415"/>
          </a:xfrm>
          <a:prstGeom prst="rect">
            <a:avLst/>
          </a:prstGeom>
        </p:spPr>
      </p:pic>
      <p:pic>
        <p:nvPicPr>
          <p:cNvPr id="31" name="Graphic 30" descr="Clenched Fist with solid fill">
            <a:extLst>
              <a:ext uri="{FF2B5EF4-FFF2-40B4-BE49-F238E27FC236}">
                <a16:creationId xmlns:a16="http://schemas.microsoft.com/office/drawing/2014/main" id="{53DD24B0-8172-9442-AA82-3F0F1AD1CC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978155" y="3312622"/>
            <a:ext cx="1351415" cy="1351415"/>
          </a:xfrm>
          <a:prstGeom prst="rect">
            <a:avLst/>
          </a:prstGeom>
        </p:spPr>
      </p:pic>
      <p:pic>
        <p:nvPicPr>
          <p:cNvPr id="12" name="Graphic 11" descr="World with solid fill">
            <a:extLst>
              <a:ext uri="{FF2B5EF4-FFF2-40B4-BE49-F238E27FC236}">
                <a16:creationId xmlns:a16="http://schemas.microsoft.com/office/drawing/2014/main" id="{5C3BABB7-8A19-2F4C-BCB3-3641F811A0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96503" y="3314841"/>
            <a:ext cx="1438406" cy="1438406"/>
          </a:xfrm>
          <a:prstGeom prst="rect">
            <a:avLst/>
          </a:prstGeom>
        </p:spPr>
      </p:pic>
      <p:pic>
        <p:nvPicPr>
          <p:cNvPr id="20" name="Graphic 19" descr="Lights On with solid fill">
            <a:extLst>
              <a:ext uri="{FF2B5EF4-FFF2-40B4-BE49-F238E27FC236}">
                <a16:creationId xmlns:a16="http://schemas.microsoft.com/office/drawing/2014/main" id="{AA9D3434-9A40-7543-BA3B-08043528AE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87314" y="3312622"/>
            <a:ext cx="1262839" cy="1262839"/>
          </a:xfrm>
          <a:prstGeom prst="rect">
            <a:avLst/>
          </a:prstGeom>
        </p:spPr>
      </p:pic>
      <p:sp>
        <p:nvSpPr>
          <p:cNvPr id="32" name="Rectangle 31">
            <a:extLst>
              <a:ext uri="{FF2B5EF4-FFF2-40B4-BE49-F238E27FC236}">
                <a16:creationId xmlns:a16="http://schemas.microsoft.com/office/drawing/2014/main" id="{BF83AB6D-0F22-BF4C-BAF4-A8D0B4366974}"/>
              </a:ext>
            </a:extLst>
          </p:cNvPr>
          <p:cNvSpPr/>
          <p:nvPr/>
        </p:nvSpPr>
        <p:spPr>
          <a:xfrm>
            <a:off x="617145" y="5557797"/>
            <a:ext cx="2098651" cy="461665"/>
          </a:xfrm>
          <a:prstGeom prst="rect">
            <a:avLst/>
          </a:prstGeom>
        </p:spPr>
        <p:txBody>
          <a:bodyPr wrap="none">
            <a:spAutoFit/>
          </a:bodyPr>
          <a:lstStyle/>
          <a:p>
            <a:r>
              <a:rPr lang="en-US" sz="2400" b="1" dirty="0">
                <a:solidFill>
                  <a:srgbClr val="00ACE2"/>
                </a:solidFill>
                <a:latin typeface="Arial" panose="020B0604020202020204" pitchFamily="34" charset="0"/>
                <a:cs typeface="Arial" panose="020B0604020202020204" pitchFamily="34" charset="0"/>
              </a:rPr>
              <a:t>CITIZENSHIP</a:t>
            </a:r>
            <a:endParaRPr lang="en-RS" dirty="0">
              <a:solidFill>
                <a:srgbClr val="00ACE2"/>
              </a:solidFill>
            </a:endParaRPr>
          </a:p>
        </p:txBody>
      </p:sp>
      <p:sp>
        <p:nvSpPr>
          <p:cNvPr id="33" name="Rectangle 32">
            <a:extLst>
              <a:ext uri="{FF2B5EF4-FFF2-40B4-BE49-F238E27FC236}">
                <a16:creationId xmlns:a16="http://schemas.microsoft.com/office/drawing/2014/main" id="{1AAB121A-BA60-F445-B625-7AE4F853837C}"/>
              </a:ext>
            </a:extLst>
          </p:cNvPr>
          <p:cNvSpPr/>
          <p:nvPr/>
        </p:nvSpPr>
        <p:spPr>
          <a:xfrm>
            <a:off x="3978155" y="5557796"/>
            <a:ext cx="1346844" cy="461665"/>
          </a:xfrm>
          <a:prstGeom prst="rect">
            <a:avLst/>
          </a:prstGeom>
        </p:spPr>
        <p:txBody>
          <a:bodyPr wrap="none">
            <a:spAutoFit/>
          </a:bodyPr>
          <a:lstStyle/>
          <a:p>
            <a:pPr algn="ctr"/>
            <a:r>
              <a:rPr lang="en-US" sz="2400" b="1" dirty="0">
                <a:solidFill>
                  <a:srgbClr val="00ACE2"/>
                </a:solidFill>
                <a:latin typeface="Arial" panose="020B0604020202020204" pitchFamily="34" charset="0"/>
                <a:cs typeface="Arial" panose="020B0604020202020204" pitchFamily="34" charset="0"/>
              </a:rPr>
              <a:t>RIGHTS</a:t>
            </a:r>
            <a:endParaRPr lang="en-RS" dirty="0">
              <a:solidFill>
                <a:srgbClr val="00ACE2"/>
              </a:solidFill>
            </a:endParaRPr>
          </a:p>
        </p:txBody>
      </p:sp>
      <p:sp>
        <p:nvSpPr>
          <p:cNvPr id="34" name="Rectangle 33">
            <a:extLst>
              <a:ext uri="{FF2B5EF4-FFF2-40B4-BE49-F238E27FC236}">
                <a16:creationId xmlns:a16="http://schemas.microsoft.com/office/drawing/2014/main" id="{9171F342-19D3-7546-94C4-C843AF0CB040}"/>
              </a:ext>
            </a:extLst>
          </p:cNvPr>
          <p:cNvSpPr/>
          <p:nvPr/>
        </p:nvSpPr>
        <p:spPr>
          <a:xfrm>
            <a:off x="6895021" y="5557795"/>
            <a:ext cx="1468672" cy="461665"/>
          </a:xfrm>
          <a:prstGeom prst="rect">
            <a:avLst/>
          </a:prstGeom>
        </p:spPr>
        <p:txBody>
          <a:bodyPr wrap="none">
            <a:spAutoFit/>
          </a:bodyPr>
          <a:lstStyle/>
          <a:p>
            <a:pPr algn="ctr"/>
            <a:r>
              <a:rPr lang="en-US" sz="2400" b="1" dirty="0">
                <a:solidFill>
                  <a:srgbClr val="00ACE2"/>
                </a:solidFill>
                <a:latin typeface="Arial" panose="020B0604020202020204" pitchFamily="34" charset="0"/>
                <a:cs typeface="Arial" panose="020B0604020202020204" pitchFamily="34" charset="0"/>
              </a:rPr>
              <a:t>ACCESS</a:t>
            </a:r>
            <a:endParaRPr lang="en-RS" dirty="0">
              <a:solidFill>
                <a:srgbClr val="00ACE2"/>
              </a:solidFill>
            </a:endParaRPr>
          </a:p>
        </p:txBody>
      </p:sp>
      <p:sp>
        <p:nvSpPr>
          <p:cNvPr id="35" name="Rectangle 34">
            <a:extLst>
              <a:ext uri="{FF2B5EF4-FFF2-40B4-BE49-F238E27FC236}">
                <a16:creationId xmlns:a16="http://schemas.microsoft.com/office/drawing/2014/main" id="{D6825A67-4C1C-214D-9411-FACAA5EF9BF8}"/>
              </a:ext>
            </a:extLst>
          </p:cNvPr>
          <p:cNvSpPr/>
          <p:nvPr/>
        </p:nvSpPr>
        <p:spPr>
          <a:xfrm>
            <a:off x="9504224" y="5594468"/>
            <a:ext cx="2070631" cy="461665"/>
          </a:xfrm>
          <a:prstGeom prst="rect">
            <a:avLst/>
          </a:prstGeom>
        </p:spPr>
        <p:txBody>
          <a:bodyPr wrap="none">
            <a:spAutoFit/>
          </a:bodyPr>
          <a:lstStyle/>
          <a:p>
            <a:r>
              <a:rPr lang="en-US" sz="2400" b="1" dirty="0">
                <a:solidFill>
                  <a:srgbClr val="00ACE2"/>
                </a:solidFill>
                <a:latin typeface="Arial" panose="020B0604020202020204" pitchFamily="34" charset="0"/>
                <a:cs typeface="Arial" panose="020B0604020202020204" pitchFamily="34" charset="0"/>
              </a:rPr>
              <a:t>INNOVATION</a:t>
            </a:r>
            <a:endParaRPr lang="en-RS" dirty="0">
              <a:solidFill>
                <a:srgbClr val="00ACE2"/>
              </a:solidFill>
            </a:endParaRPr>
          </a:p>
        </p:txBody>
      </p:sp>
    </p:spTree>
    <p:extLst>
      <p:ext uri="{BB962C8B-B14F-4D97-AF65-F5344CB8AC3E}">
        <p14:creationId xmlns:p14="http://schemas.microsoft.com/office/powerpoint/2010/main" val="176871597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1000"/>
                                        <p:tgtEl>
                                          <p:spTgt spid="35"/>
                                        </p:tgtEl>
                                      </p:cBhvr>
                                    </p:animEffect>
                                    <p:anim calcmode="lin" valueType="num">
                                      <p:cBhvr>
                                        <p:cTn id="74" dur="1000" fill="hold"/>
                                        <p:tgtEl>
                                          <p:spTgt spid="35"/>
                                        </p:tgtEl>
                                        <p:attrNameLst>
                                          <p:attrName>ppt_x</p:attrName>
                                        </p:attrNameLst>
                                      </p:cBhvr>
                                      <p:tavLst>
                                        <p:tav tm="0">
                                          <p:val>
                                            <p:strVal val="#ppt_x"/>
                                          </p:val>
                                        </p:tav>
                                        <p:tav tm="100000">
                                          <p:val>
                                            <p:strVal val="#ppt_x"/>
                                          </p:val>
                                        </p:tav>
                                      </p:tavLst>
                                    </p:anim>
                                    <p:anim calcmode="lin" valueType="num">
                                      <p:cBhvr>
                                        <p:cTn id="7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7" grpId="0" animBg="1"/>
      <p:bldP spid="28" grpId="0" animBg="1"/>
      <p:bldP spid="29" grpId="0" animBg="1"/>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412BB79-A71C-2644-992F-72771F8B2DA5}"/>
              </a:ext>
            </a:extLst>
          </p:cNvPr>
          <p:cNvSpPr/>
          <p:nvPr/>
        </p:nvSpPr>
        <p:spPr>
          <a:xfrm>
            <a:off x="3579185" y="894927"/>
            <a:ext cx="895994" cy="895994"/>
          </a:xfrm>
          <a:prstGeom prst="ellipse">
            <a:avLst/>
          </a:prstGeom>
          <a:noFill/>
          <a:ln w="381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10" name="Graphic 9" descr="Clenched Fist with solid fill">
            <a:extLst>
              <a:ext uri="{FF2B5EF4-FFF2-40B4-BE49-F238E27FC236}">
                <a16:creationId xmlns:a16="http://schemas.microsoft.com/office/drawing/2014/main" id="{0851BBDF-F778-154A-AFAA-09A342E50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57313" y="1053027"/>
            <a:ext cx="589390" cy="589390"/>
          </a:xfrm>
          <a:prstGeom prst="rect">
            <a:avLst/>
          </a:prstGeom>
        </p:spPr>
      </p:pic>
      <p:sp>
        <p:nvSpPr>
          <p:cNvPr id="32" name="Rectangle 31">
            <a:extLst>
              <a:ext uri="{FF2B5EF4-FFF2-40B4-BE49-F238E27FC236}">
                <a16:creationId xmlns:a16="http://schemas.microsoft.com/office/drawing/2014/main" id="{BF83AB6D-0F22-BF4C-BAF4-A8D0B4366974}"/>
              </a:ext>
            </a:extLst>
          </p:cNvPr>
          <p:cNvSpPr/>
          <p:nvPr/>
        </p:nvSpPr>
        <p:spPr>
          <a:xfrm>
            <a:off x="4575057" y="981286"/>
            <a:ext cx="2170787" cy="723275"/>
          </a:xfrm>
          <a:prstGeom prst="rect">
            <a:avLst/>
          </a:prstGeom>
        </p:spPr>
        <p:txBody>
          <a:bodyPr wrap="none">
            <a:spAutoFit/>
          </a:bodyPr>
          <a:lstStyle/>
          <a:p>
            <a:r>
              <a:rPr lang="en-US" sz="4100" b="1" dirty="0">
                <a:solidFill>
                  <a:srgbClr val="00ACE2"/>
                </a:solidFill>
                <a:latin typeface="Arial" panose="020B0604020202020204" pitchFamily="34" charset="0"/>
                <a:cs typeface="Arial" panose="020B0604020202020204" pitchFamily="34" charset="0"/>
              </a:rPr>
              <a:t>RIGHTS</a:t>
            </a:r>
            <a:endParaRPr lang="en-RS" sz="4100" b="1" dirty="0">
              <a:solidFill>
                <a:srgbClr val="00ACE2"/>
              </a:solidFill>
            </a:endParaRPr>
          </a:p>
        </p:txBody>
      </p:sp>
      <p:sp>
        <p:nvSpPr>
          <p:cNvPr id="21" name="Title 1">
            <a:extLst>
              <a:ext uri="{FF2B5EF4-FFF2-40B4-BE49-F238E27FC236}">
                <a16:creationId xmlns:a16="http://schemas.microsoft.com/office/drawing/2014/main" id="{EF119F3A-CE84-2F40-9D7F-02B96E2F4CA1}"/>
              </a:ext>
            </a:extLst>
          </p:cNvPr>
          <p:cNvSpPr>
            <a:spLocks noGrp="1"/>
          </p:cNvSpPr>
          <p:nvPr>
            <p:ph type="ctrTitle"/>
          </p:nvPr>
        </p:nvSpPr>
        <p:spPr>
          <a:xfrm>
            <a:off x="331786" y="1986705"/>
            <a:ext cx="11735523" cy="1879028"/>
          </a:xfrm>
        </p:spPr>
        <p:txBody>
          <a:bodyPr>
            <a:noAutofit/>
          </a:bodyPr>
          <a:lstStyle/>
          <a:p>
            <a:r>
              <a:rPr lang="en-US" sz="3200" b="1" dirty="0">
                <a:solidFill>
                  <a:srgbClr val="2E2014"/>
                </a:solidFill>
                <a:latin typeface="Arial" panose="020B0604020202020204" pitchFamily="34" charset="0"/>
                <a:cs typeface="Arial" panose="020B0604020202020204" pitchFamily="34" charset="0"/>
              </a:rPr>
              <a:t>Since the online dimension became an integral part of people’s identity, we believe that </a:t>
            </a:r>
            <a:r>
              <a:rPr lang="en-US" sz="3200" b="1" dirty="0">
                <a:solidFill>
                  <a:srgbClr val="00ACE2"/>
                </a:solidFill>
                <a:latin typeface="Arial" panose="020B0604020202020204" pitchFamily="34" charset="0"/>
                <a:cs typeface="Arial" panose="020B0604020202020204" pitchFamily="34" charset="0"/>
              </a:rPr>
              <a:t>protection of rights and ensuring the safety of virtual environment </a:t>
            </a:r>
            <a:r>
              <a:rPr lang="en-US" sz="3200" b="1" dirty="0">
                <a:solidFill>
                  <a:srgbClr val="2E2014"/>
                </a:solidFill>
                <a:latin typeface="Arial" panose="020B0604020202020204" pitchFamily="34" charset="0"/>
                <a:cs typeface="Arial" panose="020B0604020202020204" pitchFamily="34" charset="0"/>
              </a:rPr>
              <a:t>is equally important as ensuring the same in the real world.</a:t>
            </a:r>
            <a:endParaRPr lang="en-US" sz="3000" b="1" dirty="0">
              <a:solidFill>
                <a:srgbClr val="2E2014"/>
              </a:solidFill>
              <a:latin typeface="Arial" panose="020B0604020202020204" pitchFamily="34" charset="0"/>
              <a:cs typeface="Arial" panose="020B0604020202020204" pitchFamily="34" charset="0"/>
            </a:endParaRPr>
          </a:p>
        </p:txBody>
      </p:sp>
      <p:pic>
        <p:nvPicPr>
          <p:cNvPr id="4" name="Picture 3" descr="Graphical user interface&#10;&#10;Description automatically generated with medium confidence">
            <a:extLst>
              <a:ext uri="{FF2B5EF4-FFF2-40B4-BE49-F238E27FC236}">
                <a16:creationId xmlns:a16="http://schemas.microsoft.com/office/drawing/2014/main" id="{BAD87FF9-C22D-5947-A529-9C617A14C2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9720" y="5417799"/>
            <a:ext cx="1126363" cy="411705"/>
          </a:xfrm>
          <a:prstGeom prst="rect">
            <a:avLst/>
          </a:prstGeom>
        </p:spPr>
      </p:pic>
      <p:pic>
        <p:nvPicPr>
          <p:cNvPr id="11" name="Picture 10" descr="Logo&#10;&#10;Description automatically generated">
            <a:extLst>
              <a:ext uri="{FF2B5EF4-FFF2-40B4-BE49-F238E27FC236}">
                <a16:creationId xmlns:a16="http://schemas.microsoft.com/office/drawing/2014/main" id="{05F1E610-1E4F-664D-AE85-1A992E8BC9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1078" y="5290596"/>
            <a:ext cx="1449368" cy="666112"/>
          </a:xfrm>
          <a:prstGeom prst="rect">
            <a:avLst/>
          </a:prstGeom>
        </p:spPr>
      </p:pic>
      <p:sp>
        <p:nvSpPr>
          <p:cNvPr id="12" name="Rectangle 11">
            <a:extLst>
              <a:ext uri="{FF2B5EF4-FFF2-40B4-BE49-F238E27FC236}">
                <a16:creationId xmlns:a16="http://schemas.microsoft.com/office/drawing/2014/main" id="{23915653-C521-9034-C684-E7C8159C06E3}"/>
              </a:ext>
            </a:extLst>
          </p:cNvPr>
          <p:cNvSpPr/>
          <p:nvPr/>
        </p:nvSpPr>
        <p:spPr>
          <a:xfrm>
            <a:off x="317932" y="5323572"/>
            <a:ext cx="2385589" cy="553998"/>
          </a:xfrm>
          <a:prstGeom prst="rect">
            <a:avLst/>
          </a:prstGeom>
        </p:spPr>
        <p:txBody>
          <a:bodyPr wrap="none">
            <a:spAutoFit/>
          </a:bodyPr>
          <a:lstStyle/>
          <a:p>
            <a:r>
              <a:rPr lang="en-US" sz="3000" b="1" dirty="0">
                <a:solidFill>
                  <a:srgbClr val="2E2014"/>
                </a:solidFill>
                <a:latin typeface="Arial" panose="020B0604020202020204" pitchFamily="34" charset="0"/>
                <a:cs typeface="Arial" panose="020B0604020202020204" pitchFamily="34" charset="0"/>
              </a:rPr>
              <a:t>PROJECTS:</a:t>
            </a:r>
            <a:endParaRPr lang="en-RS" sz="3000" dirty="0">
              <a:solidFill>
                <a:srgbClr val="2E2014"/>
              </a:solidFill>
            </a:endParaRPr>
          </a:p>
        </p:txBody>
      </p:sp>
      <p:sp>
        <p:nvSpPr>
          <p:cNvPr id="13" name="Rectangle 12">
            <a:extLst>
              <a:ext uri="{FF2B5EF4-FFF2-40B4-BE49-F238E27FC236}">
                <a16:creationId xmlns:a16="http://schemas.microsoft.com/office/drawing/2014/main" id="{4665A6D4-ECDA-2F92-4B3A-079C2EE0665B}"/>
              </a:ext>
            </a:extLst>
          </p:cNvPr>
          <p:cNvSpPr/>
          <p:nvPr/>
        </p:nvSpPr>
        <p:spPr>
          <a:xfrm>
            <a:off x="-5765" y="5420671"/>
            <a:ext cx="323697"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Graphical user interface, logo&#10;&#10;Description automatically generated">
            <a:extLst>
              <a:ext uri="{FF2B5EF4-FFF2-40B4-BE49-F238E27FC236}">
                <a16:creationId xmlns:a16="http://schemas.microsoft.com/office/drawing/2014/main" id="{5FB1357C-1EB2-BBDA-F25E-5125CFB4C7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5970" y="4957511"/>
            <a:ext cx="1255722" cy="1255722"/>
          </a:xfrm>
          <a:prstGeom prst="rect">
            <a:avLst/>
          </a:prstGeom>
        </p:spPr>
      </p:pic>
      <p:pic>
        <p:nvPicPr>
          <p:cNvPr id="8" name="Picture 7" descr="Logo&#10;&#10;Description automatically generated">
            <a:extLst>
              <a:ext uri="{FF2B5EF4-FFF2-40B4-BE49-F238E27FC236}">
                <a16:creationId xmlns:a16="http://schemas.microsoft.com/office/drawing/2014/main" id="{29C6501F-3196-932D-4D64-08957E2A45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30966" y="5323572"/>
            <a:ext cx="846589" cy="440172"/>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B07EE8F4-2B8F-CB63-2833-66B2503E50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75629" y="5327005"/>
            <a:ext cx="1278572" cy="516733"/>
          </a:xfrm>
          <a:prstGeom prst="rect">
            <a:avLst/>
          </a:prstGeom>
        </p:spPr>
      </p:pic>
    </p:spTree>
    <p:extLst>
      <p:ext uri="{BB962C8B-B14F-4D97-AF65-F5344CB8AC3E}">
        <p14:creationId xmlns:p14="http://schemas.microsoft.com/office/powerpoint/2010/main" val="2515112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P spid="21" grpId="0"/>
      <p:bldP spid="12" grpId="0"/>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412BB79-A71C-2644-992F-72771F8B2DA5}"/>
              </a:ext>
            </a:extLst>
          </p:cNvPr>
          <p:cNvSpPr/>
          <p:nvPr/>
        </p:nvSpPr>
        <p:spPr>
          <a:xfrm>
            <a:off x="3579185" y="894927"/>
            <a:ext cx="895994" cy="895994"/>
          </a:xfrm>
          <a:prstGeom prst="ellipse">
            <a:avLst/>
          </a:prstGeom>
          <a:noFill/>
          <a:ln w="381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10" name="Graphic 9" descr="Flag with solid fill">
            <a:extLst>
              <a:ext uri="{FF2B5EF4-FFF2-40B4-BE49-F238E27FC236}">
                <a16:creationId xmlns:a16="http://schemas.microsoft.com/office/drawing/2014/main" id="{0851BBDF-F778-154A-AFAA-09A342E50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57313" y="1053027"/>
            <a:ext cx="589390" cy="589390"/>
          </a:xfrm>
          <a:prstGeom prst="rect">
            <a:avLst/>
          </a:prstGeom>
        </p:spPr>
      </p:pic>
      <p:sp>
        <p:nvSpPr>
          <p:cNvPr id="32" name="Rectangle 31">
            <a:extLst>
              <a:ext uri="{FF2B5EF4-FFF2-40B4-BE49-F238E27FC236}">
                <a16:creationId xmlns:a16="http://schemas.microsoft.com/office/drawing/2014/main" id="{BF83AB6D-0F22-BF4C-BAF4-A8D0B4366974}"/>
              </a:ext>
            </a:extLst>
          </p:cNvPr>
          <p:cNvSpPr/>
          <p:nvPr/>
        </p:nvSpPr>
        <p:spPr>
          <a:xfrm>
            <a:off x="4575057" y="981286"/>
            <a:ext cx="3456395" cy="723275"/>
          </a:xfrm>
          <a:prstGeom prst="rect">
            <a:avLst/>
          </a:prstGeom>
        </p:spPr>
        <p:txBody>
          <a:bodyPr wrap="none">
            <a:spAutoFit/>
          </a:bodyPr>
          <a:lstStyle/>
          <a:p>
            <a:r>
              <a:rPr lang="en-US" sz="4100" b="1" dirty="0">
                <a:solidFill>
                  <a:srgbClr val="00ACE2"/>
                </a:solidFill>
                <a:latin typeface="Arial" panose="020B0604020202020204" pitchFamily="34" charset="0"/>
                <a:cs typeface="Arial" panose="020B0604020202020204" pitchFamily="34" charset="0"/>
              </a:rPr>
              <a:t>CITIZENSHIP</a:t>
            </a:r>
            <a:endParaRPr lang="en-RS" sz="4100" b="1" dirty="0">
              <a:solidFill>
                <a:srgbClr val="00ACE2"/>
              </a:solidFill>
            </a:endParaRPr>
          </a:p>
        </p:txBody>
      </p:sp>
      <p:sp>
        <p:nvSpPr>
          <p:cNvPr id="21" name="Title 1">
            <a:extLst>
              <a:ext uri="{FF2B5EF4-FFF2-40B4-BE49-F238E27FC236}">
                <a16:creationId xmlns:a16="http://schemas.microsoft.com/office/drawing/2014/main" id="{EF119F3A-CE84-2F40-9D7F-02B96E2F4CA1}"/>
              </a:ext>
            </a:extLst>
          </p:cNvPr>
          <p:cNvSpPr>
            <a:spLocks noGrp="1"/>
          </p:cNvSpPr>
          <p:nvPr>
            <p:ph type="ctrTitle"/>
          </p:nvPr>
        </p:nvSpPr>
        <p:spPr>
          <a:xfrm>
            <a:off x="317932" y="1771442"/>
            <a:ext cx="11556136" cy="2441814"/>
          </a:xfrm>
        </p:spPr>
        <p:txBody>
          <a:bodyPr>
            <a:noAutofit/>
          </a:bodyPr>
          <a:lstStyle/>
          <a:p>
            <a:r>
              <a:rPr lang="en-US" sz="3000" b="1" dirty="0">
                <a:solidFill>
                  <a:srgbClr val="2E2014"/>
                </a:solidFill>
                <a:latin typeface="Arial" panose="020B0604020202020204" pitchFamily="34" charset="0"/>
                <a:cs typeface="Arial" panose="020B0604020202020204" pitchFamily="34" charset="0"/>
              </a:rPr>
              <a:t>Fighting for </a:t>
            </a:r>
            <a:r>
              <a:rPr lang="en-US" sz="3000" b="1" dirty="0">
                <a:solidFill>
                  <a:srgbClr val="00ACE2"/>
                </a:solidFill>
                <a:latin typeface="Arial" panose="020B0604020202020204" pitchFamily="34" charset="0"/>
                <a:cs typeface="Arial" panose="020B0604020202020204" pitchFamily="34" charset="0"/>
              </a:rPr>
              <a:t>strengthening of democratic values</a:t>
            </a:r>
            <a:r>
              <a:rPr lang="en-US" sz="3000" b="1" dirty="0">
                <a:solidFill>
                  <a:srgbClr val="2E2014"/>
                </a:solidFill>
                <a:latin typeface="Arial" panose="020B0604020202020204" pitchFamily="34" charset="0"/>
                <a:cs typeface="Arial" panose="020B0604020202020204" pitchFamily="34" charset="0"/>
              </a:rPr>
              <a:t> and empowering a system of checks and balances in our societies by </a:t>
            </a:r>
            <a:r>
              <a:rPr lang="en-US" sz="3000" b="1" dirty="0">
                <a:solidFill>
                  <a:srgbClr val="00ACE2"/>
                </a:solidFill>
                <a:latin typeface="Arial" panose="020B0604020202020204" pitchFamily="34" charset="0"/>
                <a:cs typeface="Arial" panose="020B0604020202020204" pitchFamily="34" charset="0"/>
              </a:rPr>
              <a:t>using digital tools to improve the efficiency of democracy and democratic institutions</a:t>
            </a:r>
            <a:r>
              <a:rPr lang="en-US" sz="3000" b="1" dirty="0">
                <a:solidFill>
                  <a:srgbClr val="2E2014"/>
                </a:solidFill>
                <a:latin typeface="Arial" panose="020B0604020202020204" pitchFamily="34" charset="0"/>
                <a:cs typeface="Arial" panose="020B0604020202020204" pitchFamily="34" charset="0"/>
              </a:rPr>
              <a:t>, strengthen decision making processes and empower youth participation. </a:t>
            </a:r>
          </a:p>
        </p:txBody>
      </p:sp>
      <p:sp>
        <p:nvSpPr>
          <p:cNvPr id="9" name="Rectangle 8">
            <a:extLst>
              <a:ext uri="{FF2B5EF4-FFF2-40B4-BE49-F238E27FC236}">
                <a16:creationId xmlns:a16="http://schemas.microsoft.com/office/drawing/2014/main" id="{16C78063-4786-2B40-953E-D892AC073305}"/>
              </a:ext>
            </a:extLst>
          </p:cNvPr>
          <p:cNvSpPr/>
          <p:nvPr/>
        </p:nvSpPr>
        <p:spPr>
          <a:xfrm>
            <a:off x="323697" y="4834742"/>
            <a:ext cx="2385589" cy="553998"/>
          </a:xfrm>
          <a:prstGeom prst="rect">
            <a:avLst/>
          </a:prstGeom>
        </p:spPr>
        <p:txBody>
          <a:bodyPr wrap="none">
            <a:spAutoFit/>
          </a:bodyPr>
          <a:lstStyle/>
          <a:p>
            <a:r>
              <a:rPr lang="en-US" sz="3000" b="1" dirty="0">
                <a:solidFill>
                  <a:srgbClr val="2E2014"/>
                </a:solidFill>
                <a:latin typeface="Arial" panose="020B0604020202020204" pitchFamily="34" charset="0"/>
                <a:cs typeface="Arial" panose="020B0604020202020204" pitchFamily="34" charset="0"/>
              </a:rPr>
              <a:t>PROJECTS:</a:t>
            </a:r>
            <a:endParaRPr lang="en-RS" sz="3000" dirty="0">
              <a:solidFill>
                <a:srgbClr val="2E2014"/>
              </a:solidFill>
            </a:endParaRPr>
          </a:p>
        </p:txBody>
      </p:sp>
      <p:pic>
        <p:nvPicPr>
          <p:cNvPr id="13" name="Picture 12" descr="Logo&#10;&#10;Description automatically generated with medium confidence">
            <a:extLst>
              <a:ext uri="{FF2B5EF4-FFF2-40B4-BE49-F238E27FC236}">
                <a16:creationId xmlns:a16="http://schemas.microsoft.com/office/drawing/2014/main" id="{7E8BBC2F-FA99-1148-83E0-60C8AAD543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82406" y="4690850"/>
            <a:ext cx="788573" cy="797841"/>
          </a:xfrm>
          <a:prstGeom prst="rect">
            <a:avLst/>
          </a:prstGeom>
        </p:spPr>
      </p:pic>
      <p:sp>
        <p:nvSpPr>
          <p:cNvPr id="12" name="Rectangle 11">
            <a:extLst>
              <a:ext uri="{FF2B5EF4-FFF2-40B4-BE49-F238E27FC236}">
                <a16:creationId xmlns:a16="http://schemas.microsoft.com/office/drawing/2014/main" id="{E3750355-E05D-3E95-78FF-D60C98D3664E}"/>
              </a:ext>
            </a:extLst>
          </p:cNvPr>
          <p:cNvSpPr/>
          <p:nvPr/>
        </p:nvSpPr>
        <p:spPr>
          <a:xfrm>
            <a:off x="0" y="4931841"/>
            <a:ext cx="323697"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low confidence">
            <a:extLst>
              <a:ext uri="{FF2B5EF4-FFF2-40B4-BE49-F238E27FC236}">
                <a16:creationId xmlns:a16="http://schemas.microsoft.com/office/drawing/2014/main" id="{5F53FEE0-BBC7-86A9-72C6-BA5709C8F8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9016" y="4917115"/>
            <a:ext cx="1242262" cy="423422"/>
          </a:xfrm>
          <a:prstGeom prst="rect">
            <a:avLst/>
          </a:prstGeom>
        </p:spPr>
      </p:pic>
      <p:pic>
        <p:nvPicPr>
          <p:cNvPr id="14" name="Picture 13">
            <a:extLst>
              <a:ext uri="{FF2B5EF4-FFF2-40B4-BE49-F238E27FC236}">
                <a16:creationId xmlns:a16="http://schemas.microsoft.com/office/drawing/2014/main" id="{4E4EC101-261D-0031-0E14-09F8E1808E8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09884" y="4645635"/>
            <a:ext cx="784269" cy="980336"/>
          </a:xfrm>
          <a:prstGeom prst="rect">
            <a:avLst/>
          </a:prstGeom>
        </p:spPr>
      </p:pic>
      <p:pic>
        <p:nvPicPr>
          <p:cNvPr id="2" name="Picture 1">
            <a:extLst>
              <a:ext uri="{FF2B5EF4-FFF2-40B4-BE49-F238E27FC236}">
                <a16:creationId xmlns:a16="http://schemas.microsoft.com/office/drawing/2014/main" id="{1486D97D-B4DF-101C-4E0C-BBEEDE9EDF2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851857" y="4968820"/>
            <a:ext cx="1373285" cy="320009"/>
          </a:xfrm>
          <a:prstGeom prst="rect">
            <a:avLst/>
          </a:prstGeom>
        </p:spPr>
      </p:pic>
      <p:pic>
        <p:nvPicPr>
          <p:cNvPr id="8" name="Picture 7" descr="A blue sign with white text&#10;&#10;Description automatically generated with medium confidence">
            <a:extLst>
              <a:ext uri="{FF2B5EF4-FFF2-40B4-BE49-F238E27FC236}">
                <a16:creationId xmlns:a16="http://schemas.microsoft.com/office/drawing/2014/main" id="{36CFDFF9-101A-8C94-5ECB-C8DEDF98AA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17514" y="4869767"/>
            <a:ext cx="945564" cy="518117"/>
          </a:xfrm>
          <a:prstGeom prst="rect">
            <a:avLst/>
          </a:prstGeom>
        </p:spPr>
      </p:pic>
      <p:pic>
        <p:nvPicPr>
          <p:cNvPr id="11" name="Picture 10" descr="Logo, company name&#10;&#10;Description automatically generated">
            <a:extLst>
              <a:ext uri="{FF2B5EF4-FFF2-40B4-BE49-F238E27FC236}">
                <a16:creationId xmlns:a16="http://schemas.microsoft.com/office/drawing/2014/main" id="{7C3AE0E9-8130-C580-7B1F-EBE12E5028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06336" y="4931841"/>
            <a:ext cx="1133668" cy="474227"/>
          </a:xfrm>
          <a:prstGeom prst="rect">
            <a:avLst/>
          </a:prstGeom>
        </p:spPr>
      </p:pic>
      <p:pic>
        <p:nvPicPr>
          <p:cNvPr id="18" name="Graphic 17" descr="Presentation with media with solid fill">
            <a:hlinkClick r:id="rId11"/>
            <a:extLst>
              <a:ext uri="{FF2B5EF4-FFF2-40B4-BE49-F238E27FC236}">
                <a16:creationId xmlns:a16="http://schemas.microsoft.com/office/drawing/2014/main" id="{907209B6-CDF2-8F5A-12B8-E2E93AE77D1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408141" y="5658907"/>
            <a:ext cx="337102" cy="337102"/>
          </a:xfrm>
          <a:prstGeom prst="rect">
            <a:avLst/>
          </a:prstGeom>
        </p:spPr>
      </p:pic>
      <p:pic>
        <p:nvPicPr>
          <p:cNvPr id="20" name="Picture 19" descr="Qr code&#10;&#10;Description automatically generated">
            <a:extLst>
              <a:ext uri="{FF2B5EF4-FFF2-40B4-BE49-F238E27FC236}">
                <a16:creationId xmlns:a16="http://schemas.microsoft.com/office/drawing/2014/main" id="{38A01EFB-E6E7-A2D5-D4B1-A11A50200A5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13064" y="5370574"/>
            <a:ext cx="1250870" cy="1250870"/>
          </a:xfrm>
          <a:prstGeom prst="rect">
            <a:avLst/>
          </a:prstGeom>
        </p:spPr>
      </p:pic>
    </p:spTree>
    <p:extLst>
      <p:ext uri="{BB962C8B-B14F-4D97-AF65-F5344CB8AC3E}">
        <p14:creationId xmlns:p14="http://schemas.microsoft.com/office/powerpoint/2010/main" val="220202445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P spid="21" grpId="0"/>
      <p:bldP spid="9"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with medium confidence">
            <a:extLst>
              <a:ext uri="{FF2B5EF4-FFF2-40B4-BE49-F238E27FC236}">
                <a16:creationId xmlns:a16="http://schemas.microsoft.com/office/drawing/2014/main" id="{1CB63E84-F758-F73C-A378-EEB30603A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36" y="242295"/>
            <a:ext cx="1600742" cy="1619556"/>
          </a:xfrm>
          <a:prstGeom prst="rect">
            <a:avLst/>
          </a:prstGeom>
        </p:spPr>
      </p:pic>
      <p:pic>
        <p:nvPicPr>
          <p:cNvPr id="6" name="Online Media 5" descr="European Living Library for Young Citizens - Let's Talk About Politics">
            <a:hlinkClick r:id="" action="ppaction://media"/>
            <a:extLst>
              <a:ext uri="{FF2B5EF4-FFF2-40B4-BE49-F238E27FC236}">
                <a16:creationId xmlns:a16="http://schemas.microsoft.com/office/drawing/2014/main" id="{9A50FCAA-3DBB-F6DF-F89F-3CAFA4B6D780}"/>
              </a:ext>
            </a:extLst>
          </p:cNvPr>
          <p:cNvPicPr>
            <a:picLocks noRot="1" noChangeAspect="1"/>
          </p:cNvPicPr>
          <p:nvPr>
            <a:videoFile r:link="rId1"/>
          </p:nvPr>
        </p:nvPicPr>
        <p:blipFill>
          <a:blip r:embed="rId4"/>
          <a:stretch>
            <a:fillRect/>
          </a:stretch>
        </p:blipFill>
        <p:spPr>
          <a:xfrm>
            <a:off x="1632424" y="798055"/>
            <a:ext cx="9313080" cy="5261890"/>
          </a:xfrm>
          <a:prstGeom prst="rect">
            <a:avLst/>
          </a:prstGeom>
        </p:spPr>
      </p:pic>
      <p:pic>
        <p:nvPicPr>
          <p:cNvPr id="5" name="Picture 4">
            <a:extLst>
              <a:ext uri="{FF2B5EF4-FFF2-40B4-BE49-F238E27FC236}">
                <a16:creationId xmlns:a16="http://schemas.microsoft.com/office/drawing/2014/main" id="{16FCE40D-7717-A55B-870A-AB85AC86A977}"/>
              </a:ext>
            </a:extLst>
          </p:cNvPr>
          <p:cNvPicPr>
            <a:picLocks noChangeAspect="1"/>
          </p:cNvPicPr>
          <p:nvPr/>
        </p:nvPicPr>
        <p:blipFill rotWithShape="1">
          <a:blip r:embed="rId5"/>
          <a:srcRect l="87" r="5086"/>
          <a:stretch/>
        </p:blipFill>
        <p:spPr bwMode="auto">
          <a:xfrm>
            <a:off x="111736" y="6116655"/>
            <a:ext cx="2633038" cy="580407"/>
          </a:xfrm>
          <a:prstGeom prst="rect">
            <a:avLst/>
          </a:prstGeom>
          <a:noFill/>
          <a:ln>
            <a:noFill/>
          </a:ln>
        </p:spPr>
      </p:pic>
    </p:spTree>
    <p:extLst>
      <p:ext uri="{BB962C8B-B14F-4D97-AF65-F5344CB8AC3E}">
        <p14:creationId xmlns:p14="http://schemas.microsoft.com/office/powerpoint/2010/main" val="5812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6"/>
                                        </p:tgtEl>
                                      </p:cBhvr>
                                    </p:cmd>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6"/>
                </p:tgtEl>
              </p:cMediaNode>
            </p:video>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412BB79-A71C-2644-992F-72771F8B2DA5}"/>
              </a:ext>
            </a:extLst>
          </p:cNvPr>
          <p:cNvSpPr/>
          <p:nvPr/>
        </p:nvSpPr>
        <p:spPr>
          <a:xfrm>
            <a:off x="4537745" y="906460"/>
            <a:ext cx="895994" cy="895994"/>
          </a:xfrm>
          <a:prstGeom prst="ellipse">
            <a:avLst/>
          </a:prstGeom>
          <a:noFill/>
          <a:ln w="381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10" name="Graphic 9" descr="World with solid fill">
            <a:extLst>
              <a:ext uri="{FF2B5EF4-FFF2-40B4-BE49-F238E27FC236}">
                <a16:creationId xmlns:a16="http://schemas.microsoft.com/office/drawing/2014/main" id="{0851BBDF-F778-154A-AFAA-09A342E50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715873" y="1064560"/>
            <a:ext cx="589390" cy="589390"/>
          </a:xfrm>
          <a:prstGeom prst="rect">
            <a:avLst/>
          </a:prstGeom>
        </p:spPr>
      </p:pic>
      <p:sp>
        <p:nvSpPr>
          <p:cNvPr id="32" name="Rectangle 31">
            <a:extLst>
              <a:ext uri="{FF2B5EF4-FFF2-40B4-BE49-F238E27FC236}">
                <a16:creationId xmlns:a16="http://schemas.microsoft.com/office/drawing/2014/main" id="{BF83AB6D-0F22-BF4C-BAF4-A8D0B4366974}"/>
              </a:ext>
            </a:extLst>
          </p:cNvPr>
          <p:cNvSpPr/>
          <p:nvPr/>
        </p:nvSpPr>
        <p:spPr>
          <a:xfrm>
            <a:off x="5533617" y="992819"/>
            <a:ext cx="2377574" cy="723275"/>
          </a:xfrm>
          <a:prstGeom prst="rect">
            <a:avLst/>
          </a:prstGeom>
        </p:spPr>
        <p:txBody>
          <a:bodyPr wrap="none">
            <a:spAutoFit/>
          </a:bodyPr>
          <a:lstStyle/>
          <a:p>
            <a:r>
              <a:rPr lang="en-US" sz="4100" b="1" dirty="0">
                <a:solidFill>
                  <a:srgbClr val="00ACE2"/>
                </a:solidFill>
                <a:latin typeface="Arial" panose="020B0604020202020204" pitchFamily="34" charset="0"/>
                <a:cs typeface="Arial" panose="020B0604020202020204" pitchFamily="34" charset="0"/>
              </a:rPr>
              <a:t>ACCESS</a:t>
            </a:r>
            <a:endParaRPr lang="en-RS" sz="4100" b="1" dirty="0">
              <a:solidFill>
                <a:srgbClr val="00ACE2"/>
              </a:solidFill>
            </a:endParaRPr>
          </a:p>
        </p:txBody>
      </p:sp>
      <p:sp>
        <p:nvSpPr>
          <p:cNvPr id="21" name="Title 1">
            <a:extLst>
              <a:ext uri="{FF2B5EF4-FFF2-40B4-BE49-F238E27FC236}">
                <a16:creationId xmlns:a16="http://schemas.microsoft.com/office/drawing/2014/main" id="{EF119F3A-CE84-2F40-9D7F-02B96E2F4CA1}"/>
              </a:ext>
            </a:extLst>
          </p:cNvPr>
          <p:cNvSpPr>
            <a:spLocks noGrp="1"/>
          </p:cNvSpPr>
          <p:nvPr>
            <p:ph type="ctrTitle"/>
          </p:nvPr>
        </p:nvSpPr>
        <p:spPr>
          <a:xfrm>
            <a:off x="331786" y="1986705"/>
            <a:ext cx="11735523" cy="1879028"/>
          </a:xfrm>
        </p:spPr>
        <p:txBody>
          <a:bodyPr>
            <a:noAutofit/>
          </a:bodyPr>
          <a:lstStyle/>
          <a:p>
            <a:r>
              <a:rPr lang="en-US" sz="3200" b="1" dirty="0">
                <a:solidFill>
                  <a:srgbClr val="2E2014"/>
                </a:solidFill>
                <a:latin typeface="Arial" panose="020B0604020202020204" pitchFamily="34" charset="0"/>
                <a:cs typeface="Arial" panose="020B0604020202020204" pitchFamily="34" charset="0"/>
              </a:rPr>
              <a:t>Supporting </a:t>
            </a:r>
            <a:r>
              <a:rPr lang="en-US" sz="3200" b="1" dirty="0">
                <a:solidFill>
                  <a:srgbClr val="00ACE2"/>
                </a:solidFill>
                <a:latin typeface="Arial" panose="020B0604020202020204" pitchFamily="34" charset="0"/>
                <a:cs typeface="Arial" panose="020B0604020202020204" pitchFamily="34" charset="0"/>
              </a:rPr>
              <a:t>free and open access to the Internet </a:t>
            </a:r>
            <a:r>
              <a:rPr lang="en-US" sz="3200" b="1" dirty="0">
                <a:solidFill>
                  <a:srgbClr val="2E2014"/>
                </a:solidFill>
                <a:latin typeface="Arial" panose="020B0604020202020204" pitchFamily="34" charset="0"/>
                <a:cs typeface="Arial" panose="020B0604020202020204" pitchFamily="34" charset="0"/>
              </a:rPr>
              <a:t>and </a:t>
            </a:r>
            <a:r>
              <a:rPr lang="en-US" sz="3200" b="1" dirty="0">
                <a:solidFill>
                  <a:srgbClr val="00ACE2"/>
                </a:solidFill>
                <a:latin typeface="Arial" panose="020B0604020202020204" pitchFamily="34" charset="0"/>
                <a:cs typeface="Arial" panose="020B0604020202020204" pitchFamily="34" charset="0"/>
              </a:rPr>
              <a:t>improving digital literacy</a:t>
            </a:r>
            <a:r>
              <a:rPr lang="en-US" sz="3200" b="1" dirty="0">
                <a:solidFill>
                  <a:srgbClr val="2E2014"/>
                </a:solidFill>
                <a:latin typeface="Arial" panose="020B0604020202020204" pitchFamily="34" charset="0"/>
                <a:cs typeface="Arial" panose="020B0604020202020204" pitchFamily="34" charset="0"/>
              </a:rPr>
              <a:t> as keys to the personal, social and economic development of young individuals and societies in the XXI century. </a:t>
            </a:r>
            <a:endParaRPr lang="en-US" sz="3000" b="1" dirty="0">
              <a:solidFill>
                <a:srgbClr val="2E2014"/>
              </a:solidFill>
              <a:latin typeface="Arial" panose="020B0604020202020204" pitchFamily="34" charset="0"/>
              <a:cs typeface="Arial" panose="020B0604020202020204" pitchFamily="34" charset="0"/>
            </a:endParaRPr>
          </a:p>
        </p:txBody>
      </p:sp>
      <p:pic>
        <p:nvPicPr>
          <p:cNvPr id="8" name="Picture 7" descr="A picture containing text, sign&#10;&#10;Description automatically generated">
            <a:extLst>
              <a:ext uri="{FF2B5EF4-FFF2-40B4-BE49-F238E27FC236}">
                <a16:creationId xmlns:a16="http://schemas.microsoft.com/office/drawing/2014/main" id="{423742D9-3844-3148-B916-22C494AF7F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1360" y="4915745"/>
            <a:ext cx="1013623" cy="660143"/>
          </a:xfrm>
          <a:prstGeom prst="rect">
            <a:avLst/>
          </a:prstGeom>
        </p:spPr>
      </p:pic>
      <p:sp>
        <p:nvSpPr>
          <p:cNvPr id="12" name="Rectangle 11">
            <a:extLst>
              <a:ext uri="{FF2B5EF4-FFF2-40B4-BE49-F238E27FC236}">
                <a16:creationId xmlns:a16="http://schemas.microsoft.com/office/drawing/2014/main" id="{5EB878B1-207A-E0F1-A52D-384C10C0D288}"/>
              </a:ext>
            </a:extLst>
          </p:cNvPr>
          <p:cNvSpPr/>
          <p:nvPr/>
        </p:nvSpPr>
        <p:spPr>
          <a:xfrm>
            <a:off x="323697" y="4999371"/>
            <a:ext cx="2385589" cy="553998"/>
          </a:xfrm>
          <a:prstGeom prst="rect">
            <a:avLst/>
          </a:prstGeom>
        </p:spPr>
        <p:txBody>
          <a:bodyPr wrap="none">
            <a:spAutoFit/>
          </a:bodyPr>
          <a:lstStyle/>
          <a:p>
            <a:r>
              <a:rPr lang="en-US" sz="3000" b="1" dirty="0">
                <a:solidFill>
                  <a:srgbClr val="2E2014"/>
                </a:solidFill>
                <a:latin typeface="Arial" panose="020B0604020202020204" pitchFamily="34" charset="0"/>
                <a:cs typeface="Arial" panose="020B0604020202020204" pitchFamily="34" charset="0"/>
              </a:rPr>
              <a:t>PROJECTS:</a:t>
            </a:r>
            <a:endParaRPr lang="en-RS" sz="3000" dirty="0">
              <a:solidFill>
                <a:srgbClr val="2E2014"/>
              </a:solidFill>
            </a:endParaRPr>
          </a:p>
        </p:txBody>
      </p:sp>
      <p:sp>
        <p:nvSpPr>
          <p:cNvPr id="13" name="Rectangle 12">
            <a:extLst>
              <a:ext uri="{FF2B5EF4-FFF2-40B4-BE49-F238E27FC236}">
                <a16:creationId xmlns:a16="http://schemas.microsoft.com/office/drawing/2014/main" id="{ED9A99CD-1535-795B-E109-D8BB377CCEBF}"/>
              </a:ext>
            </a:extLst>
          </p:cNvPr>
          <p:cNvSpPr/>
          <p:nvPr/>
        </p:nvSpPr>
        <p:spPr>
          <a:xfrm>
            <a:off x="0" y="5096470"/>
            <a:ext cx="323697"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medium confidence">
            <a:extLst>
              <a:ext uri="{FF2B5EF4-FFF2-40B4-BE49-F238E27FC236}">
                <a16:creationId xmlns:a16="http://schemas.microsoft.com/office/drawing/2014/main" id="{483E846C-E821-9E2B-094A-8AD261DDEB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8821" y="4967132"/>
            <a:ext cx="1365250" cy="618475"/>
          </a:xfrm>
          <a:prstGeom prst="rect">
            <a:avLst/>
          </a:prstGeom>
        </p:spPr>
      </p:pic>
      <p:pic>
        <p:nvPicPr>
          <p:cNvPr id="17" name="Picture 16">
            <a:extLst>
              <a:ext uri="{FF2B5EF4-FFF2-40B4-BE49-F238E27FC236}">
                <a16:creationId xmlns:a16="http://schemas.microsoft.com/office/drawing/2014/main" id="{E2A7D5F0-A446-B151-AE45-9F1F478A7A6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78461" y="4915746"/>
            <a:ext cx="660143" cy="660143"/>
          </a:xfrm>
          <a:prstGeom prst="rect">
            <a:avLst/>
          </a:prstGeom>
        </p:spPr>
      </p:pic>
      <p:sp>
        <p:nvSpPr>
          <p:cNvPr id="16" name="Rectangle 15">
            <a:extLst>
              <a:ext uri="{FF2B5EF4-FFF2-40B4-BE49-F238E27FC236}">
                <a16:creationId xmlns:a16="http://schemas.microsoft.com/office/drawing/2014/main" id="{91CE078A-68C3-F691-FC17-597DBC9E019E}"/>
              </a:ext>
            </a:extLst>
          </p:cNvPr>
          <p:cNvSpPr/>
          <p:nvPr/>
        </p:nvSpPr>
        <p:spPr>
          <a:xfrm>
            <a:off x="4385801" y="4915746"/>
            <a:ext cx="660143" cy="6601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S" sz="2000" b="1" dirty="0">
                <a:solidFill>
                  <a:schemeClr val="tx1"/>
                </a:solidFill>
                <a:latin typeface="Arial Black" panose="020B0604020202020204" pitchFamily="34" charset="0"/>
                <a:cs typeface="Arial Black" panose="020B0604020202020204" pitchFamily="34" charset="0"/>
              </a:rPr>
              <a:t>2.0</a:t>
            </a:r>
          </a:p>
        </p:txBody>
      </p:sp>
      <p:pic>
        <p:nvPicPr>
          <p:cNvPr id="20" name="Picture 19">
            <a:extLst>
              <a:ext uri="{FF2B5EF4-FFF2-40B4-BE49-F238E27FC236}">
                <a16:creationId xmlns:a16="http://schemas.microsoft.com/office/drawing/2014/main" id="{FB845AB6-EA72-417E-652A-6FBFC93AAB3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780253" y="4917574"/>
            <a:ext cx="660143" cy="660143"/>
          </a:xfrm>
          <a:prstGeom prst="rect">
            <a:avLst/>
          </a:prstGeom>
        </p:spPr>
      </p:pic>
      <p:pic>
        <p:nvPicPr>
          <p:cNvPr id="22" name="Picture 21">
            <a:extLst>
              <a:ext uri="{FF2B5EF4-FFF2-40B4-BE49-F238E27FC236}">
                <a16:creationId xmlns:a16="http://schemas.microsoft.com/office/drawing/2014/main" id="{94A29D54-823A-ABF6-7FFC-806BCA80437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683503" y="5096470"/>
            <a:ext cx="1116358" cy="259459"/>
          </a:xfrm>
          <a:prstGeom prst="rect">
            <a:avLst/>
          </a:prstGeom>
        </p:spPr>
      </p:pic>
      <p:pic>
        <p:nvPicPr>
          <p:cNvPr id="35" name="Picture 34" descr="Logo, company name&#10;&#10;Description automatically generated">
            <a:extLst>
              <a:ext uri="{FF2B5EF4-FFF2-40B4-BE49-F238E27FC236}">
                <a16:creationId xmlns:a16="http://schemas.microsoft.com/office/drawing/2014/main" id="{42599EFE-1E57-7E57-F015-080D37DF1E0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63031" y="4999273"/>
            <a:ext cx="1242267" cy="576615"/>
          </a:xfrm>
          <a:prstGeom prst="rect">
            <a:avLst/>
          </a:prstGeom>
        </p:spPr>
      </p:pic>
      <p:pic>
        <p:nvPicPr>
          <p:cNvPr id="18" name="Picture 17">
            <a:extLst>
              <a:ext uri="{FF2B5EF4-FFF2-40B4-BE49-F238E27FC236}">
                <a16:creationId xmlns:a16="http://schemas.microsoft.com/office/drawing/2014/main" id="{573D7983-9060-3287-5FED-F150F53AA88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846656" y="5974507"/>
            <a:ext cx="831805" cy="320009"/>
          </a:xfrm>
          <a:prstGeom prst="rect">
            <a:avLst/>
          </a:prstGeom>
        </p:spPr>
      </p:pic>
    </p:spTree>
    <p:extLst>
      <p:ext uri="{BB962C8B-B14F-4D97-AF65-F5344CB8AC3E}">
        <p14:creationId xmlns:p14="http://schemas.microsoft.com/office/powerpoint/2010/main" val="411604693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1000"/>
                                        <p:tgtEl>
                                          <p:spTgt spid="35"/>
                                        </p:tgtEl>
                                      </p:cBhvr>
                                    </p:animEffect>
                                    <p:anim calcmode="lin" valueType="num">
                                      <p:cBhvr>
                                        <p:cTn id="70" dur="1000" fill="hold"/>
                                        <p:tgtEl>
                                          <p:spTgt spid="35"/>
                                        </p:tgtEl>
                                        <p:attrNameLst>
                                          <p:attrName>ppt_x</p:attrName>
                                        </p:attrNameLst>
                                      </p:cBhvr>
                                      <p:tavLst>
                                        <p:tav tm="0">
                                          <p:val>
                                            <p:strVal val="#ppt_x"/>
                                          </p:val>
                                        </p:tav>
                                        <p:tav tm="100000">
                                          <p:val>
                                            <p:strVal val="#ppt_x"/>
                                          </p:val>
                                        </p:tav>
                                      </p:tavLst>
                                    </p:anim>
                                    <p:anim calcmode="lin" valueType="num">
                                      <p:cBhvr>
                                        <p:cTn id="71" dur="1000" fill="hold"/>
                                        <p:tgtEl>
                                          <p:spTgt spid="3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P spid="21" grpId="0"/>
      <p:bldP spid="12" grpId="0"/>
      <p:bldP spid="13"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412BB79-A71C-2644-992F-72771F8B2DA5}"/>
              </a:ext>
            </a:extLst>
          </p:cNvPr>
          <p:cNvSpPr/>
          <p:nvPr/>
        </p:nvSpPr>
        <p:spPr>
          <a:xfrm>
            <a:off x="3579185" y="894927"/>
            <a:ext cx="895994" cy="895994"/>
          </a:xfrm>
          <a:prstGeom prst="ellipse">
            <a:avLst/>
          </a:prstGeom>
          <a:noFill/>
          <a:ln w="38100">
            <a:solidFill>
              <a:srgbClr val="00A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10" name="Graphic 9" descr="Lights On with solid fill">
            <a:extLst>
              <a:ext uri="{FF2B5EF4-FFF2-40B4-BE49-F238E27FC236}">
                <a16:creationId xmlns:a16="http://schemas.microsoft.com/office/drawing/2014/main" id="{0851BBDF-F778-154A-AFAA-09A342E50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32487" y="1040018"/>
            <a:ext cx="589390" cy="589390"/>
          </a:xfrm>
          <a:prstGeom prst="rect">
            <a:avLst/>
          </a:prstGeom>
        </p:spPr>
      </p:pic>
      <p:sp>
        <p:nvSpPr>
          <p:cNvPr id="32" name="Rectangle 31">
            <a:extLst>
              <a:ext uri="{FF2B5EF4-FFF2-40B4-BE49-F238E27FC236}">
                <a16:creationId xmlns:a16="http://schemas.microsoft.com/office/drawing/2014/main" id="{BF83AB6D-0F22-BF4C-BAF4-A8D0B4366974}"/>
              </a:ext>
            </a:extLst>
          </p:cNvPr>
          <p:cNvSpPr/>
          <p:nvPr/>
        </p:nvSpPr>
        <p:spPr>
          <a:xfrm>
            <a:off x="4575057" y="981286"/>
            <a:ext cx="3407151" cy="723275"/>
          </a:xfrm>
          <a:prstGeom prst="rect">
            <a:avLst/>
          </a:prstGeom>
        </p:spPr>
        <p:txBody>
          <a:bodyPr wrap="none">
            <a:spAutoFit/>
          </a:bodyPr>
          <a:lstStyle/>
          <a:p>
            <a:r>
              <a:rPr lang="en-US" sz="4100" b="1" dirty="0">
                <a:solidFill>
                  <a:srgbClr val="00ACE2"/>
                </a:solidFill>
                <a:latin typeface="Arial" panose="020B0604020202020204" pitchFamily="34" charset="0"/>
                <a:cs typeface="Arial" panose="020B0604020202020204" pitchFamily="34" charset="0"/>
              </a:rPr>
              <a:t>INNOVATION</a:t>
            </a:r>
            <a:endParaRPr lang="en-RS" sz="4100" b="1" dirty="0">
              <a:solidFill>
                <a:srgbClr val="00ACE2"/>
              </a:solidFill>
            </a:endParaRPr>
          </a:p>
        </p:txBody>
      </p:sp>
      <p:sp>
        <p:nvSpPr>
          <p:cNvPr id="21" name="Title 1">
            <a:extLst>
              <a:ext uri="{FF2B5EF4-FFF2-40B4-BE49-F238E27FC236}">
                <a16:creationId xmlns:a16="http://schemas.microsoft.com/office/drawing/2014/main" id="{EF119F3A-CE84-2F40-9D7F-02B96E2F4CA1}"/>
              </a:ext>
            </a:extLst>
          </p:cNvPr>
          <p:cNvSpPr>
            <a:spLocks noGrp="1"/>
          </p:cNvSpPr>
          <p:nvPr>
            <p:ph type="ctrTitle"/>
          </p:nvPr>
        </p:nvSpPr>
        <p:spPr>
          <a:xfrm>
            <a:off x="319813" y="1986705"/>
            <a:ext cx="11552374" cy="1879028"/>
          </a:xfrm>
        </p:spPr>
        <p:txBody>
          <a:bodyPr>
            <a:noAutofit/>
          </a:bodyPr>
          <a:lstStyle/>
          <a:p>
            <a:r>
              <a:rPr lang="en-US" sz="3200" b="1" dirty="0">
                <a:solidFill>
                  <a:srgbClr val="2E2014"/>
                </a:solidFill>
                <a:latin typeface="Arial" panose="020B0604020202020204" pitchFamily="34" charset="0"/>
                <a:cs typeface="Arial" panose="020B0604020202020204" pitchFamily="34" charset="0"/>
              </a:rPr>
              <a:t>We are actively engaged in </a:t>
            </a:r>
            <a:r>
              <a:rPr lang="en-US" sz="3200" b="1" dirty="0">
                <a:solidFill>
                  <a:srgbClr val="00ACE2"/>
                </a:solidFill>
                <a:latin typeface="Arial" panose="020B0604020202020204" pitchFamily="34" charset="0"/>
                <a:cs typeface="Arial" panose="020B0604020202020204" pitchFamily="34" charset="0"/>
              </a:rPr>
              <a:t>supporting innovative practices, ideas and ICT development </a:t>
            </a:r>
            <a:r>
              <a:rPr lang="en-US" sz="3200" b="1" dirty="0">
                <a:solidFill>
                  <a:srgbClr val="2E2014"/>
                </a:solidFill>
                <a:latin typeface="Arial" panose="020B0604020202020204" pitchFamily="34" charset="0"/>
                <a:cs typeface="Arial" panose="020B0604020202020204" pitchFamily="34" charset="0"/>
              </a:rPr>
              <a:t>of young people and tools, especially when it comes to utilizing digital tools in youth work.</a:t>
            </a:r>
            <a:endParaRPr lang="en-US" sz="3000" b="1" dirty="0">
              <a:solidFill>
                <a:srgbClr val="2E2014"/>
              </a:solidFill>
              <a:latin typeface="Arial" panose="020B0604020202020204" pitchFamily="34" charset="0"/>
              <a:cs typeface="Arial" panose="020B0604020202020204" pitchFamily="34" charset="0"/>
            </a:endParaRPr>
          </a:p>
        </p:txBody>
      </p:sp>
      <p:pic>
        <p:nvPicPr>
          <p:cNvPr id="4" name="Picture 3" descr="Icon&#10;&#10;Description automatically generated">
            <a:extLst>
              <a:ext uri="{FF2B5EF4-FFF2-40B4-BE49-F238E27FC236}">
                <a16:creationId xmlns:a16="http://schemas.microsoft.com/office/drawing/2014/main" id="{1885C4ED-FE80-ED45-B0F0-93C07111D0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3448" y="5123405"/>
            <a:ext cx="1121934" cy="424687"/>
          </a:xfrm>
          <a:prstGeom prst="rect">
            <a:avLst/>
          </a:prstGeom>
        </p:spPr>
      </p:pic>
      <p:sp>
        <p:nvSpPr>
          <p:cNvPr id="13" name="Rectangle 12">
            <a:extLst>
              <a:ext uri="{FF2B5EF4-FFF2-40B4-BE49-F238E27FC236}">
                <a16:creationId xmlns:a16="http://schemas.microsoft.com/office/drawing/2014/main" id="{C7B78075-7660-C13A-9D0D-5BB0B14C27D0}"/>
              </a:ext>
            </a:extLst>
          </p:cNvPr>
          <p:cNvSpPr/>
          <p:nvPr/>
        </p:nvSpPr>
        <p:spPr>
          <a:xfrm>
            <a:off x="323697" y="5020674"/>
            <a:ext cx="2385589" cy="553998"/>
          </a:xfrm>
          <a:prstGeom prst="rect">
            <a:avLst/>
          </a:prstGeom>
        </p:spPr>
        <p:txBody>
          <a:bodyPr wrap="none">
            <a:spAutoFit/>
          </a:bodyPr>
          <a:lstStyle/>
          <a:p>
            <a:r>
              <a:rPr lang="en-US" sz="3000" b="1" dirty="0">
                <a:solidFill>
                  <a:srgbClr val="2E2014"/>
                </a:solidFill>
                <a:latin typeface="Arial" panose="020B0604020202020204" pitchFamily="34" charset="0"/>
                <a:cs typeface="Arial" panose="020B0604020202020204" pitchFamily="34" charset="0"/>
              </a:rPr>
              <a:t>PROJECTS:</a:t>
            </a:r>
            <a:endParaRPr lang="en-RS" sz="3000" dirty="0">
              <a:solidFill>
                <a:srgbClr val="2E2014"/>
              </a:solidFill>
            </a:endParaRPr>
          </a:p>
        </p:txBody>
      </p:sp>
      <p:sp>
        <p:nvSpPr>
          <p:cNvPr id="14" name="Rectangle 13">
            <a:extLst>
              <a:ext uri="{FF2B5EF4-FFF2-40B4-BE49-F238E27FC236}">
                <a16:creationId xmlns:a16="http://schemas.microsoft.com/office/drawing/2014/main" id="{E9DFF333-EF69-E98D-F9E3-0AE05B8B8503}"/>
              </a:ext>
            </a:extLst>
          </p:cNvPr>
          <p:cNvSpPr/>
          <p:nvPr/>
        </p:nvSpPr>
        <p:spPr>
          <a:xfrm>
            <a:off x="0" y="5117773"/>
            <a:ext cx="323697"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Logo, company name&#10;&#10;Description automatically generated">
            <a:extLst>
              <a:ext uri="{FF2B5EF4-FFF2-40B4-BE49-F238E27FC236}">
                <a16:creationId xmlns:a16="http://schemas.microsoft.com/office/drawing/2014/main" id="{B826D8A5-59A4-4B1F-3C42-77E4944637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064" y="5047923"/>
            <a:ext cx="701388" cy="556985"/>
          </a:xfrm>
          <a:prstGeom prst="rect">
            <a:avLst/>
          </a:prstGeom>
        </p:spPr>
      </p:pic>
      <p:pic>
        <p:nvPicPr>
          <p:cNvPr id="8" name="Picture 7" descr="A picture containing text, sign, watching, dark&#10;&#10;Description automatically generated">
            <a:extLst>
              <a:ext uri="{FF2B5EF4-FFF2-40B4-BE49-F238E27FC236}">
                <a16:creationId xmlns:a16="http://schemas.microsoft.com/office/drawing/2014/main" id="{CC1AF8BD-AEE3-E596-9FD8-79049CE065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78210" y="5164062"/>
            <a:ext cx="1479858" cy="354497"/>
          </a:xfrm>
          <a:prstGeom prst="rect">
            <a:avLst/>
          </a:prstGeom>
        </p:spPr>
      </p:pic>
      <p:pic>
        <p:nvPicPr>
          <p:cNvPr id="16" name="Picture 15" descr="Icon&#10;&#10;Description automatically generated">
            <a:extLst>
              <a:ext uri="{FF2B5EF4-FFF2-40B4-BE49-F238E27FC236}">
                <a16:creationId xmlns:a16="http://schemas.microsoft.com/office/drawing/2014/main" id="{6DED9BE5-D07B-4138-D763-0C98BF7E3C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66355" y="5181459"/>
            <a:ext cx="672879" cy="289911"/>
          </a:xfrm>
          <a:prstGeom prst="rect">
            <a:avLst/>
          </a:prstGeom>
        </p:spPr>
      </p:pic>
      <p:pic>
        <p:nvPicPr>
          <p:cNvPr id="24" name="Picture 23">
            <a:extLst>
              <a:ext uri="{FF2B5EF4-FFF2-40B4-BE49-F238E27FC236}">
                <a16:creationId xmlns:a16="http://schemas.microsoft.com/office/drawing/2014/main" id="{79DBB1CD-D1B9-3439-12F3-310F1EC127E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317151" y="4638422"/>
            <a:ext cx="1380315" cy="1380315"/>
          </a:xfrm>
          <a:prstGeom prst="rect">
            <a:avLst/>
          </a:prstGeom>
        </p:spPr>
      </p:pic>
      <p:pic>
        <p:nvPicPr>
          <p:cNvPr id="2" name="Picture 1">
            <a:extLst>
              <a:ext uri="{FF2B5EF4-FFF2-40B4-BE49-F238E27FC236}">
                <a16:creationId xmlns:a16="http://schemas.microsoft.com/office/drawing/2014/main" id="{3140CFF1-58CD-8AAB-D186-2B6D1181039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756549" y="5169976"/>
            <a:ext cx="1479858" cy="278539"/>
          </a:xfrm>
          <a:prstGeom prst="rect">
            <a:avLst/>
          </a:prstGeom>
        </p:spPr>
      </p:pic>
      <p:pic>
        <p:nvPicPr>
          <p:cNvPr id="11" name="Graphic 10" descr="Presentation with media with solid fill">
            <a:hlinkClick r:id="rId11"/>
            <a:extLst>
              <a:ext uri="{FF2B5EF4-FFF2-40B4-BE49-F238E27FC236}">
                <a16:creationId xmlns:a16="http://schemas.microsoft.com/office/drawing/2014/main" id="{2A463941-C386-31FE-2092-1A8D7F3A940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344668" y="5681635"/>
            <a:ext cx="337102" cy="337102"/>
          </a:xfrm>
          <a:prstGeom prst="rect">
            <a:avLst/>
          </a:prstGeom>
        </p:spPr>
      </p:pic>
    </p:spTree>
    <p:extLst>
      <p:ext uri="{BB962C8B-B14F-4D97-AF65-F5344CB8AC3E}">
        <p14:creationId xmlns:p14="http://schemas.microsoft.com/office/powerpoint/2010/main" val="29100902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1000"/>
                                        <p:tgtEl>
                                          <p:spTgt spid="4"/>
                                        </p:tgtEl>
                                      </p:cBhvr>
                                    </p:animEffect>
                                    <p:anim calcmode="lin" valueType="num">
                                      <p:cBhvr>
                                        <p:cTn id="65" dur="1000" fill="hold"/>
                                        <p:tgtEl>
                                          <p:spTgt spid="4"/>
                                        </p:tgtEl>
                                        <p:attrNameLst>
                                          <p:attrName>ppt_x</p:attrName>
                                        </p:attrNameLst>
                                      </p:cBhvr>
                                      <p:tavLst>
                                        <p:tav tm="0">
                                          <p:val>
                                            <p:strVal val="#ppt_x"/>
                                          </p:val>
                                        </p:tav>
                                        <p:tav tm="100000">
                                          <p:val>
                                            <p:strVal val="#ppt_x"/>
                                          </p:val>
                                        </p:tav>
                                      </p:tavLst>
                                    </p:anim>
                                    <p:anim calcmode="lin" valueType="num">
                                      <p:cBhvr>
                                        <p:cTn id="6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1000"/>
                                        <p:tgtEl>
                                          <p:spTgt spid="11"/>
                                        </p:tgtEl>
                                      </p:cBhvr>
                                    </p:animEffect>
                                    <p:anim calcmode="lin" valueType="num">
                                      <p:cBhvr>
                                        <p:cTn id="72" dur="1000" fill="hold"/>
                                        <p:tgtEl>
                                          <p:spTgt spid="11"/>
                                        </p:tgtEl>
                                        <p:attrNameLst>
                                          <p:attrName>ppt_x</p:attrName>
                                        </p:attrNameLst>
                                      </p:cBhvr>
                                      <p:tavLst>
                                        <p:tav tm="0">
                                          <p:val>
                                            <p:strVal val="#ppt_x"/>
                                          </p:val>
                                        </p:tav>
                                        <p:tav tm="100000">
                                          <p:val>
                                            <p:strVal val="#ppt_x"/>
                                          </p:val>
                                        </p:tav>
                                      </p:tavLst>
                                    </p:anim>
                                    <p:anim calcmode="lin" valueType="num">
                                      <p:cBhvr>
                                        <p:cTn id="7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P spid="21" grpId="0"/>
      <p:bldP spid="13" grpId="0"/>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12AE78-7803-1C48-1C02-73F746BC00DA}"/>
              </a:ext>
            </a:extLst>
          </p:cNvPr>
          <p:cNvPicPr>
            <a:picLocks noChangeAspect="1"/>
          </p:cNvPicPr>
          <p:nvPr/>
        </p:nvPicPr>
        <p:blipFill rotWithShape="1">
          <a:blip r:embed="rId2">
            <a:extLst>
              <a:ext uri="{28A0092B-C50C-407E-A947-70E740481C1C}">
                <a14:useLocalDpi xmlns:a14="http://schemas.microsoft.com/office/drawing/2010/main" val="0"/>
              </a:ext>
            </a:extLst>
          </a:blip>
          <a:srcRect l="26326"/>
          <a:stretch/>
        </p:blipFill>
        <p:spPr bwMode="auto">
          <a:xfrm>
            <a:off x="588938" y="5483405"/>
            <a:ext cx="6004694" cy="787311"/>
          </a:xfrm>
          <a:prstGeom prst="rect">
            <a:avLst/>
          </a:prstGeom>
          <a:noFill/>
          <a:ln>
            <a:noFill/>
          </a:ln>
        </p:spPr>
      </p:pic>
      <p:pic>
        <p:nvPicPr>
          <p:cNvPr id="7" name="Picture 6">
            <a:extLst>
              <a:ext uri="{FF2B5EF4-FFF2-40B4-BE49-F238E27FC236}">
                <a16:creationId xmlns:a16="http://schemas.microsoft.com/office/drawing/2014/main" id="{82A9ABEB-CD75-9434-F941-3C0ACAC17523}"/>
              </a:ext>
            </a:extLst>
          </p:cNvPr>
          <p:cNvPicPr>
            <a:picLocks noChangeAspect="1"/>
          </p:cNvPicPr>
          <p:nvPr/>
        </p:nvPicPr>
        <p:blipFill rotWithShape="1">
          <a:blip r:embed="rId3"/>
          <a:srcRect l="87" r="5086"/>
          <a:stretch/>
        </p:blipFill>
        <p:spPr bwMode="auto">
          <a:xfrm>
            <a:off x="9272790" y="5586856"/>
            <a:ext cx="2633038" cy="580407"/>
          </a:xfrm>
          <a:prstGeom prst="rect">
            <a:avLst/>
          </a:prstGeom>
          <a:noFill/>
          <a:ln>
            <a:noFill/>
          </a:ln>
        </p:spPr>
      </p:pic>
      <p:sp>
        <p:nvSpPr>
          <p:cNvPr id="8" name="TextBox 7">
            <a:extLst>
              <a:ext uri="{FF2B5EF4-FFF2-40B4-BE49-F238E27FC236}">
                <a16:creationId xmlns:a16="http://schemas.microsoft.com/office/drawing/2014/main" id="{136FD393-6E9E-8AA3-AF82-AD4B8561669C}"/>
              </a:ext>
            </a:extLst>
          </p:cNvPr>
          <p:cNvSpPr txBox="1"/>
          <p:nvPr/>
        </p:nvSpPr>
        <p:spPr>
          <a:xfrm>
            <a:off x="1596980" y="1431149"/>
            <a:ext cx="9843288" cy="1200329"/>
          </a:xfrm>
          <a:prstGeom prst="rect">
            <a:avLst/>
          </a:prstGeom>
          <a:noFill/>
        </p:spPr>
        <p:txBody>
          <a:bodyPr wrap="square" rtlCol="0">
            <a:spAutoFit/>
          </a:bodyPr>
          <a:lstStyle/>
          <a:p>
            <a:pPr algn="just" fontAlgn="base"/>
            <a:r>
              <a:rPr lang="en-US" spc="3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project </a:t>
            </a:r>
            <a:r>
              <a:rPr lang="en-US" b="1" spc="3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Turning Digital </a:t>
            </a:r>
            <a:r>
              <a:rPr lang="en-US" spc="3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is implemented with the ambition to establish a sustainable adult e-learning system that will </a:t>
            </a:r>
            <a:r>
              <a:rPr lang="en-US" b="1" i="1" spc="3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support adult educators in transferring their work online, while also enabling learners to access professional competencies necessary for participation in the labor market. </a:t>
            </a:r>
            <a:endParaRPr lang="en-US" b="1"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Logo&#10;&#10;Description automatically generated with low confidence">
            <a:extLst>
              <a:ext uri="{FF2B5EF4-FFF2-40B4-BE49-F238E27FC236}">
                <a16:creationId xmlns:a16="http://schemas.microsoft.com/office/drawing/2014/main" id="{4C2A765B-3C2B-037D-0930-A9BC1820F074}"/>
              </a:ext>
            </a:extLst>
          </p:cNvPr>
          <p:cNvPicPr>
            <a:picLocks noChangeAspect="1"/>
          </p:cNvPicPr>
          <p:nvPr/>
        </p:nvPicPr>
        <p:blipFill>
          <a:blip r:embed="rId4"/>
          <a:stretch>
            <a:fillRect/>
          </a:stretch>
        </p:blipFill>
        <p:spPr>
          <a:xfrm>
            <a:off x="4292051" y="323308"/>
            <a:ext cx="3050445" cy="842456"/>
          </a:xfrm>
          <a:prstGeom prst="rect">
            <a:avLst/>
          </a:prstGeom>
        </p:spPr>
      </p:pic>
      <p:sp>
        <p:nvSpPr>
          <p:cNvPr id="2" name="Rounded Rectangle 1">
            <a:extLst>
              <a:ext uri="{FF2B5EF4-FFF2-40B4-BE49-F238E27FC236}">
                <a16:creationId xmlns:a16="http://schemas.microsoft.com/office/drawing/2014/main" id="{2896FE14-0D7C-E810-3129-F54A7FF6E0C0}"/>
              </a:ext>
            </a:extLst>
          </p:cNvPr>
          <p:cNvSpPr/>
          <p:nvPr/>
        </p:nvSpPr>
        <p:spPr>
          <a:xfrm>
            <a:off x="450759" y="1535478"/>
            <a:ext cx="991673" cy="991673"/>
          </a:xfrm>
          <a:prstGeom prst="roundRect">
            <a:avLst/>
          </a:prstGeom>
          <a:solidFill>
            <a:srgbClr val="FBAD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4" name="Rounded Rectangle 3">
            <a:extLst>
              <a:ext uri="{FF2B5EF4-FFF2-40B4-BE49-F238E27FC236}">
                <a16:creationId xmlns:a16="http://schemas.microsoft.com/office/drawing/2014/main" id="{B7FE83DE-8B9A-D7D7-2ADB-BBF31FF00E7B}"/>
              </a:ext>
            </a:extLst>
          </p:cNvPr>
          <p:cNvSpPr/>
          <p:nvPr/>
        </p:nvSpPr>
        <p:spPr>
          <a:xfrm>
            <a:off x="450759" y="3136367"/>
            <a:ext cx="991673" cy="991673"/>
          </a:xfrm>
          <a:prstGeom prst="roundRect">
            <a:avLst/>
          </a:prstGeom>
          <a:solidFill>
            <a:srgbClr val="FBAD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11" name="TextBox 10">
            <a:extLst>
              <a:ext uri="{FF2B5EF4-FFF2-40B4-BE49-F238E27FC236}">
                <a16:creationId xmlns:a16="http://schemas.microsoft.com/office/drawing/2014/main" id="{CB50A472-854E-B911-F766-8AD42D71C8D8}"/>
              </a:ext>
            </a:extLst>
          </p:cNvPr>
          <p:cNvSpPr txBox="1"/>
          <p:nvPr/>
        </p:nvSpPr>
        <p:spPr>
          <a:xfrm>
            <a:off x="1596981" y="3318091"/>
            <a:ext cx="9843287" cy="646331"/>
          </a:xfrm>
          <a:prstGeom prst="rect">
            <a:avLst/>
          </a:prstGeom>
          <a:noFill/>
        </p:spPr>
        <p:txBody>
          <a:bodyPr wrap="square">
            <a:spAutoFit/>
          </a:bodyPr>
          <a:lstStyle/>
          <a:p>
            <a:pPr algn="just"/>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Free </a:t>
            </a: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e-learning platform for raising the quality of adult e-learning</a:t>
            </a: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is developed and made accessible to all at </a:t>
            </a: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TURNINGDIGITAL.NET</a:t>
            </a:r>
            <a:endParaRPr lang="en-US" sz="18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14" name="Graphic 13" descr="Professor male with solid fill">
            <a:extLst>
              <a:ext uri="{FF2B5EF4-FFF2-40B4-BE49-F238E27FC236}">
                <a16:creationId xmlns:a16="http://schemas.microsoft.com/office/drawing/2014/main" id="{BBD0690D-672F-6743-E950-796F365C08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938" y="1673656"/>
            <a:ext cx="715314" cy="715314"/>
          </a:xfrm>
          <a:prstGeom prst="rect">
            <a:avLst/>
          </a:prstGeom>
        </p:spPr>
      </p:pic>
      <p:pic>
        <p:nvPicPr>
          <p:cNvPr id="15" name="Graphic 14" descr="Internet with solid fill">
            <a:extLst>
              <a:ext uri="{FF2B5EF4-FFF2-40B4-BE49-F238E27FC236}">
                <a16:creationId xmlns:a16="http://schemas.microsoft.com/office/drawing/2014/main" id="{E1CC00AD-B97A-EF43-71BB-DF0891A8656C}"/>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88938" y="3213572"/>
            <a:ext cx="715314" cy="715314"/>
          </a:xfrm>
          <a:prstGeom prst="rect">
            <a:avLst/>
          </a:prstGeom>
        </p:spPr>
      </p:pic>
      <p:sp>
        <p:nvSpPr>
          <p:cNvPr id="16" name="Rectangle 15">
            <a:extLst>
              <a:ext uri="{FF2B5EF4-FFF2-40B4-BE49-F238E27FC236}">
                <a16:creationId xmlns:a16="http://schemas.microsoft.com/office/drawing/2014/main" id="{292FAC93-949B-25FD-2A6B-1ABACDD6EDA8}"/>
              </a:ext>
            </a:extLst>
          </p:cNvPr>
          <p:cNvSpPr/>
          <p:nvPr/>
        </p:nvSpPr>
        <p:spPr>
          <a:xfrm>
            <a:off x="588938" y="6375043"/>
            <a:ext cx="11603062" cy="482957"/>
          </a:xfrm>
          <a:prstGeom prst="rect">
            <a:avLst/>
          </a:prstGeom>
          <a:solidFill>
            <a:srgbClr val="FBAD1A"/>
          </a:solidFill>
          <a:ln>
            <a:solidFill>
              <a:srgbClr val="FBA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sp>
        <p:nvSpPr>
          <p:cNvPr id="17" name="Rectangle 16">
            <a:extLst>
              <a:ext uri="{FF2B5EF4-FFF2-40B4-BE49-F238E27FC236}">
                <a16:creationId xmlns:a16="http://schemas.microsoft.com/office/drawing/2014/main" id="{3A2A748A-49F8-B43D-89F6-34DCDBC8FB6A}"/>
              </a:ext>
            </a:extLst>
          </p:cNvPr>
          <p:cNvSpPr/>
          <p:nvPr/>
        </p:nvSpPr>
        <p:spPr>
          <a:xfrm>
            <a:off x="0" y="6375043"/>
            <a:ext cx="450759" cy="479670"/>
          </a:xfrm>
          <a:prstGeom prst="rect">
            <a:avLst/>
          </a:prstGeom>
          <a:solidFill>
            <a:srgbClr val="3A3A3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S"/>
          </a:p>
        </p:txBody>
      </p:sp>
      <p:pic>
        <p:nvPicPr>
          <p:cNvPr id="9" name="Picture 8" descr="Qr code&#10;&#10;Description automatically generated">
            <a:extLst>
              <a:ext uri="{FF2B5EF4-FFF2-40B4-BE49-F238E27FC236}">
                <a16:creationId xmlns:a16="http://schemas.microsoft.com/office/drawing/2014/main" id="{C3064D91-19A0-B758-8DA7-4BD6F635F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83410" y="3913606"/>
            <a:ext cx="1406181" cy="1406181"/>
          </a:xfrm>
          <a:prstGeom prst="rect">
            <a:avLst/>
          </a:prstGeom>
        </p:spPr>
      </p:pic>
    </p:spTree>
    <p:extLst>
      <p:ext uri="{BB962C8B-B14F-4D97-AF65-F5344CB8AC3E}">
        <p14:creationId xmlns:p14="http://schemas.microsoft.com/office/powerpoint/2010/main" val="14217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4"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F25C83-707C-4D49-B288-1D7E3F7D9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749" y="155895"/>
            <a:ext cx="1745252" cy="739032"/>
          </a:xfrm>
          <a:prstGeom prst="rect">
            <a:avLst/>
          </a:prstGeom>
        </p:spPr>
      </p:pic>
      <p:sp>
        <p:nvSpPr>
          <p:cNvPr id="6" name="Rectangle 5">
            <a:extLst>
              <a:ext uri="{FF2B5EF4-FFF2-40B4-BE49-F238E27FC236}">
                <a16:creationId xmlns:a16="http://schemas.microsoft.com/office/drawing/2014/main" id="{51572866-47E9-48F8-A24B-0F0919CF72EE}"/>
              </a:ext>
            </a:extLst>
          </p:cNvPr>
          <p:cNvSpPr/>
          <p:nvPr/>
        </p:nvSpPr>
        <p:spPr>
          <a:xfrm>
            <a:off x="2966225" y="330384"/>
            <a:ext cx="9225775"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4DB4-1EBB-43FD-9707-171E94FC3C2F}"/>
              </a:ext>
            </a:extLst>
          </p:cNvPr>
          <p:cNvSpPr/>
          <p:nvPr/>
        </p:nvSpPr>
        <p:spPr>
          <a:xfrm>
            <a:off x="1" y="330384"/>
            <a:ext cx="1407560" cy="330742"/>
          </a:xfrm>
          <a:prstGeom prst="rect">
            <a:avLst/>
          </a:prstGeom>
          <a:solidFill>
            <a:srgbClr val="07ACE1"/>
          </a:solidFill>
          <a:ln>
            <a:solidFill>
              <a:srgbClr val="07A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8CA530-3041-894F-A112-8513B62252E2}"/>
              </a:ext>
            </a:extLst>
          </p:cNvPr>
          <p:cNvSpPr/>
          <p:nvPr/>
        </p:nvSpPr>
        <p:spPr>
          <a:xfrm>
            <a:off x="2941867" y="945012"/>
            <a:ext cx="6308265" cy="723275"/>
          </a:xfrm>
          <a:prstGeom prst="rect">
            <a:avLst/>
          </a:prstGeom>
        </p:spPr>
        <p:txBody>
          <a:bodyPr wrap="none">
            <a:spAutoFit/>
          </a:bodyPr>
          <a:lstStyle/>
          <a:p>
            <a:r>
              <a:rPr lang="en-US" sz="4100" b="1" dirty="0">
                <a:solidFill>
                  <a:srgbClr val="2E2014"/>
                </a:solidFill>
                <a:latin typeface="Arial" panose="020B0604020202020204" pitchFamily="34" charset="0"/>
                <a:cs typeface="Arial" panose="020B0604020202020204" pitchFamily="34" charset="0"/>
              </a:rPr>
              <a:t>GET IN TOUCH WITH US</a:t>
            </a:r>
            <a:endParaRPr lang="en-RS" sz="4100" b="1" dirty="0">
              <a:solidFill>
                <a:srgbClr val="2E2014"/>
              </a:solidFill>
            </a:endParaRPr>
          </a:p>
        </p:txBody>
      </p:sp>
      <p:pic>
        <p:nvPicPr>
          <p:cNvPr id="11" name="Graphic 10" descr="Email with solid fill">
            <a:extLst>
              <a:ext uri="{FF2B5EF4-FFF2-40B4-BE49-F238E27FC236}">
                <a16:creationId xmlns:a16="http://schemas.microsoft.com/office/drawing/2014/main" id="{F0662E58-71F5-884A-9A95-B4A053BF30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236961" y="2869009"/>
            <a:ext cx="993689" cy="993689"/>
          </a:xfrm>
          <a:prstGeom prst="rect">
            <a:avLst/>
          </a:prstGeom>
        </p:spPr>
      </p:pic>
      <p:pic>
        <p:nvPicPr>
          <p:cNvPr id="24" name="Graphic 23">
            <a:extLst>
              <a:ext uri="{FF2B5EF4-FFF2-40B4-BE49-F238E27FC236}">
                <a16:creationId xmlns:a16="http://schemas.microsoft.com/office/drawing/2014/main" id="{366ED900-7745-134F-BD1C-EDCC4BB372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2237" y="4127980"/>
            <a:ext cx="883138" cy="883138"/>
          </a:xfrm>
          <a:prstGeom prst="rect">
            <a:avLst/>
          </a:prstGeom>
        </p:spPr>
      </p:pic>
      <p:pic>
        <p:nvPicPr>
          <p:cNvPr id="25" name="Graphic 24" descr="Browser window with solid fill">
            <a:extLst>
              <a:ext uri="{FF2B5EF4-FFF2-40B4-BE49-F238E27FC236}">
                <a16:creationId xmlns:a16="http://schemas.microsoft.com/office/drawing/2014/main" id="{3AE98B19-E61C-4146-AFE3-70B101184CF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181686" y="1875320"/>
            <a:ext cx="993689" cy="993689"/>
          </a:xfrm>
          <a:prstGeom prst="rect">
            <a:avLst/>
          </a:prstGeom>
        </p:spPr>
      </p:pic>
      <p:pic>
        <p:nvPicPr>
          <p:cNvPr id="26" name="Graphic 25">
            <a:extLst>
              <a:ext uri="{FF2B5EF4-FFF2-40B4-BE49-F238E27FC236}">
                <a16:creationId xmlns:a16="http://schemas.microsoft.com/office/drawing/2014/main" id="{4B7867EB-3146-6E4C-9B1F-3CE014F8A83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236960" y="5301110"/>
            <a:ext cx="993689" cy="993689"/>
          </a:xfrm>
          <a:prstGeom prst="rect">
            <a:avLst/>
          </a:prstGeom>
        </p:spPr>
      </p:pic>
      <p:sp>
        <p:nvSpPr>
          <p:cNvPr id="30" name="TextBox 29">
            <a:extLst>
              <a:ext uri="{FF2B5EF4-FFF2-40B4-BE49-F238E27FC236}">
                <a16:creationId xmlns:a16="http://schemas.microsoft.com/office/drawing/2014/main" id="{61B9DFC5-A7C0-744A-B411-9718FFEE77A0}"/>
              </a:ext>
            </a:extLst>
          </p:cNvPr>
          <p:cNvSpPr txBox="1"/>
          <p:nvPr/>
        </p:nvSpPr>
        <p:spPr>
          <a:xfrm>
            <a:off x="2785403" y="2141331"/>
            <a:ext cx="5118581" cy="461665"/>
          </a:xfrm>
          <a:prstGeom prst="rect">
            <a:avLst/>
          </a:prstGeom>
          <a:noFill/>
        </p:spPr>
        <p:txBody>
          <a:bodyPr wrap="none" rtlCol="0">
            <a:spAutoFit/>
          </a:bodyPr>
          <a:lstStyle/>
          <a:p>
            <a:r>
              <a:rPr lang="en-RS" sz="2400" b="1" dirty="0">
                <a:solidFill>
                  <a:srgbClr val="00ACE2"/>
                </a:solidFill>
              </a:rPr>
              <a:t>WWW.CONNECT-INTERNATIONAL.ORG</a:t>
            </a:r>
          </a:p>
        </p:txBody>
      </p:sp>
      <p:sp>
        <p:nvSpPr>
          <p:cNvPr id="36" name="TextBox 35">
            <a:extLst>
              <a:ext uri="{FF2B5EF4-FFF2-40B4-BE49-F238E27FC236}">
                <a16:creationId xmlns:a16="http://schemas.microsoft.com/office/drawing/2014/main" id="{5009A172-C9AE-9342-A7D2-15EA70DCDF60}"/>
              </a:ext>
            </a:extLst>
          </p:cNvPr>
          <p:cNvSpPr txBox="1"/>
          <p:nvPr/>
        </p:nvSpPr>
        <p:spPr>
          <a:xfrm>
            <a:off x="2785403" y="3198167"/>
            <a:ext cx="5395580" cy="461665"/>
          </a:xfrm>
          <a:prstGeom prst="rect">
            <a:avLst/>
          </a:prstGeom>
          <a:noFill/>
        </p:spPr>
        <p:txBody>
          <a:bodyPr wrap="none" rtlCol="0">
            <a:spAutoFit/>
          </a:bodyPr>
          <a:lstStyle/>
          <a:p>
            <a:r>
              <a:rPr lang="en-RS" sz="2400" b="1" dirty="0">
                <a:solidFill>
                  <a:srgbClr val="00ACE2"/>
                </a:solidFill>
              </a:rPr>
              <a:t>OFFICE@CONNECT-INTERNATIONAL.ORG</a:t>
            </a:r>
          </a:p>
        </p:txBody>
      </p:sp>
      <p:sp>
        <p:nvSpPr>
          <p:cNvPr id="37" name="TextBox 36">
            <a:extLst>
              <a:ext uri="{FF2B5EF4-FFF2-40B4-BE49-F238E27FC236}">
                <a16:creationId xmlns:a16="http://schemas.microsoft.com/office/drawing/2014/main" id="{45CE0128-489E-9546-8533-5C75948AB51F}"/>
              </a:ext>
            </a:extLst>
          </p:cNvPr>
          <p:cNvSpPr txBox="1"/>
          <p:nvPr/>
        </p:nvSpPr>
        <p:spPr>
          <a:xfrm>
            <a:off x="2785403" y="4305356"/>
            <a:ext cx="4842992" cy="461665"/>
          </a:xfrm>
          <a:prstGeom prst="rect">
            <a:avLst/>
          </a:prstGeom>
          <a:noFill/>
        </p:spPr>
        <p:txBody>
          <a:bodyPr wrap="none" rtlCol="0">
            <a:spAutoFit/>
          </a:bodyPr>
          <a:lstStyle/>
          <a:p>
            <a:r>
              <a:rPr lang="en-GB" sz="2400" b="1" dirty="0" err="1">
                <a:solidFill>
                  <a:srgbClr val="2E2014"/>
                </a:solidFill>
              </a:rPr>
              <a:t>www.facebook.com</a:t>
            </a:r>
            <a:r>
              <a:rPr lang="en-GB" sz="2400" b="1" dirty="0">
                <a:solidFill>
                  <a:srgbClr val="2E2014"/>
                </a:solidFill>
              </a:rPr>
              <a:t>/</a:t>
            </a:r>
            <a:r>
              <a:rPr lang="en-GB" sz="2400" b="1" dirty="0">
                <a:solidFill>
                  <a:srgbClr val="00ACE2"/>
                </a:solidFill>
              </a:rPr>
              <a:t>CONNECT.INGO</a:t>
            </a:r>
            <a:endParaRPr lang="en-RS" sz="2400" b="1" dirty="0">
              <a:solidFill>
                <a:srgbClr val="00ACE2"/>
              </a:solidFill>
            </a:endParaRPr>
          </a:p>
        </p:txBody>
      </p:sp>
      <p:sp>
        <p:nvSpPr>
          <p:cNvPr id="38" name="TextBox 37">
            <a:extLst>
              <a:ext uri="{FF2B5EF4-FFF2-40B4-BE49-F238E27FC236}">
                <a16:creationId xmlns:a16="http://schemas.microsoft.com/office/drawing/2014/main" id="{D334B8B3-A521-5E4F-9A82-3536102EF413}"/>
              </a:ext>
            </a:extLst>
          </p:cNvPr>
          <p:cNvSpPr txBox="1"/>
          <p:nvPr/>
        </p:nvSpPr>
        <p:spPr>
          <a:xfrm>
            <a:off x="2785403" y="5499971"/>
            <a:ext cx="6394123" cy="461665"/>
          </a:xfrm>
          <a:prstGeom prst="rect">
            <a:avLst/>
          </a:prstGeom>
          <a:noFill/>
        </p:spPr>
        <p:txBody>
          <a:bodyPr wrap="none" rtlCol="0">
            <a:spAutoFit/>
          </a:bodyPr>
          <a:lstStyle/>
          <a:p>
            <a:r>
              <a:rPr lang="en-GB" sz="2400" b="1" dirty="0" err="1">
                <a:solidFill>
                  <a:srgbClr val="2E2014"/>
                </a:solidFill>
              </a:rPr>
              <a:t>www.instagram.com</a:t>
            </a:r>
            <a:r>
              <a:rPr lang="en-GB" sz="2400" b="1" dirty="0">
                <a:solidFill>
                  <a:srgbClr val="2E2014"/>
                </a:solidFill>
              </a:rPr>
              <a:t>/</a:t>
            </a:r>
            <a:r>
              <a:rPr lang="en-GB" sz="2400" b="1" dirty="0">
                <a:solidFill>
                  <a:srgbClr val="00ACE2"/>
                </a:solidFill>
              </a:rPr>
              <a:t>CONNECT_INTERNATIONAL</a:t>
            </a:r>
            <a:endParaRPr lang="en-RS" sz="2400" b="1" dirty="0">
              <a:solidFill>
                <a:srgbClr val="00ACE2"/>
              </a:solidFill>
            </a:endParaRPr>
          </a:p>
        </p:txBody>
      </p:sp>
    </p:spTree>
    <p:extLst>
      <p:ext uri="{BB962C8B-B14F-4D97-AF65-F5344CB8AC3E}">
        <p14:creationId xmlns:p14="http://schemas.microsoft.com/office/powerpoint/2010/main" val="283016803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0" grpId="0"/>
      <p:bldP spid="36"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Okvir za tekst 8">
            <a:extLst>
              <a:ext uri="{FF2B5EF4-FFF2-40B4-BE49-F238E27FC236}">
                <a16:creationId xmlns:a16="http://schemas.microsoft.com/office/drawing/2014/main" id="{12B99384-E15B-4A6A-AE8F-9702E8896C87}"/>
              </a:ext>
            </a:extLst>
          </p:cNvPr>
          <p:cNvSpPr txBox="1"/>
          <p:nvPr/>
        </p:nvSpPr>
        <p:spPr>
          <a:xfrm>
            <a:off x="3786156" y="3445746"/>
            <a:ext cx="4666662" cy="163121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ACE2"/>
                </a:solidFill>
                <a:effectLst/>
                <a:uLnTx/>
                <a:uFillTx/>
                <a:latin typeface="Arial" panose="020B0604020202020204" pitchFamily="34" charset="0"/>
                <a:ea typeface="+mn-ea"/>
                <a:cs typeface="Arial" panose="020B0604020202020204" pitchFamily="34" charset="0"/>
              </a:rPr>
              <a:t>Thank you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ACE2"/>
                </a:solidFill>
                <a:effectLst/>
                <a:uLnTx/>
                <a:uFillTx/>
                <a:latin typeface="Arial" panose="020B0604020202020204" pitchFamily="34" charset="0"/>
                <a:ea typeface="+mn-ea"/>
                <a:cs typeface="Arial" panose="020B0604020202020204" pitchFamily="34" charset="0"/>
              </a:rPr>
              <a:t>your attention!</a:t>
            </a:r>
          </a:p>
        </p:txBody>
      </p:sp>
      <p:pic>
        <p:nvPicPr>
          <p:cNvPr id="4" name="Slika 3">
            <a:extLst>
              <a:ext uri="{FF2B5EF4-FFF2-40B4-BE49-F238E27FC236}">
                <a16:creationId xmlns:a16="http://schemas.microsoft.com/office/drawing/2014/main" id="{DD3F46C1-A580-A942-8848-BDAC8199C2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86156" y="1309718"/>
            <a:ext cx="4619688" cy="2119282"/>
          </a:xfrm>
          <a:prstGeom prst="rect">
            <a:avLst/>
          </a:prstGeom>
        </p:spPr>
      </p:pic>
    </p:spTree>
    <p:extLst>
      <p:ext uri="{BB962C8B-B14F-4D97-AF65-F5344CB8AC3E}">
        <p14:creationId xmlns:p14="http://schemas.microsoft.com/office/powerpoint/2010/main" val="2946479640"/>
      </p:ext>
    </p:extLst>
  </p:cSld>
  <p:clrMapOvr>
    <a:masterClrMapping/>
  </p:clrMapOvr>
  <p:transition spd="slow">
    <p:push dir="u"/>
  </p:transition>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1498</TotalTime>
  <Words>338</Words>
  <Application>Microsoft Office PowerPoint</Application>
  <PresentationFormat>Widescreen</PresentationFormat>
  <Paragraphs>30</Paragraphs>
  <Slides>13</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Black</vt:lpstr>
      <vt:lpstr>Calibri</vt:lpstr>
      <vt:lpstr>Calibri Light</vt:lpstr>
      <vt:lpstr>Office tema</vt:lpstr>
      <vt:lpstr>PowerPoint Presentation</vt:lpstr>
      <vt:lpstr>CONNECT International is an international Brussels-based network formed to serve as a connection point among different stakeholders working with digital rights and digital agenda.</vt:lpstr>
      <vt:lpstr>The mission of CONNECT International is to design innovative European projects ensuring mainstreaming of digital rights and digital agenda with young people and other citizens.</vt:lpstr>
      <vt:lpstr>PowerPoint Presentation</vt:lpstr>
      <vt:lpstr>CONNECT International brings together individuals and organizations focused on its 4 pillars of work:</vt:lpstr>
      <vt:lpstr>Since the online dimension became an integral part of people’s identity, we believe that protection of rights and ensuring the safety of virtual environment is equally important as ensuring the same in the real world.</vt:lpstr>
      <vt:lpstr>Fighting for strengthening of democratic values and empowering a system of checks and balances in our societies by using digital tools to improve the efficiency of democracy and democratic institutions, strengthen decision making processes and empower youth participation. </vt:lpstr>
      <vt:lpstr>PowerPoint Presentation</vt:lpstr>
      <vt:lpstr>Supporting free and open access to the Internet and improving digital literacy as keys to the personal, social and economic development of young individuals and societies in the XXI century. </vt:lpstr>
      <vt:lpstr>We are actively engaged in supporting innovative practices, ideas and ICT development of young people and tools, especially when it comes to utilizing digital tools in youth work.</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Milos Pavlovic</dc:creator>
  <cp:lastModifiedBy>Kanita Kulić</cp:lastModifiedBy>
  <cp:revision>103</cp:revision>
  <dcterms:created xsi:type="dcterms:W3CDTF">2019-05-24T20:50:58Z</dcterms:created>
  <dcterms:modified xsi:type="dcterms:W3CDTF">2023-05-29T10:17:24Z</dcterms:modified>
</cp:coreProperties>
</file>