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Lst>
  <p:notesMasterIdLst>
    <p:notesMasterId r:id="rId40"/>
  </p:notesMasterIdLst>
  <p:sldIdLst>
    <p:sldId id="256" r:id="rId3"/>
    <p:sldId id="257" r:id="rId4"/>
    <p:sldId id="264" r:id="rId5"/>
    <p:sldId id="266" r:id="rId6"/>
    <p:sldId id="268" r:id="rId7"/>
    <p:sldId id="278" r:id="rId8"/>
    <p:sldId id="279" r:id="rId9"/>
    <p:sldId id="269" r:id="rId10"/>
    <p:sldId id="280" r:id="rId11"/>
    <p:sldId id="270" r:id="rId12"/>
    <p:sldId id="271" r:id="rId13"/>
    <p:sldId id="272" r:id="rId14"/>
    <p:sldId id="273" r:id="rId15"/>
    <p:sldId id="258" r:id="rId16"/>
    <p:sldId id="274" r:id="rId17"/>
    <p:sldId id="275" r:id="rId18"/>
    <p:sldId id="276" r:id="rId19"/>
    <p:sldId id="259" r:id="rId20"/>
    <p:sldId id="277" r:id="rId21"/>
    <p:sldId id="260" r:id="rId22"/>
    <p:sldId id="284" r:id="rId23"/>
    <p:sldId id="281" r:id="rId24"/>
    <p:sldId id="282" r:id="rId25"/>
    <p:sldId id="283" r:id="rId26"/>
    <p:sldId id="293" r:id="rId27"/>
    <p:sldId id="295" r:id="rId28"/>
    <p:sldId id="297" r:id="rId29"/>
    <p:sldId id="298" r:id="rId30"/>
    <p:sldId id="299" r:id="rId31"/>
    <p:sldId id="301" r:id="rId32"/>
    <p:sldId id="296" r:id="rId33"/>
    <p:sldId id="300" r:id="rId34"/>
    <p:sldId id="289" r:id="rId35"/>
    <p:sldId id="288" r:id="rId36"/>
    <p:sldId id="287" r:id="rId37"/>
    <p:sldId id="286" r:id="rId38"/>
    <p:sldId id="262" r:id="rId39"/>
  </p:sldIdLst>
  <p:sldSz cx="9144000" cy="5143500" type="screen16x9"/>
  <p:notesSz cx="6858000" cy="9144000"/>
  <p:embeddedFontLst>
    <p:embeddedFont>
      <p:font typeface="Calibri" panose="020F0502020204030204" pitchFamily="34" charset="0"/>
      <p:regular r:id="rId41"/>
      <p:bold r:id="rId42"/>
      <p:italic r:id="rId43"/>
      <p:boldItalic r:id="rId44"/>
    </p:embeddedFont>
    <p:embeddedFont>
      <p:font typeface="Comic Sans MS" panose="030F0902030302020204" pitchFamily="66" charset="0"/>
      <p:regular r:id="rId45"/>
    </p:embeddedFont>
    <p:embeddedFont>
      <p:font typeface="Lato" panose="020F0502020204030203" pitchFamily="34" charset="0"/>
      <p:regular r:id="rId46"/>
      <p:bold r:id="rId47"/>
      <p:italic r:id="rId48"/>
      <p:boldItalic r:id="rId49"/>
    </p:embeddedFont>
    <p:embeddedFont>
      <p:font typeface="Oswald" pitchFamily="2" charset="77"/>
      <p:regular r:id="rId50"/>
      <p:bold r:id="rId51"/>
    </p:embeddedFont>
    <p:embeddedFont>
      <p:font typeface="Raleway" pitchFamily="2" charset="77"/>
      <p:regular r:id="rId52"/>
      <p:bold r:id="rId53"/>
      <p:italic r:id="rId54"/>
      <p:boldItalic r:id="rId55"/>
    </p:embeddedFont>
    <p:embeddedFont>
      <p:font typeface="Raleway ExtraBold" pitchFamily="2" charset="77"/>
      <p:bold r:id="rId56"/>
      <p:italic r:id="rId57"/>
      <p:boldItalic r:id="rId58"/>
    </p:embeddedFont>
    <p:embeddedFont>
      <p:font typeface="Raleway Medium" pitchFamily="2" charset="77"/>
      <p:regular r:id="rId59"/>
      <p:bold r:id="rId60"/>
      <p:italic r:id="rId61"/>
      <p:boldItalic r:id="rId62"/>
    </p:embeddedFont>
    <p:embeddedFont>
      <p:font typeface="Source Code Pro" panose="020B0509030403020204" pitchFamily="49"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65"/>
  </p:normalViewPr>
  <p:slideViewPr>
    <p:cSldViewPr snapToGrid="0">
      <p:cViewPr varScale="1">
        <p:scale>
          <a:sx n="120" d="100"/>
          <a:sy n="120" d="100"/>
        </p:scale>
        <p:origin x="200" y="5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font" Target="fonts/font2.fntdata"/><Relationship Id="rId47" Type="http://schemas.openxmlformats.org/officeDocument/2006/relationships/font" Target="fonts/font7.fntdata"/><Relationship Id="rId63" Type="http://schemas.openxmlformats.org/officeDocument/2006/relationships/font" Target="fonts/font23.fntdata"/><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66" Type="http://schemas.openxmlformats.org/officeDocument/2006/relationships/font" Target="fonts/font26.fntdata"/><Relationship Id="rId5" Type="http://schemas.openxmlformats.org/officeDocument/2006/relationships/slide" Target="slides/slide3.xml"/><Relationship Id="rId61" Type="http://schemas.openxmlformats.org/officeDocument/2006/relationships/font" Target="fonts/font21.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font" Target="fonts/font24.fntdata"/><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11.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6.fntdata"/><Relationship Id="rId59" Type="http://schemas.openxmlformats.org/officeDocument/2006/relationships/font" Target="fonts/font19.fntdata"/><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font" Target="fonts/font22.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font" Target="fonts/font25.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font" Target="fonts/font10.fntdata"/><Relationship Id="rId55"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c6f80d1f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c6f80d1f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8642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8393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2513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3777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1261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0838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8829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6263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0420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5595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555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c6f80d1ff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c6f80d1f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0457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1621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80d1f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80d1f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12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c6f80d1ff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c6f80d1f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c6f80d1ff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c6f80d1f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7929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c6f80d1f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c6f80d1f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694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c6f80d1f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73248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c6f80d1f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78565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c6f80d1f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03597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9814e51f07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9814e51f07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99266c1df1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99266c1df1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international standards problem in compliance, multi sources, common CoC need</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97acf52c4d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97acf52c4d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target group+ grounding rules, socety</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99266c1df1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99266c1df1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99266c1df1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99266c1df1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99266c1df1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99266c1df1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99266c1df1_3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99266c1df1_3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c6f80d1f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35265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c6f80d1f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92369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c6f80d1f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80691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c6f80d1f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c6f80d1f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69361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398ff138ca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398ff138ca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name="adj" fmla="val 50000"/>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5" y="0"/>
            <a:ext cx="9144000" cy="3124200"/>
          </a:xfrm>
          <a:prstGeom prst="rec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
        <p:nvSpPr>
          <p:cNvPr id="13" name="Google Shape;13;p2"/>
          <p:cNvSpPr txBox="1">
            <a:spLocks noGrp="1"/>
          </p:cNvSpPr>
          <p:nvPr>
            <p:ph type="subTitle" idx="1"/>
          </p:nvPr>
        </p:nvSpPr>
        <p:spPr>
          <a:xfrm>
            <a:off x="411175" y="3398250"/>
            <a:ext cx="8282400" cy="12606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1" name="Google Shape;21;p4"/>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6" name="Google Shape;26;p5"/>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 name="Google Shape;27;p5"/>
          <p:cNvSpPr txBox="1">
            <a:spLocks noGrp="1"/>
          </p:cNvSpPr>
          <p:nvPr>
            <p:ph type="body" idx="1"/>
          </p:nvPr>
        </p:nvSpPr>
        <p:spPr>
          <a:xfrm>
            <a:off x="311700" y="1468825"/>
            <a:ext cx="3999900" cy="3099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body" idx="2"/>
          </p:nvPr>
        </p:nvSpPr>
        <p:spPr>
          <a:xfrm>
            <a:off x="4832400" y="1468825"/>
            <a:ext cx="3999900" cy="3099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w="19050" cap="flat" cmpd="sng">
            <a:solidFill>
              <a:schemeClr val="dk2"/>
            </a:solidFill>
            <a:prstDash val="lgDash"/>
            <a:round/>
            <a:headEnd type="none" w="sm" len="sm"/>
            <a:tailEnd type="none" w="sm" len="sm"/>
          </a:ln>
        </p:spPr>
      </p:cxnSp>
      <p:sp>
        <p:nvSpPr>
          <p:cNvPr id="35" name="Google Shape;35;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Google Shape;36;p7"/>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90250" y="528900"/>
            <a:ext cx="5678100" cy="4085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1"/>
        </a:solidFill>
        <a:effectLst/>
      </p:bgPr>
    </p:bg>
    <p:spTree>
      <p:nvGrpSpPr>
        <p:cNvPr id="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577200" cy="0"/>
          </a:xfrm>
          <a:prstGeom prst="straightConnector1">
            <a:avLst/>
          </a:prstGeom>
          <a:noFill/>
          <a:ln w="19050" cap="flat" cmpd="sng">
            <a:solidFill>
              <a:schemeClr val="dk1"/>
            </a:solidFill>
            <a:prstDash val="lgDash"/>
            <a:round/>
            <a:headEnd type="none" w="sm" len="sm"/>
            <a:tailEnd type="none" w="sm" len="sm"/>
          </a:ln>
        </p:spPr>
      </p:cxnSp>
      <p:sp>
        <p:nvSpPr>
          <p:cNvPr id="44" name="Google Shape;44;p9"/>
          <p:cNvSpPr txBox="1">
            <a:spLocks noGrp="1"/>
          </p:cNvSpPr>
          <p:nvPr>
            <p:ph type="title"/>
          </p:nvPr>
        </p:nvSpPr>
        <p:spPr>
          <a:xfrm>
            <a:off x="265500" y="1078750"/>
            <a:ext cx="4045200" cy="1789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a:endParaRPr/>
          </a:p>
        </p:txBody>
      </p:sp>
      <p:sp>
        <p:nvSpPr>
          <p:cNvPr id="45" name="Google Shape;45;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100"/>
              <a:buFont typeface="Oswald"/>
              <a:buNone/>
              <a:defRPr sz="2100">
                <a:latin typeface="Oswald"/>
                <a:ea typeface="Oswald"/>
                <a:cs typeface="Oswald"/>
                <a:sym typeface="Oswald"/>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w="28575" cap="flat" cmpd="sng">
            <a:solidFill>
              <a:schemeClr val="dk1"/>
            </a:solidFill>
            <a:prstDash val="lgDash"/>
            <a:round/>
            <a:headEnd type="none" w="sm" len="sm"/>
            <a:tailEnd type="none" w="sm" len="sm"/>
          </a:ln>
        </p:spPr>
      </p:cxnSp>
      <p:sp>
        <p:nvSpPr>
          <p:cNvPr id="53" name="Google Shape;53;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tr"/>
              <a:t>‹#›</a:t>
            </a:fld>
            <a:endParaRPr/>
          </a:p>
        </p:txBody>
      </p:sp>
    </p:spTree>
    <p:extLst>
      <p:ext uri="{BB962C8B-B14F-4D97-AF65-F5344CB8AC3E}">
        <p14:creationId xmlns:p14="http://schemas.microsoft.com/office/powerpoint/2010/main" val="2892902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tr"/>
              <a:t>‹#›</a:t>
            </a:fld>
            <a:endParaRPr/>
          </a:p>
        </p:txBody>
      </p:sp>
    </p:spTree>
    <p:extLst>
      <p:ext uri="{BB962C8B-B14F-4D97-AF65-F5344CB8AC3E}">
        <p14:creationId xmlns:p14="http://schemas.microsoft.com/office/powerpoint/2010/main" val="3236500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extLst>
      <p:ext uri="{BB962C8B-B14F-4D97-AF65-F5344CB8AC3E}">
        <p14:creationId xmlns:p14="http://schemas.microsoft.com/office/powerpoint/2010/main" val="4698209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extLst>
      <p:ext uri="{BB962C8B-B14F-4D97-AF65-F5344CB8AC3E}">
        <p14:creationId xmlns:p14="http://schemas.microsoft.com/office/powerpoint/2010/main" val="2888765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extLst>
      <p:ext uri="{BB962C8B-B14F-4D97-AF65-F5344CB8AC3E}">
        <p14:creationId xmlns:p14="http://schemas.microsoft.com/office/powerpoint/2010/main" val="17114925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extLst>
      <p:ext uri="{BB962C8B-B14F-4D97-AF65-F5344CB8AC3E}">
        <p14:creationId xmlns:p14="http://schemas.microsoft.com/office/powerpoint/2010/main" val="4187731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tr"/>
              <a:t>‹#›</a:t>
            </a:fld>
            <a:endParaRPr/>
          </a:p>
        </p:txBody>
      </p:sp>
    </p:spTree>
    <p:extLst>
      <p:ext uri="{BB962C8B-B14F-4D97-AF65-F5344CB8AC3E}">
        <p14:creationId xmlns:p14="http://schemas.microsoft.com/office/powerpoint/2010/main" val="19415952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tr"/>
              <a:t>‹#›</a:t>
            </a:fld>
            <a:endParaRPr/>
          </a:p>
        </p:txBody>
      </p:sp>
    </p:spTree>
    <p:extLst>
      <p:ext uri="{BB962C8B-B14F-4D97-AF65-F5344CB8AC3E}">
        <p14:creationId xmlns:p14="http://schemas.microsoft.com/office/powerpoint/2010/main" val="37417145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extLst>
      <p:ext uri="{BB962C8B-B14F-4D97-AF65-F5344CB8AC3E}">
        <p14:creationId xmlns:p14="http://schemas.microsoft.com/office/powerpoint/2010/main" val="4014795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Tree>
    <p:extLst>
      <p:ext uri="{BB962C8B-B14F-4D97-AF65-F5344CB8AC3E}">
        <p14:creationId xmlns:p14="http://schemas.microsoft.com/office/powerpoint/2010/main" val="9833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interviews" type="blank">
  <p:cSld name="interviews">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tr"/>
              <a:t>‹#›</a:t>
            </a:fld>
            <a:endParaRPr/>
          </a:p>
        </p:txBody>
      </p:sp>
      <p:sp>
        <p:nvSpPr>
          <p:cNvPr id="68" name="Google Shape;68;p12"/>
          <p:cNvSpPr txBox="1"/>
          <p:nvPr/>
        </p:nvSpPr>
        <p:spPr>
          <a:xfrm>
            <a:off x="260550" y="52400"/>
            <a:ext cx="3197400" cy="2058300"/>
          </a:xfrm>
          <a:prstGeom prst="rect">
            <a:avLst/>
          </a:prstGeom>
          <a:noFill/>
          <a:ln>
            <a:noFill/>
          </a:ln>
          <a:effectLst>
            <a:outerShdw blurRad="200025"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tr" sz="1700" b="1">
                <a:latin typeface="Lato"/>
                <a:ea typeface="Lato"/>
                <a:cs typeface="Lato"/>
                <a:sym typeface="Lato"/>
              </a:rPr>
              <a:t>15 semi-structured interviews</a:t>
            </a:r>
            <a:endParaRPr sz="1200" i="1"/>
          </a:p>
        </p:txBody>
      </p:sp>
      <p:sp>
        <p:nvSpPr>
          <p:cNvPr id="69" name="Google Shape;69;p12"/>
          <p:cNvSpPr txBox="1"/>
          <p:nvPr/>
        </p:nvSpPr>
        <p:spPr>
          <a:xfrm>
            <a:off x="129850" y="2517475"/>
            <a:ext cx="3273300" cy="275100"/>
          </a:xfrm>
          <a:prstGeom prst="rect">
            <a:avLst/>
          </a:prstGeom>
          <a:noFill/>
          <a:ln>
            <a:noFill/>
          </a:ln>
          <a:effectLst>
            <a:outerShdw blurRad="200025"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endParaRPr sz="1500" b="1">
              <a:solidFill>
                <a:schemeClr val="lt1"/>
              </a:solidFill>
              <a:latin typeface="Lato"/>
              <a:ea typeface="Lato"/>
              <a:cs typeface="Lato"/>
              <a:sym typeface="Lato"/>
            </a:endParaRPr>
          </a:p>
        </p:txBody>
      </p:sp>
      <p:pic>
        <p:nvPicPr>
          <p:cNvPr id="70" name="Google Shape;70;p12"/>
          <p:cNvPicPr preferRelativeResize="0"/>
          <p:nvPr/>
        </p:nvPicPr>
        <p:blipFill>
          <a:blip r:embed="rId2">
            <a:alphaModFix amt="19000"/>
          </a:blip>
          <a:stretch>
            <a:fillRect/>
          </a:stretch>
        </p:blipFill>
        <p:spPr>
          <a:xfrm>
            <a:off x="439025" y="3556143"/>
            <a:ext cx="2552700" cy="552450"/>
          </a:xfrm>
          <a:prstGeom prst="rect">
            <a:avLst/>
          </a:prstGeom>
          <a:noFill/>
          <a:ln>
            <a:noFill/>
          </a:ln>
          <a:effectLst>
            <a:outerShdw blurRad="200025" dist="19050" dir="5400000" algn="bl" rotWithShape="0">
              <a:srgbClr val="000000">
                <a:alpha val="50000"/>
              </a:srgbClr>
            </a:outerShdw>
          </a:effectLst>
        </p:spPr>
      </p:pic>
      <p:pic>
        <p:nvPicPr>
          <p:cNvPr id="71" name="Google Shape;71;p12"/>
          <p:cNvPicPr preferRelativeResize="0"/>
          <p:nvPr/>
        </p:nvPicPr>
        <p:blipFill>
          <a:blip r:embed="rId3">
            <a:alphaModFix amt="21000"/>
          </a:blip>
          <a:stretch>
            <a:fillRect/>
          </a:stretch>
        </p:blipFill>
        <p:spPr>
          <a:xfrm>
            <a:off x="2729950" y="4175918"/>
            <a:ext cx="2981325" cy="790575"/>
          </a:xfrm>
          <a:prstGeom prst="rect">
            <a:avLst/>
          </a:prstGeom>
          <a:noFill/>
          <a:ln>
            <a:noFill/>
          </a:ln>
          <a:effectLst>
            <a:outerShdw blurRad="200025" dist="19050" dir="5400000" algn="bl" rotWithShape="0">
              <a:srgbClr val="000000">
                <a:alpha val="50000"/>
              </a:srgbClr>
            </a:outerShdw>
          </a:effectLst>
        </p:spPr>
      </p:pic>
      <p:pic>
        <p:nvPicPr>
          <p:cNvPr id="72" name="Google Shape;72;p12"/>
          <p:cNvPicPr preferRelativeResize="0"/>
          <p:nvPr/>
        </p:nvPicPr>
        <p:blipFill>
          <a:blip r:embed="rId4">
            <a:alphaModFix amt="23000"/>
          </a:blip>
          <a:stretch>
            <a:fillRect/>
          </a:stretch>
        </p:blipFill>
        <p:spPr>
          <a:xfrm>
            <a:off x="6041125" y="4004425"/>
            <a:ext cx="2684700" cy="1016800"/>
          </a:xfrm>
          <a:prstGeom prst="rect">
            <a:avLst/>
          </a:prstGeom>
          <a:noFill/>
          <a:ln>
            <a:noFill/>
          </a:ln>
          <a:effectLst>
            <a:outerShdw blurRad="200025" dist="19050" dir="5400000" algn="bl" rotWithShape="0">
              <a:srgbClr val="000000">
                <a:alpha val="50000"/>
              </a:srgbClr>
            </a:outerShdw>
          </a:effectLst>
        </p:spPr>
      </p:pic>
      <p:pic>
        <p:nvPicPr>
          <p:cNvPr id="73" name="Google Shape;73;p12"/>
          <p:cNvPicPr preferRelativeResize="0"/>
          <p:nvPr/>
        </p:nvPicPr>
        <p:blipFill>
          <a:blip r:embed="rId5">
            <a:alphaModFix amt="14000"/>
          </a:blip>
          <a:stretch>
            <a:fillRect/>
          </a:stretch>
        </p:blipFill>
        <p:spPr>
          <a:xfrm>
            <a:off x="4627025" y="52398"/>
            <a:ext cx="2078775" cy="907400"/>
          </a:xfrm>
          <a:prstGeom prst="rect">
            <a:avLst/>
          </a:prstGeom>
          <a:noFill/>
          <a:ln>
            <a:noFill/>
          </a:ln>
          <a:effectLst>
            <a:outerShdw blurRad="200025" dist="19050" dir="5400000" algn="bl" rotWithShape="0">
              <a:srgbClr val="000000">
                <a:alpha val="50000"/>
              </a:srgbClr>
            </a:outerShdw>
          </a:effectLst>
        </p:spPr>
      </p:pic>
      <p:pic>
        <p:nvPicPr>
          <p:cNvPr id="74" name="Google Shape;74;p12"/>
          <p:cNvPicPr preferRelativeResize="0"/>
          <p:nvPr/>
        </p:nvPicPr>
        <p:blipFill>
          <a:blip r:embed="rId6">
            <a:alphaModFix amt="17000"/>
          </a:blip>
          <a:stretch>
            <a:fillRect/>
          </a:stretch>
        </p:blipFill>
        <p:spPr>
          <a:xfrm>
            <a:off x="7100125" y="252425"/>
            <a:ext cx="1905000" cy="847725"/>
          </a:xfrm>
          <a:prstGeom prst="rect">
            <a:avLst/>
          </a:prstGeom>
          <a:noFill/>
          <a:ln>
            <a:noFill/>
          </a:ln>
          <a:effectLst>
            <a:outerShdw blurRad="200025" dist="19050" dir="5400000" algn="bl" rotWithShape="0">
              <a:srgbClr val="000000">
                <a:alpha val="50000"/>
              </a:srgbClr>
            </a:outerShdw>
          </a:effectLst>
        </p:spPr>
      </p:pic>
      <p:pic>
        <p:nvPicPr>
          <p:cNvPr id="75" name="Google Shape;75;p12"/>
          <p:cNvPicPr preferRelativeResize="0"/>
          <p:nvPr/>
        </p:nvPicPr>
        <p:blipFill>
          <a:blip r:embed="rId7">
            <a:alphaModFix amt="17000"/>
          </a:blip>
          <a:stretch>
            <a:fillRect/>
          </a:stretch>
        </p:blipFill>
        <p:spPr>
          <a:xfrm>
            <a:off x="5812425" y="1063800"/>
            <a:ext cx="2400300" cy="1202558"/>
          </a:xfrm>
          <a:prstGeom prst="rect">
            <a:avLst/>
          </a:prstGeom>
          <a:noFill/>
          <a:ln>
            <a:noFill/>
          </a:ln>
          <a:effectLst>
            <a:outerShdw blurRad="200025" dist="19050" dir="5400000" algn="bl" rotWithShape="0">
              <a:srgbClr val="000000">
                <a:alpha val="50000"/>
              </a:srgbClr>
            </a:outerShdw>
          </a:effectLst>
        </p:spPr>
      </p:pic>
      <p:pic>
        <p:nvPicPr>
          <p:cNvPr id="76" name="Google Shape;76;p12"/>
          <p:cNvPicPr preferRelativeResize="0"/>
          <p:nvPr/>
        </p:nvPicPr>
        <p:blipFill>
          <a:blip r:embed="rId8">
            <a:alphaModFix amt="10000"/>
          </a:blip>
          <a:stretch>
            <a:fillRect/>
          </a:stretch>
        </p:blipFill>
        <p:spPr>
          <a:xfrm>
            <a:off x="2697275" y="2026227"/>
            <a:ext cx="2552699" cy="748010"/>
          </a:xfrm>
          <a:prstGeom prst="rect">
            <a:avLst/>
          </a:prstGeom>
          <a:noFill/>
          <a:ln>
            <a:noFill/>
          </a:ln>
          <a:effectLst>
            <a:outerShdw blurRad="200025" dist="19050" dir="5400000" algn="bl" rotWithShape="0">
              <a:srgbClr val="000000">
                <a:alpha val="50000"/>
              </a:srgbClr>
            </a:outerShdw>
          </a:effectLst>
        </p:spPr>
      </p:pic>
      <p:pic>
        <p:nvPicPr>
          <p:cNvPr id="77" name="Google Shape;77;p12"/>
          <p:cNvPicPr preferRelativeResize="0"/>
          <p:nvPr/>
        </p:nvPicPr>
        <p:blipFill>
          <a:blip r:embed="rId9">
            <a:alphaModFix amt="26000"/>
          </a:blip>
          <a:stretch>
            <a:fillRect/>
          </a:stretch>
        </p:blipFill>
        <p:spPr>
          <a:xfrm>
            <a:off x="3719513" y="2977707"/>
            <a:ext cx="1704975" cy="1095375"/>
          </a:xfrm>
          <a:prstGeom prst="rect">
            <a:avLst/>
          </a:prstGeom>
          <a:noFill/>
          <a:ln>
            <a:noFill/>
          </a:ln>
          <a:effectLst>
            <a:outerShdw blurRad="200025" dist="19050" dir="5400000" algn="bl" rotWithShape="0">
              <a:srgbClr val="000000">
                <a:alpha val="50000"/>
              </a:srgbClr>
            </a:outerShdw>
          </a:effectLst>
        </p:spPr>
      </p:pic>
      <p:pic>
        <p:nvPicPr>
          <p:cNvPr id="78" name="Google Shape;78;p12"/>
          <p:cNvPicPr preferRelativeResize="0"/>
          <p:nvPr/>
        </p:nvPicPr>
        <p:blipFill>
          <a:blip r:embed="rId10">
            <a:alphaModFix amt="13000"/>
          </a:blip>
          <a:stretch>
            <a:fillRect/>
          </a:stretch>
        </p:blipFill>
        <p:spPr>
          <a:xfrm>
            <a:off x="129859" y="2389813"/>
            <a:ext cx="2276579" cy="790575"/>
          </a:xfrm>
          <a:prstGeom prst="rect">
            <a:avLst/>
          </a:prstGeom>
          <a:noFill/>
          <a:ln>
            <a:noFill/>
          </a:ln>
          <a:effectLst>
            <a:outerShdw blurRad="200025" dist="19050" dir="5400000" algn="bl" rotWithShape="0">
              <a:srgbClr val="000000">
                <a:alpha val="50000"/>
              </a:srgbClr>
            </a:outerShdw>
          </a:effectLst>
        </p:spPr>
      </p:pic>
      <p:pic>
        <p:nvPicPr>
          <p:cNvPr id="79" name="Google Shape;79;p12"/>
          <p:cNvPicPr preferRelativeResize="0"/>
          <p:nvPr/>
        </p:nvPicPr>
        <p:blipFill>
          <a:blip r:embed="rId11">
            <a:alphaModFix amt="27000"/>
          </a:blip>
          <a:stretch>
            <a:fillRect/>
          </a:stretch>
        </p:blipFill>
        <p:spPr>
          <a:xfrm>
            <a:off x="163090" y="648999"/>
            <a:ext cx="1993235" cy="1104900"/>
          </a:xfrm>
          <a:prstGeom prst="rect">
            <a:avLst/>
          </a:prstGeom>
          <a:noFill/>
          <a:ln>
            <a:noFill/>
          </a:ln>
          <a:effectLst>
            <a:outerShdw blurRad="200025" dist="19050" dir="5400000" algn="bl" rotWithShape="0">
              <a:srgbClr val="000000">
                <a:alpha val="50000"/>
              </a:srgbClr>
            </a:outerShdw>
          </a:effectLst>
        </p:spPr>
      </p:pic>
      <p:pic>
        <p:nvPicPr>
          <p:cNvPr id="80" name="Google Shape;80;p12"/>
          <p:cNvPicPr preferRelativeResize="0"/>
          <p:nvPr/>
        </p:nvPicPr>
        <p:blipFill>
          <a:blip r:embed="rId12">
            <a:alphaModFix amt="21000"/>
          </a:blip>
          <a:stretch>
            <a:fillRect/>
          </a:stretch>
        </p:blipFill>
        <p:spPr>
          <a:xfrm>
            <a:off x="216075" y="4516405"/>
            <a:ext cx="1371600" cy="504825"/>
          </a:xfrm>
          <a:prstGeom prst="rect">
            <a:avLst/>
          </a:prstGeom>
          <a:noFill/>
          <a:ln>
            <a:noFill/>
          </a:ln>
          <a:effectLst>
            <a:outerShdw blurRad="200025" dist="19050" dir="5400000" algn="bl" rotWithShape="0">
              <a:srgbClr val="000000">
                <a:alpha val="50000"/>
              </a:srgbClr>
            </a:outerShdw>
          </a:effectLst>
        </p:spPr>
      </p:pic>
      <p:pic>
        <p:nvPicPr>
          <p:cNvPr id="81" name="Google Shape;81;p12"/>
          <p:cNvPicPr preferRelativeResize="0"/>
          <p:nvPr/>
        </p:nvPicPr>
        <p:blipFill>
          <a:blip r:embed="rId13">
            <a:alphaModFix amt="23000"/>
          </a:blip>
          <a:stretch>
            <a:fillRect/>
          </a:stretch>
        </p:blipFill>
        <p:spPr>
          <a:xfrm>
            <a:off x="7241875" y="2127400"/>
            <a:ext cx="1621500" cy="1621500"/>
          </a:xfrm>
          <a:prstGeom prst="rect">
            <a:avLst/>
          </a:prstGeom>
          <a:noFill/>
          <a:ln>
            <a:noFill/>
          </a:ln>
          <a:effectLst>
            <a:outerShdw blurRad="200025" dist="19050" dir="5400000" algn="bl" rotWithShape="0">
              <a:srgbClr val="000000">
                <a:alpha val="50000"/>
              </a:srgbClr>
            </a:outerShdw>
          </a:effectLst>
        </p:spPr>
      </p:pic>
      <p:pic>
        <p:nvPicPr>
          <p:cNvPr id="82" name="Google Shape;82;p12"/>
          <p:cNvPicPr preferRelativeResize="0"/>
          <p:nvPr/>
        </p:nvPicPr>
        <p:blipFill>
          <a:blip r:embed="rId14">
            <a:alphaModFix amt="43000"/>
          </a:blip>
          <a:stretch>
            <a:fillRect/>
          </a:stretch>
        </p:blipFill>
        <p:spPr>
          <a:xfrm>
            <a:off x="5517400" y="2127400"/>
            <a:ext cx="1428750" cy="1428750"/>
          </a:xfrm>
          <a:prstGeom prst="rect">
            <a:avLst/>
          </a:prstGeom>
          <a:noFill/>
          <a:ln>
            <a:noFill/>
          </a:ln>
          <a:effectLst>
            <a:outerShdw blurRad="200025" dist="19050" dir="5400000" algn="bl" rotWithShape="0">
              <a:srgbClr val="000000">
                <a:alpha val="50000"/>
              </a:srgbClr>
            </a:outerShdw>
          </a:effectLst>
        </p:spPr>
      </p:pic>
      <p:pic>
        <p:nvPicPr>
          <p:cNvPr id="83" name="Google Shape;83;p12"/>
          <p:cNvPicPr preferRelativeResize="0"/>
          <p:nvPr/>
        </p:nvPicPr>
        <p:blipFill>
          <a:blip r:embed="rId15">
            <a:alphaModFix amt="25000"/>
          </a:blip>
          <a:stretch>
            <a:fillRect/>
          </a:stretch>
        </p:blipFill>
        <p:spPr>
          <a:xfrm>
            <a:off x="2389788" y="925600"/>
            <a:ext cx="2448362" cy="946700"/>
          </a:xfrm>
          <a:prstGeom prst="rect">
            <a:avLst/>
          </a:prstGeom>
          <a:noFill/>
          <a:ln>
            <a:noFill/>
          </a:ln>
          <a:effectLst>
            <a:outerShdw blurRad="200025" dist="19050" dir="5400000" algn="bl" rotWithShape="0">
              <a:srgbClr val="000000">
                <a:alpha val="50000"/>
              </a:srgbClr>
            </a:outerShdw>
          </a:effectLst>
        </p:spPr>
      </p:pic>
    </p:spTree>
    <p:extLst>
      <p:ext uri="{BB962C8B-B14F-4D97-AF65-F5344CB8AC3E}">
        <p14:creationId xmlns:p14="http://schemas.microsoft.com/office/powerpoint/2010/main" val="646903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dern-writer">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72500"/>
            <a:ext cx="8520600" cy="7335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468825"/>
            <a:ext cx="8520600" cy="3099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tr"/>
              <a:t>‹#›</a:t>
            </a:fld>
            <a:endParaRPr/>
          </a:p>
        </p:txBody>
      </p:sp>
    </p:spTree>
    <p:extLst>
      <p:ext uri="{BB962C8B-B14F-4D97-AF65-F5344CB8AC3E}">
        <p14:creationId xmlns:p14="http://schemas.microsoft.com/office/powerpoint/2010/main" val="584392373"/>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15.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5.jpe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17.png"/><Relationship Id="rId9" Type="http://schemas.openxmlformats.org/officeDocument/2006/relationships/image" Target="../media/image28.png"/><Relationship Id="rId1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47.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latin typeface="Raleway ExtraBold"/>
                <a:ea typeface="Raleway ExtraBold"/>
                <a:cs typeface="Raleway ExtraBold"/>
                <a:sym typeface="Raleway ExtraBold"/>
              </a:rPr>
              <a:t> (Self)Governance for CSOs in Turkey</a:t>
            </a:r>
            <a:endParaRPr dirty="0">
              <a:latin typeface="Raleway ExtraBold"/>
              <a:ea typeface="Raleway ExtraBold"/>
              <a:cs typeface="Raleway ExtraBold"/>
              <a:sym typeface="Raleway ExtraBold"/>
            </a:endParaRPr>
          </a:p>
        </p:txBody>
      </p:sp>
      <p:sp>
        <p:nvSpPr>
          <p:cNvPr id="63" name="Google Shape;63;p13"/>
          <p:cNvSpPr txBox="1">
            <a:spLocks noGrp="1"/>
          </p:cNvSpPr>
          <p:nvPr>
            <p:ph type="subTitle" idx="1"/>
          </p:nvPr>
        </p:nvSpPr>
        <p:spPr>
          <a:xfrm>
            <a:off x="430800" y="3526150"/>
            <a:ext cx="8282400" cy="79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latin typeface="Raleway"/>
                <a:ea typeface="Raleway"/>
                <a:cs typeface="Raleway"/>
                <a:sym typeface="Raleway"/>
              </a:rPr>
              <a:t>1 June 2023,</a:t>
            </a:r>
          </a:p>
          <a:p>
            <a:pPr marL="0" lvl="0" indent="0" algn="ctr" rtl="0">
              <a:spcBef>
                <a:spcPts val="0"/>
              </a:spcBef>
              <a:spcAft>
                <a:spcPts val="0"/>
              </a:spcAft>
              <a:buNone/>
            </a:pPr>
            <a:r>
              <a:rPr lang="en" sz="2000" b="1" dirty="0">
                <a:latin typeface="Raleway"/>
                <a:ea typeface="Raleway"/>
                <a:cs typeface="Raleway"/>
                <a:sym typeface="Raleway"/>
              </a:rPr>
              <a:t>Podgorica</a:t>
            </a:r>
            <a:endParaRPr sz="2000" b="1" dirty="0">
              <a:latin typeface="Raleway"/>
              <a:ea typeface="Raleway"/>
              <a:cs typeface="Raleway"/>
              <a:sym typeface="Raleway"/>
            </a:endParaRPr>
          </a:p>
        </p:txBody>
      </p:sp>
      <p:pic>
        <p:nvPicPr>
          <p:cNvPr id="64" name="Google Shape;64;p13"/>
          <p:cNvPicPr preferRelativeResize="0"/>
          <p:nvPr/>
        </p:nvPicPr>
        <p:blipFill>
          <a:blip r:embed="rId3">
            <a:alphaModFix/>
          </a:blip>
          <a:stretch>
            <a:fillRect/>
          </a:stretch>
        </p:blipFill>
        <p:spPr>
          <a:xfrm>
            <a:off x="183597" y="126875"/>
            <a:ext cx="856949" cy="728226"/>
          </a:xfrm>
          <a:prstGeom prst="rect">
            <a:avLst/>
          </a:prstGeom>
          <a:noFill/>
          <a:ln>
            <a:noFill/>
          </a:ln>
        </p:spPr>
      </p:pic>
      <p:pic>
        <p:nvPicPr>
          <p:cNvPr id="65" name="Google Shape;65;p13"/>
          <p:cNvPicPr preferRelativeResize="0"/>
          <p:nvPr/>
        </p:nvPicPr>
        <p:blipFill rotWithShape="1">
          <a:blip r:embed="rId4">
            <a:alphaModFix/>
          </a:blip>
          <a:srcRect t="17843" b="33970"/>
          <a:stretch/>
        </p:blipFill>
        <p:spPr>
          <a:xfrm>
            <a:off x="7481125" y="211475"/>
            <a:ext cx="1415475" cy="4822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311700" y="701475"/>
            <a:ext cx="8520600" cy="56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dirty="0">
                <a:latin typeface="Raleway"/>
                <a:ea typeface="Raleway"/>
                <a:cs typeface="Raleway"/>
                <a:sym typeface="Raleway"/>
              </a:rPr>
              <a:t>Slides of the day</a:t>
            </a:r>
            <a:endParaRPr b="1" dirty="0">
              <a:latin typeface="Raleway"/>
              <a:ea typeface="Raleway"/>
              <a:cs typeface="Raleway"/>
              <a:sym typeface="Raleway"/>
            </a:endParaRPr>
          </a:p>
        </p:txBody>
      </p:sp>
      <p:sp>
        <p:nvSpPr>
          <p:cNvPr id="75" name="Google Shape;75;p14"/>
          <p:cNvSpPr txBox="1">
            <a:spLocks noGrp="1"/>
          </p:cNvSpPr>
          <p:nvPr>
            <p:ph type="body" idx="1"/>
          </p:nvPr>
        </p:nvSpPr>
        <p:spPr>
          <a:xfrm>
            <a:off x="311650" y="1468825"/>
            <a:ext cx="8520600" cy="3192822"/>
          </a:xfrm>
          <a:prstGeom prst="rect">
            <a:avLst/>
          </a:prstGeom>
        </p:spPr>
        <p:txBody>
          <a:bodyPr spcFirstLastPara="1" wrap="square" lIns="91425" tIns="91425" rIns="91425" bIns="91425" anchor="t" anchorCtr="0">
            <a:noAutofit/>
          </a:bodyPr>
          <a:lstStyle/>
          <a:p>
            <a:pPr marL="147055" indent="-147055" defTabSz="457200">
              <a:lnSpc>
                <a:spcPct val="200000"/>
              </a:lnSpc>
              <a:buSzPct val="100000"/>
              <a:buChar char="•"/>
              <a:defRPr sz="1466">
                <a:solidFill>
                  <a:srgbClr val="222222"/>
                </a:solidFill>
                <a:latin typeface="Georgia"/>
                <a:ea typeface="Georgia"/>
                <a:cs typeface="Georgia"/>
                <a:sym typeface="Georgia"/>
              </a:defRPr>
            </a:pPr>
            <a:r>
              <a:rPr lang="en-US" sz="2000" dirty="0">
                <a:latin typeface="Raleway" pitchFamily="2" charset="77"/>
              </a:rPr>
              <a:t>A brief introduction of civil society in Turkey – 12 slides</a:t>
            </a:r>
            <a:endParaRPr lang="en-US" sz="2000" dirty="0">
              <a:solidFill>
                <a:srgbClr val="000000"/>
              </a:solidFill>
              <a:latin typeface="Raleway" pitchFamily="2" charset="77"/>
            </a:endParaRPr>
          </a:p>
          <a:p>
            <a:pPr marL="147055" indent="-147055" defTabSz="457200">
              <a:lnSpc>
                <a:spcPct val="200000"/>
              </a:lnSpc>
              <a:buSzPct val="100000"/>
              <a:buChar char="•"/>
              <a:defRPr sz="1466">
                <a:solidFill>
                  <a:srgbClr val="222222"/>
                </a:solidFill>
                <a:latin typeface="Georgia"/>
                <a:ea typeface="Georgia"/>
                <a:cs typeface="Georgia"/>
                <a:sym typeface="Georgia"/>
              </a:defRPr>
            </a:pPr>
            <a:r>
              <a:rPr lang="en-US" sz="2000" dirty="0">
                <a:latin typeface="Raleway" pitchFamily="2" charset="77"/>
              </a:rPr>
              <a:t>A very brief introduction of STGM - 4 slides</a:t>
            </a:r>
          </a:p>
          <a:p>
            <a:pPr marL="147055" indent="-147055" defTabSz="457200">
              <a:lnSpc>
                <a:spcPct val="200000"/>
              </a:lnSpc>
              <a:buSzPct val="100000"/>
              <a:buChar char="•"/>
              <a:defRPr sz="1466">
                <a:solidFill>
                  <a:srgbClr val="222222"/>
                </a:solidFill>
                <a:latin typeface="Georgia"/>
                <a:ea typeface="Georgia"/>
                <a:cs typeface="Georgia"/>
                <a:sym typeface="Georgia"/>
              </a:defRPr>
            </a:pPr>
            <a:r>
              <a:rPr lang="en-US" sz="2000" dirty="0">
                <a:latin typeface="Raleway" pitchFamily="2" charset="77"/>
              </a:rPr>
              <a:t>Overview of CSO Governance Initiative – 15 slides</a:t>
            </a:r>
          </a:p>
          <a:p>
            <a:pPr marL="279400" marR="139700" lvl="0" indent="0" algn="l" rtl="0">
              <a:spcBef>
                <a:spcPts val="1100"/>
              </a:spcBef>
              <a:spcAft>
                <a:spcPts val="0"/>
              </a:spcAft>
              <a:buNone/>
            </a:pPr>
            <a:endParaRPr sz="1050" dirty="0">
              <a:solidFill>
                <a:srgbClr val="000000"/>
              </a:solidFill>
              <a:highlight>
                <a:srgbClr val="FFFFFF"/>
              </a:highlight>
              <a:latin typeface="Raleway" pitchFamily="2" charset="77"/>
              <a:ea typeface="Arial"/>
              <a:cs typeface="Arial"/>
              <a:sym typeface="Arial"/>
            </a:endParaRPr>
          </a:p>
        </p:txBody>
      </p:sp>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311700" y="701475"/>
            <a:ext cx="8520600" cy="56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b="1" dirty="0">
                <a:latin typeface="Raleway"/>
                <a:ea typeface="Raleway"/>
                <a:cs typeface="Raleway"/>
                <a:sym typeface="Raleway"/>
              </a:rPr>
              <a:t>Landscape- Civil </a:t>
            </a:r>
            <a:r>
              <a:rPr lang="en-US" b="1" dirty="0" err="1">
                <a:latin typeface="Raleway"/>
                <a:ea typeface="Raleway"/>
                <a:cs typeface="Raleway"/>
                <a:sym typeface="Raleway"/>
              </a:rPr>
              <a:t>Organisations</a:t>
            </a:r>
            <a:r>
              <a:rPr lang="en-US" b="1" dirty="0">
                <a:latin typeface="Raleway"/>
                <a:ea typeface="Raleway"/>
                <a:cs typeface="Raleway"/>
                <a:sym typeface="Raleway"/>
              </a:rPr>
              <a:t> in Turkey</a:t>
            </a:r>
          </a:p>
        </p:txBody>
      </p:sp>
      <p:sp>
        <p:nvSpPr>
          <p:cNvPr id="75" name="Google Shape;75;p14"/>
          <p:cNvSpPr txBox="1">
            <a:spLocks noGrp="1"/>
          </p:cNvSpPr>
          <p:nvPr>
            <p:ph type="body" idx="1"/>
          </p:nvPr>
        </p:nvSpPr>
        <p:spPr>
          <a:xfrm>
            <a:off x="311650" y="1468825"/>
            <a:ext cx="8520600" cy="3192822"/>
          </a:xfrm>
          <a:prstGeom prst="rect">
            <a:avLst/>
          </a:prstGeom>
        </p:spPr>
        <p:txBody>
          <a:bodyPr spcFirstLastPara="1" wrap="square" lIns="91425" tIns="91425" rIns="91425" bIns="91425" anchor="t" anchorCtr="0">
            <a:noAutofit/>
          </a:bodyPr>
          <a:lstStyle/>
          <a:p>
            <a:pPr marL="147055" indent="-147055" defTabSz="457200">
              <a:lnSpc>
                <a:spcPct val="200000"/>
              </a:lnSpc>
              <a:buSzPct val="100000"/>
              <a:buChar char="•"/>
              <a:defRPr sz="1466" b="1">
                <a:solidFill>
                  <a:srgbClr val="222222"/>
                </a:solidFill>
                <a:latin typeface="Georgia"/>
                <a:ea typeface="Georgia"/>
                <a:cs typeface="Georgia"/>
                <a:sym typeface="Georgia"/>
              </a:defRPr>
            </a:pPr>
            <a:r>
              <a:rPr lang="en-US" sz="1400" dirty="0">
                <a:latin typeface="Raleway" pitchFamily="2" charset="77"/>
              </a:rPr>
              <a:t>Associations - 102,785</a:t>
            </a:r>
            <a:endParaRPr lang="en-US" sz="1400" dirty="0">
              <a:solidFill>
                <a:srgbClr val="000000"/>
              </a:solidFill>
              <a:latin typeface="Raleway" pitchFamily="2" charset="77"/>
            </a:endParaRPr>
          </a:p>
          <a:p>
            <a:pPr marL="147055" indent="-147055" defTabSz="457200">
              <a:lnSpc>
                <a:spcPct val="200000"/>
              </a:lnSpc>
              <a:buSzPct val="100000"/>
              <a:buChar char="•"/>
              <a:defRPr sz="1466" b="1">
                <a:solidFill>
                  <a:srgbClr val="222222"/>
                </a:solidFill>
                <a:latin typeface="Georgia"/>
                <a:ea typeface="Georgia"/>
                <a:cs typeface="Georgia"/>
                <a:sym typeface="Georgia"/>
              </a:defRPr>
            </a:pPr>
            <a:r>
              <a:rPr lang="en-US" sz="1400" dirty="0">
                <a:latin typeface="Raleway" pitchFamily="2" charset="77"/>
              </a:rPr>
              <a:t>Foundations - 5,655</a:t>
            </a:r>
          </a:p>
          <a:p>
            <a:pPr marL="147055" indent="-147055" defTabSz="457200">
              <a:lnSpc>
                <a:spcPct val="200000"/>
              </a:lnSpc>
              <a:buSzPct val="100000"/>
              <a:buChar char="•"/>
              <a:defRPr sz="1466">
                <a:solidFill>
                  <a:srgbClr val="222222"/>
                </a:solidFill>
                <a:latin typeface="Georgia"/>
                <a:ea typeface="Georgia"/>
                <a:cs typeface="Georgia"/>
                <a:sym typeface="Georgia"/>
              </a:defRPr>
            </a:pPr>
            <a:r>
              <a:rPr lang="en-US" sz="1400" dirty="0">
                <a:latin typeface="Raleway" pitchFamily="2" charset="77"/>
              </a:rPr>
              <a:t>Unions - 57</a:t>
            </a:r>
          </a:p>
          <a:p>
            <a:pPr marL="147055" indent="-147055" defTabSz="457200">
              <a:lnSpc>
                <a:spcPct val="200000"/>
              </a:lnSpc>
              <a:buSzPct val="100000"/>
              <a:buChar char="•"/>
              <a:defRPr sz="1466">
                <a:solidFill>
                  <a:srgbClr val="222222"/>
                </a:solidFill>
                <a:latin typeface="Georgia"/>
                <a:ea typeface="Georgia"/>
                <a:cs typeface="Georgia"/>
                <a:sym typeface="Georgia"/>
              </a:defRPr>
            </a:pPr>
            <a:r>
              <a:rPr lang="en-US" sz="1400" dirty="0">
                <a:latin typeface="Raleway" pitchFamily="2" charset="77"/>
              </a:rPr>
              <a:t>Cooperatives-  79.486</a:t>
            </a:r>
          </a:p>
          <a:p>
            <a:pPr marL="147055" indent="-147055" defTabSz="457200">
              <a:lnSpc>
                <a:spcPct val="200000"/>
              </a:lnSpc>
              <a:buSzPct val="100000"/>
              <a:buChar char="•"/>
              <a:defRPr sz="1466">
                <a:solidFill>
                  <a:srgbClr val="222222"/>
                </a:solidFill>
                <a:latin typeface="Georgia"/>
                <a:ea typeface="Georgia"/>
                <a:cs typeface="Georgia"/>
                <a:sym typeface="Georgia"/>
              </a:defRPr>
            </a:pPr>
            <a:r>
              <a:rPr lang="en-US" sz="1400" dirty="0">
                <a:latin typeface="Raleway" pitchFamily="2" charset="77"/>
              </a:rPr>
              <a:t>Professional </a:t>
            </a:r>
            <a:r>
              <a:rPr lang="en-US" sz="1400" dirty="0" err="1">
                <a:latin typeface="Raleway" pitchFamily="2" charset="77"/>
              </a:rPr>
              <a:t>organisations</a:t>
            </a:r>
            <a:r>
              <a:rPr lang="en-US" sz="1400" dirty="0">
                <a:latin typeface="Raleway" pitchFamily="2" charset="77"/>
              </a:rPr>
              <a:t> - Chambers 4.749</a:t>
            </a:r>
          </a:p>
          <a:p>
            <a:pPr defTabSz="457200">
              <a:defRPr sz="1333">
                <a:latin typeface="Georgia"/>
                <a:ea typeface="Georgia"/>
                <a:cs typeface="Georgia"/>
                <a:sym typeface="Georgia"/>
              </a:defRPr>
            </a:pPr>
            <a:r>
              <a:rPr lang="en-US" sz="1400" dirty="0">
                <a:latin typeface="Raleway" pitchFamily="2" charset="77"/>
              </a:rPr>
              <a:t>There is no legal framework that unifies non-profit/voluntary </a:t>
            </a:r>
            <a:r>
              <a:rPr lang="en-US" sz="1400" dirty="0" err="1">
                <a:latin typeface="Raleway" pitchFamily="2" charset="77"/>
              </a:rPr>
              <a:t>organisations</a:t>
            </a:r>
            <a:endParaRPr sz="1400" dirty="0">
              <a:solidFill>
                <a:srgbClr val="000000"/>
              </a:solidFill>
              <a:highlight>
                <a:srgbClr val="FFFFFF"/>
              </a:highlight>
              <a:latin typeface="Raleway" pitchFamily="2" charset="77"/>
              <a:ea typeface="Arial"/>
              <a:cs typeface="Arial"/>
              <a:sym typeface="Arial"/>
            </a:endParaRPr>
          </a:p>
          <a:p>
            <a:pPr marL="0" lvl="0" indent="0" algn="l" rtl="0">
              <a:spcBef>
                <a:spcPts val="0"/>
              </a:spcBef>
              <a:spcAft>
                <a:spcPts val="1600"/>
              </a:spcAft>
              <a:buNone/>
            </a:pPr>
            <a:endParaRPr dirty="0">
              <a:latin typeface="Raleway Medium"/>
              <a:ea typeface="Raleway Medium"/>
              <a:cs typeface="Raleway Medium"/>
              <a:sym typeface="Raleway Medium"/>
            </a:endParaRPr>
          </a:p>
        </p:txBody>
      </p:sp>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spTree>
    <p:extLst>
      <p:ext uri="{BB962C8B-B14F-4D97-AF65-F5344CB8AC3E}">
        <p14:creationId xmlns:p14="http://schemas.microsoft.com/office/powerpoint/2010/main" val="1510943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311700" y="701475"/>
            <a:ext cx="8520600" cy="56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b="1" dirty="0">
                <a:latin typeface="Raleway"/>
                <a:ea typeface="Raleway"/>
                <a:cs typeface="Raleway"/>
                <a:sym typeface="Raleway"/>
              </a:rPr>
              <a:t>The Number of Associations in Turkey</a:t>
            </a:r>
          </a:p>
        </p:txBody>
      </p:sp>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pic>
        <p:nvPicPr>
          <p:cNvPr id="4" name="Google Shape;117;p3" descr="Google Shape;117;p3">
            <a:extLst>
              <a:ext uri="{FF2B5EF4-FFF2-40B4-BE49-F238E27FC236}">
                <a16:creationId xmlns:a16="http://schemas.microsoft.com/office/drawing/2014/main" id="{C5960096-106C-9965-C3FB-5236EB474B5B}"/>
              </a:ext>
            </a:extLst>
          </p:cNvPr>
          <p:cNvPicPr>
            <a:picLocks noChangeAspect="1"/>
          </p:cNvPicPr>
          <p:nvPr/>
        </p:nvPicPr>
        <p:blipFill rotWithShape="1">
          <a:blip r:embed="rId5"/>
          <a:srcRect t="11127"/>
          <a:stretch/>
        </p:blipFill>
        <p:spPr>
          <a:xfrm>
            <a:off x="323197" y="1529318"/>
            <a:ext cx="7009199" cy="2705697"/>
          </a:xfrm>
          <a:prstGeom prst="rect">
            <a:avLst/>
          </a:prstGeom>
          <a:ln w="12700" cap="flat">
            <a:noFill/>
            <a:miter lim="400000"/>
          </a:ln>
          <a:effectLst/>
        </p:spPr>
      </p:pic>
      <p:sp>
        <p:nvSpPr>
          <p:cNvPr id="5" name="More than 70 percent of CSOs were founded in 2011 or later. The average founding age is 11 years.…">
            <a:extLst>
              <a:ext uri="{FF2B5EF4-FFF2-40B4-BE49-F238E27FC236}">
                <a16:creationId xmlns:a16="http://schemas.microsoft.com/office/drawing/2014/main" id="{8C391F74-B311-D696-2F17-3958511BC00C}"/>
              </a:ext>
            </a:extLst>
          </p:cNvPr>
          <p:cNvSpPr txBox="1"/>
          <p:nvPr/>
        </p:nvSpPr>
        <p:spPr>
          <a:xfrm>
            <a:off x="7332397" y="1529319"/>
            <a:ext cx="1552353" cy="2663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228600" defTabSz="449580">
              <a:lnSpc>
                <a:spcPct val="200000"/>
              </a:lnSpc>
              <a:spcBef>
                <a:spcPts val="800"/>
              </a:spcBef>
              <a:buSzPct val="100000"/>
              <a:defRPr sz="1200">
                <a:uFill>
                  <a:solidFill>
                    <a:srgbClr val="000000"/>
                  </a:solidFill>
                </a:uFill>
                <a:latin typeface="Georgia"/>
                <a:ea typeface="Georgia"/>
                <a:cs typeface="Georgia"/>
                <a:sym typeface="Georgia"/>
              </a:defRPr>
            </a:pPr>
            <a:r>
              <a:rPr lang="en-US" b="1" dirty="0">
                <a:latin typeface="Raleway" pitchFamily="2" charset="77"/>
              </a:rPr>
              <a:t>The last year net loss: 20,000</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dirty="0">
                <a:latin typeface="Raleway" pitchFamily="2" charset="77"/>
              </a:rPr>
              <a:t>2020: 121,115</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dirty="0">
                <a:latin typeface="Raleway" pitchFamily="2" charset="77"/>
              </a:rPr>
              <a:t>2021: 120,966</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dirty="0">
                <a:latin typeface="Raleway" pitchFamily="2" charset="77"/>
              </a:rPr>
              <a:t>2022: 120,696</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dirty="0">
                <a:latin typeface="Raleway" pitchFamily="2" charset="77"/>
              </a:rPr>
              <a:t>2023: 101,533</a:t>
            </a:r>
          </a:p>
        </p:txBody>
      </p:sp>
      <p:sp>
        <p:nvSpPr>
          <p:cNvPr id="11" name="Freeform 10">
            <a:extLst>
              <a:ext uri="{FF2B5EF4-FFF2-40B4-BE49-F238E27FC236}">
                <a16:creationId xmlns:a16="http://schemas.microsoft.com/office/drawing/2014/main" id="{F01EA12F-8230-4C0C-AA84-66DEB67F841E}"/>
              </a:ext>
            </a:extLst>
          </p:cNvPr>
          <p:cNvSpPr/>
          <p:nvPr/>
        </p:nvSpPr>
        <p:spPr>
          <a:xfrm>
            <a:off x="978195" y="1855885"/>
            <a:ext cx="6985591" cy="2103519"/>
          </a:xfrm>
          <a:custGeom>
            <a:avLst/>
            <a:gdLst>
              <a:gd name="connsiteX0" fmla="*/ 0 w 6985591"/>
              <a:gd name="connsiteY0" fmla="*/ 2099427 h 2103519"/>
              <a:gd name="connsiteX1" fmla="*/ 467833 w 6985591"/>
              <a:gd name="connsiteY1" fmla="*/ 2099427 h 2103519"/>
              <a:gd name="connsiteX2" fmla="*/ 914400 w 6985591"/>
              <a:gd name="connsiteY2" fmla="*/ 2056896 h 2103519"/>
              <a:gd name="connsiteX3" fmla="*/ 1382233 w 6985591"/>
              <a:gd name="connsiteY3" fmla="*/ 1780450 h 2103519"/>
              <a:gd name="connsiteX4" fmla="*/ 1860698 w 6985591"/>
              <a:gd name="connsiteY4" fmla="*/ 1482738 h 2103519"/>
              <a:gd name="connsiteX5" fmla="*/ 2307265 w 6985591"/>
              <a:gd name="connsiteY5" fmla="*/ 1376413 h 2103519"/>
              <a:gd name="connsiteX6" fmla="*/ 2764465 w 6985591"/>
              <a:gd name="connsiteY6" fmla="*/ 1333882 h 2103519"/>
              <a:gd name="connsiteX7" fmla="*/ 3221665 w 6985591"/>
              <a:gd name="connsiteY7" fmla="*/ 1801715 h 2103519"/>
              <a:gd name="connsiteX8" fmla="*/ 3700131 w 6985591"/>
              <a:gd name="connsiteY8" fmla="*/ 1450841 h 2103519"/>
              <a:gd name="connsiteX9" fmla="*/ 4157331 w 6985591"/>
              <a:gd name="connsiteY9" fmla="*/ 1801715 h 2103519"/>
              <a:gd name="connsiteX10" fmla="*/ 4614531 w 6985591"/>
              <a:gd name="connsiteY10" fmla="*/ 1046803 h 2103519"/>
              <a:gd name="connsiteX11" fmla="*/ 5082363 w 6985591"/>
              <a:gd name="connsiteY11" fmla="*/ 866050 h 2103519"/>
              <a:gd name="connsiteX12" fmla="*/ 5550196 w 6985591"/>
              <a:gd name="connsiteY12" fmla="*/ 653399 h 2103519"/>
              <a:gd name="connsiteX13" fmla="*/ 6007396 w 6985591"/>
              <a:gd name="connsiteY13" fmla="*/ 143036 h 2103519"/>
              <a:gd name="connsiteX14" fmla="*/ 6464596 w 6985591"/>
              <a:gd name="connsiteY14" fmla="*/ 15445 h 2103519"/>
              <a:gd name="connsiteX15" fmla="*/ 6985591 w 6985591"/>
              <a:gd name="connsiteY15" fmla="*/ 430115 h 2103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85591" h="2103519">
                <a:moveTo>
                  <a:pt x="0" y="2099427"/>
                </a:moveTo>
                <a:cubicBezTo>
                  <a:pt x="157716" y="2102971"/>
                  <a:pt x="315433" y="2106515"/>
                  <a:pt x="467833" y="2099427"/>
                </a:cubicBezTo>
                <a:cubicBezTo>
                  <a:pt x="620233" y="2092339"/>
                  <a:pt x="762000" y="2110059"/>
                  <a:pt x="914400" y="2056896"/>
                </a:cubicBezTo>
                <a:cubicBezTo>
                  <a:pt x="1066800" y="2003733"/>
                  <a:pt x="1224517" y="1876143"/>
                  <a:pt x="1382233" y="1780450"/>
                </a:cubicBezTo>
                <a:cubicBezTo>
                  <a:pt x="1539949" y="1684757"/>
                  <a:pt x="1706526" y="1550077"/>
                  <a:pt x="1860698" y="1482738"/>
                </a:cubicBezTo>
                <a:cubicBezTo>
                  <a:pt x="2014870" y="1415398"/>
                  <a:pt x="2156637" y="1401222"/>
                  <a:pt x="2307265" y="1376413"/>
                </a:cubicBezTo>
                <a:cubicBezTo>
                  <a:pt x="2457893" y="1351604"/>
                  <a:pt x="2612065" y="1262998"/>
                  <a:pt x="2764465" y="1333882"/>
                </a:cubicBezTo>
                <a:cubicBezTo>
                  <a:pt x="2916865" y="1404766"/>
                  <a:pt x="3065721" y="1782222"/>
                  <a:pt x="3221665" y="1801715"/>
                </a:cubicBezTo>
                <a:cubicBezTo>
                  <a:pt x="3377609" y="1821208"/>
                  <a:pt x="3544187" y="1450841"/>
                  <a:pt x="3700131" y="1450841"/>
                </a:cubicBezTo>
                <a:cubicBezTo>
                  <a:pt x="3856075" y="1450841"/>
                  <a:pt x="4004931" y="1869055"/>
                  <a:pt x="4157331" y="1801715"/>
                </a:cubicBezTo>
                <a:cubicBezTo>
                  <a:pt x="4309731" y="1734375"/>
                  <a:pt x="4460359" y="1202747"/>
                  <a:pt x="4614531" y="1046803"/>
                </a:cubicBezTo>
                <a:cubicBezTo>
                  <a:pt x="4768703" y="890859"/>
                  <a:pt x="4926419" y="931617"/>
                  <a:pt x="5082363" y="866050"/>
                </a:cubicBezTo>
                <a:cubicBezTo>
                  <a:pt x="5238307" y="800483"/>
                  <a:pt x="5396024" y="773901"/>
                  <a:pt x="5550196" y="653399"/>
                </a:cubicBezTo>
                <a:cubicBezTo>
                  <a:pt x="5704368" y="532897"/>
                  <a:pt x="5854996" y="249362"/>
                  <a:pt x="6007396" y="143036"/>
                </a:cubicBezTo>
                <a:cubicBezTo>
                  <a:pt x="6159796" y="36710"/>
                  <a:pt x="6301564" y="-32401"/>
                  <a:pt x="6464596" y="15445"/>
                </a:cubicBezTo>
                <a:cubicBezTo>
                  <a:pt x="6627628" y="63291"/>
                  <a:pt x="6909391" y="368092"/>
                  <a:pt x="6985591" y="430115"/>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2" name="More than 70 percent of CSOs were founded in 2011 or later. The average founding age is 11 years.…">
            <a:extLst>
              <a:ext uri="{FF2B5EF4-FFF2-40B4-BE49-F238E27FC236}">
                <a16:creationId xmlns:a16="http://schemas.microsoft.com/office/drawing/2014/main" id="{40CC99FC-4391-4D2C-9AE0-1F6A17E32313}"/>
              </a:ext>
            </a:extLst>
          </p:cNvPr>
          <p:cNvSpPr txBox="1"/>
          <p:nvPr/>
        </p:nvSpPr>
        <p:spPr>
          <a:xfrm>
            <a:off x="3465690" y="3503362"/>
            <a:ext cx="1318961" cy="4061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228600" defTabSz="449580">
              <a:lnSpc>
                <a:spcPct val="200000"/>
              </a:lnSpc>
              <a:spcBef>
                <a:spcPts val="800"/>
              </a:spcBef>
              <a:buSzPct val="100000"/>
              <a:defRPr sz="1200">
                <a:uFill>
                  <a:solidFill>
                    <a:srgbClr val="000000"/>
                  </a:solidFill>
                </a:uFill>
                <a:latin typeface="Georgia"/>
                <a:ea typeface="Georgia"/>
                <a:cs typeface="Georgia"/>
                <a:sym typeface="Georgia"/>
              </a:defRPr>
            </a:pPr>
            <a:r>
              <a:rPr lang="en-US" dirty="0">
                <a:latin typeface="Raleway" pitchFamily="2" charset="77"/>
              </a:rPr>
              <a:t>military coup</a:t>
            </a:r>
          </a:p>
        </p:txBody>
      </p:sp>
      <p:sp>
        <p:nvSpPr>
          <p:cNvPr id="13" name="More than 70 percent of CSOs were founded in 2011 or later. The average founding age is 11 years.…">
            <a:extLst>
              <a:ext uri="{FF2B5EF4-FFF2-40B4-BE49-F238E27FC236}">
                <a16:creationId xmlns:a16="http://schemas.microsoft.com/office/drawing/2014/main" id="{132F8CC8-80A7-F66E-3EB4-229296AA4C70}"/>
              </a:ext>
            </a:extLst>
          </p:cNvPr>
          <p:cNvSpPr txBox="1"/>
          <p:nvPr/>
        </p:nvSpPr>
        <p:spPr>
          <a:xfrm>
            <a:off x="4739562" y="3515165"/>
            <a:ext cx="1318961" cy="4061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228600" defTabSz="449580">
              <a:lnSpc>
                <a:spcPct val="200000"/>
              </a:lnSpc>
              <a:spcBef>
                <a:spcPts val="800"/>
              </a:spcBef>
              <a:buSzPct val="100000"/>
              <a:defRPr sz="1200">
                <a:uFill>
                  <a:solidFill>
                    <a:srgbClr val="000000"/>
                  </a:solidFill>
                </a:uFill>
                <a:latin typeface="Georgia"/>
                <a:ea typeface="Georgia"/>
                <a:cs typeface="Georgia"/>
                <a:sym typeface="Georgia"/>
              </a:defRPr>
            </a:pPr>
            <a:r>
              <a:rPr lang="en-US" dirty="0">
                <a:latin typeface="Raleway" pitchFamily="2" charset="77"/>
              </a:rPr>
              <a:t>military coup</a:t>
            </a:r>
          </a:p>
        </p:txBody>
      </p:sp>
    </p:spTree>
    <p:extLst>
      <p:ext uri="{BB962C8B-B14F-4D97-AF65-F5344CB8AC3E}">
        <p14:creationId xmlns:p14="http://schemas.microsoft.com/office/powerpoint/2010/main" val="222653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311700" y="701475"/>
            <a:ext cx="8520600" cy="564900"/>
          </a:xfrm>
          <a:prstGeom prst="rect">
            <a:avLst/>
          </a:prstGeom>
        </p:spPr>
        <p:txBody>
          <a:bodyPr spcFirstLastPara="1" wrap="square" lIns="91425" tIns="91425" rIns="91425" bIns="91425" anchor="b" anchorCtr="0">
            <a:noAutofit/>
          </a:bodyPr>
          <a:lstStyle/>
          <a:p>
            <a:r>
              <a:rPr lang="en-US" b="1" dirty="0">
                <a:latin typeface="Raleway" pitchFamily="2" charset="77"/>
              </a:rPr>
              <a:t>Total Number of Association members </a:t>
            </a:r>
          </a:p>
        </p:txBody>
      </p:sp>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pic>
        <p:nvPicPr>
          <p:cNvPr id="2" name="Google Shape;143;p5" descr="Google Shape;143;p5">
            <a:extLst>
              <a:ext uri="{FF2B5EF4-FFF2-40B4-BE49-F238E27FC236}">
                <a16:creationId xmlns:a16="http://schemas.microsoft.com/office/drawing/2014/main" id="{EB433FBE-F124-F044-1C01-A2165DE0E197}"/>
              </a:ext>
            </a:extLst>
          </p:cNvPr>
          <p:cNvPicPr>
            <a:picLocks noChangeAspect="1"/>
          </p:cNvPicPr>
          <p:nvPr/>
        </p:nvPicPr>
        <p:blipFill rotWithShape="1">
          <a:blip r:embed="rId5"/>
          <a:srcRect l="4792" t="20328" b="9510"/>
          <a:stretch/>
        </p:blipFill>
        <p:spPr>
          <a:xfrm>
            <a:off x="311700" y="1434900"/>
            <a:ext cx="8832300" cy="3564800"/>
          </a:xfrm>
          <a:prstGeom prst="rect">
            <a:avLst/>
          </a:prstGeom>
          <a:ln w="12700">
            <a:miter lim="400000"/>
          </a:ln>
        </p:spPr>
      </p:pic>
    </p:spTree>
    <p:extLst>
      <p:ext uri="{BB962C8B-B14F-4D97-AF65-F5344CB8AC3E}">
        <p14:creationId xmlns:p14="http://schemas.microsoft.com/office/powerpoint/2010/main" val="2237934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1026" name="Picture 2" descr="Resim 24">
            <a:extLst>
              <a:ext uri="{FF2B5EF4-FFF2-40B4-BE49-F238E27FC236}">
                <a16:creationId xmlns:a16="http://schemas.microsoft.com/office/drawing/2014/main" id="{01DBC036-F737-10CE-A372-BB0782986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2970" y="218226"/>
            <a:ext cx="7529824" cy="4925273"/>
          </a:xfrm>
          <a:prstGeom prst="rect">
            <a:avLst/>
          </a:prstGeom>
          <a:noFill/>
          <a:extLst>
            <a:ext uri="{909E8E84-426E-40DD-AFC4-6F175D3DCCD1}">
              <a14:hiddenFill xmlns:a14="http://schemas.microsoft.com/office/drawing/2010/main">
                <a:solidFill>
                  <a:srgbClr val="FFFFFF"/>
                </a:solidFill>
              </a14:hiddenFill>
            </a:ext>
          </a:extLst>
        </p:spPr>
      </p:pic>
      <p:pic>
        <p:nvPicPr>
          <p:cNvPr id="77" name="Google Shape;77;p14"/>
          <p:cNvPicPr preferRelativeResize="0"/>
          <p:nvPr/>
        </p:nvPicPr>
        <p:blipFill>
          <a:blip r:embed="rId5">
            <a:alphaModFix/>
          </a:blip>
          <a:stretch>
            <a:fillRect/>
          </a:stretch>
        </p:blipFill>
        <p:spPr>
          <a:xfrm>
            <a:off x="7554525" y="143800"/>
            <a:ext cx="1330225" cy="475075"/>
          </a:xfrm>
          <a:prstGeom prst="rect">
            <a:avLst/>
          </a:prstGeom>
          <a:noFill/>
          <a:ln>
            <a:noFill/>
          </a:ln>
        </p:spPr>
      </p:pic>
      <p:sp>
        <p:nvSpPr>
          <p:cNvPr id="6" name="TextBox 5">
            <a:extLst>
              <a:ext uri="{FF2B5EF4-FFF2-40B4-BE49-F238E27FC236}">
                <a16:creationId xmlns:a16="http://schemas.microsoft.com/office/drawing/2014/main" id="{D3D768A6-38A5-B0A9-3AB9-2B775F83CED0}"/>
              </a:ext>
            </a:extLst>
          </p:cNvPr>
          <p:cNvSpPr txBox="1"/>
          <p:nvPr/>
        </p:nvSpPr>
        <p:spPr>
          <a:xfrm>
            <a:off x="6709815" y="3084299"/>
            <a:ext cx="1762980" cy="369332"/>
          </a:xfrm>
          <a:prstGeom prst="rect">
            <a:avLst/>
          </a:prstGeom>
          <a:noFill/>
        </p:spPr>
        <p:txBody>
          <a:bodyPr wrap="square">
            <a:spAutoFit/>
          </a:bodyPr>
          <a:lstStyle/>
          <a:p>
            <a:pPr rtl="0">
              <a:spcBef>
                <a:spcPts val="0"/>
              </a:spcBef>
              <a:spcAft>
                <a:spcPts val="800"/>
              </a:spcAft>
            </a:pPr>
            <a:r>
              <a:rPr lang="en-US" sz="1800" b="1" i="0" u="none" strike="noStrike" dirty="0">
                <a:solidFill>
                  <a:srgbClr val="000000"/>
                </a:solidFill>
                <a:effectLst/>
                <a:latin typeface="Calibri" panose="020F0502020204030204" pitchFamily="34" charset="0"/>
              </a:rPr>
              <a:t>Field of Activity</a:t>
            </a:r>
            <a:endParaRPr lang="en-US" b="0" dirty="0">
              <a:effectLst/>
            </a:endParaRPr>
          </a:p>
        </p:txBody>
      </p:sp>
    </p:spTree>
    <p:extLst>
      <p:ext uri="{BB962C8B-B14F-4D97-AF65-F5344CB8AC3E}">
        <p14:creationId xmlns:p14="http://schemas.microsoft.com/office/powerpoint/2010/main" val="4140622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2050" name="Picture 2" descr="Resim 50">
            <a:extLst>
              <a:ext uri="{FF2B5EF4-FFF2-40B4-BE49-F238E27FC236}">
                <a16:creationId xmlns:a16="http://schemas.microsoft.com/office/drawing/2014/main" id="{A4DA2BFE-0DDE-D0AF-8DD9-C30E976483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949" y="118259"/>
            <a:ext cx="7569200" cy="4953000"/>
          </a:xfrm>
          <a:prstGeom prst="rect">
            <a:avLst/>
          </a:prstGeom>
          <a:noFill/>
          <a:extLst>
            <a:ext uri="{909E8E84-426E-40DD-AFC4-6F175D3DCCD1}">
              <a14:hiddenFill xmlns:a14="http://schemas.microsoft.com/office/drawing/2010/main">
                <a:solidFill>
                  <a:srgbClr val="FFFFFF"/>
                </a:solidFill>
              </a14:hiddenFill>
            </a:ext>
          </a:extLst>
        </p:spPr>
      </p:pic>
      <p:pic>
        <p:nvPicPr>
          <p:cNvPr id="76" name="Google Shape;76;p14"/>
          <p:cNvPicPr preferRelativeResize="0"/>
          <p:nvPr/>
        </p:nvPicPr>
        <p:blipFill rotWithShape="1">
          <a:blip r:embed="rId4">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5">
            <a:alphaModFix/>
          </a:blip>
          <a:stretch>
            <a:fillRect/>
          </a:stretch>
        </p:blipFill>
        <p:spPr>
          <a:xfrm>
            <a:off x="7554525" y="143800"/>
            <a:ext cx="1330225" cy="475075"/>
          </a:xfrm>
          <a:prstGeom prst="rect">
            <a:avLst/>
          </a:prstGeom>
          <a:noFill/>
          <a:ln>
            <a:noFill/>
          </a:ln>
        </p:spPr>
      </p:pic>
      <p:sp>
        <p:nvSpPr>
          <p:cNvPr id="3" name="TextBox 2">
            <a:extLst>
              <a:ext uri="{FF2B5EF4-FFF2-40B4-BE49-F238E27FC236}">
                <a16:creationId xmlns:a16="http://schemas.microsoft.com/office/drawing/2014/main" id="{01279FCD-F75B-5969-7823-1113E1722528}"/>
              </a:ext>
            </a:extLst>
          </p:cNvPr>
          <p:cNvSpPr txBox="1"/>
          <p:nvPr/>
        </p:nvSpPr>
        <p:spPr>
          <a:xfrm>
            <a:off x="6240131" y="3137462"/>
            <a:ext cx="2361018" cy="307777"/>
          </a:xfrm>
          <a:prstGeom prst="rect">
            <a:avLst/>
          </a:prstGeom>
          <a:noFill/>
        </p:spPr>
        <p:txBody>
          <a:bodyPr wrap="square">
            <a:spAutoFit/>
          </a:bodyPr>
          <a:lstStyle/>
          <a:p>
            <a:pPr rtl="0">
              <a:spcBef>
                <a:spcPts val="0"/>
              </a:spcBef>
              <a:spcAft>
                <a:spcPts val="800"/>
              </a:spcAft>
            </a:pPr>
            <a:r>
              <a:rPr lang="en-US" sz="1400" b="1" i="0" u="none" strike="noStrike" dirty="0">
                <a:solidFill>
                  <a:srgbClr val="000000"/>
                </a:solidFill>
                <a:effectLst/>
                <a:latin typeface="Raleway" pitchFamily="2" charset="77"/>
              </a:rPr>
              <a:t>The Founding Objectives</a:t>
            </a:r>
            <a:endParaRPr lang="en-TR" dirty="0"/>
          </a:p>
        </p:txBody>
      </p:sp>
    </p:spTree>
    <p:extLst>
      <p:ext uri="{BB962C8B-B14F-4D97-AF65-F5344CB8AC3E}">
        <p14:creationId xmlns:p14="http://schemas.microsoft.com/office/powerpoint/2010/main" val="2813917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311700" y="701475"/>
            <a:ext cx="8520600" cy="564900"/>
          </a:xfrm>
          <a:prstGeom prst="rect">
            <a:avLst/>
          </a:prstGeom>
        </p:spPr>
        <p:txBody>
          <a:bodyPr spcFirstLastPara="1" wrap="square" lIns="91425" tIns="91425" rIns="91425" bIns="91425" anchor="b" anchorCtr="0">
            <a:noAutofit/>
          </a:bodyPr>
          <a:lstStyle/>
          <a:p>
            <a:r>
              <a:rPr lang="en-US" sz="2400" b="1" dirty="0">
                <a:latin typeface="Raleway" pitchFamily="2" charset="77"/>
              </a:rPr>
              <a:t>Total income of associations in TL years 2017-2021 </a:t>
            </a:r>
          </a:p>
        </p:txBody>
      </p:sp>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pic>
        <p:nvPicPr>
          <p:cNvPr id="4" name="Picture 3">
            <a:extLst>
              <a:ext uri="{FF2B5EF4-FFF2-40B4-BE49-F238E27FC236}">
                <a16:creationId xmlns:a16="http://schemas.microsoft.com/office/drawing/2014/main" id="{DE9DB873-E374-718C-699F-4F82589677A2}"/>
              </a:ext>
            </a:extLst>
          </p:cNvPr>
          <p:cNvPicPr>
            <a:picLocks noChangeAspect="1"/>
          </p:cNvPicPr>
          <p:nvPr/>
        </p:nvPicPr>
        <p:blipFill>
          <a:blip r:embed="rId5"/>
          <a:stretch>
            <a:fillRect/>
          </a:stretch>
        </p:blipFill>
        <p:spPr>
          <a:xfrm>
            <a:off x="311701" y="1434900"/>
            <a:ext cx="5929612" cy="3708600"/>
          </a:xfrm>
          <a:prstGeom prst="rect">
            <a:avLst/>
          </a:prstGeom>
        </p:spPr>
      </p:pic>
      <p:sp>
        <p:nvSpPr>
          <p:cNvPr id="5" name="More than 70 percent of CSOs were founded in 2011 or later. The average founding age is 11 years.…">
            <a:extLst>
              <a:ext uri="{FF2B5EF4-FFF2-40B4-BE49-F238E27FC236}">
                <a16:creationId xmlns:a16="http://schemas.microsoft.com/office/drawing/2014/main" id="{0FDC822A-63EC-9171-B517-DE3CF5CDEE00}"/>
              </a:ext>
            </a:extLst>
          </p:cNvPr>
          <p:cNvSpPr txBox="1"/>
          <p:nvPr/>
        </p:nvSpPr>
        <p:spPr>
          <a:xfrm>
            <a:off x="6326371" y="2120700"/>
            <a:ext cx="2307265" cy="13499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dirty="0">
                <a:latin typeface="Raleway" pitchFamily="2" charset="77"/>
              </a:rPr>
              <a:t>2018: app. 3 Billion </a:t>
            </a:r>
            <a:r>
              <a:rPr lang="en-US" dirty="0" err="1">
                <a:latin typeface="Raleway" pitchFamily="2" charset="77"/>
              </a:rPr>
              <a:t>Eur</a:t>
            </a:r>
            <a:endParaRPr lang="en-US" dirty="0">
              <a:latin typeface="Raleway" pitchFamily="2" charset="77"/>
            </a:endParaRP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dirty="0">
                <a:latin typeface="Raleway" pitchFamily="2" charset="77"/>
              </a:rPr>
              <a:t>2021: app. 3 Billion </a:t>
            </a:r>
            <a:r>
              <a:rPr lang="en-US" dirty="0" err="1">
                <a:latin typeface="Raleway" pitchFamily="2" charset="77"/>
              </a:rPr>
              <a:t>Eur</a:t>
            </a:r>
            <a:endParaRPr lang="en-US" dirty="0">
              <a:latin typeface="Raleway" pitchFamily="2" charset="77"/>
            </a:endParaRP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dirty="0">
                <a:latin typeface="Raleway" pitchFamily="2" charset="77"/>
              </a:rPr>
              <a:t>2022: app. 2.5 Billion </a:t>
            </a:r>
            <a:r>
              <a:rPr lang="en-US" dirty="0" err="1">
                <a:latin typeface="Raleway" pitchFamily="2" charset="77"/>
              </a:rPr>
              <a:t>Eur</a:t>
            </a:r>
            <a:endParaRPr lang="en-US" dirty="0">
              <a:latin typeface="Raleway" pitchFamily="2" charset="77"/>
            </a:endParaRPr>
          </a:p>
        </p:txBody>
      </p:sp>
    </p:spTree>
    <p:extLst>
      <p:ext uri="{BB962C8B-B14F-4D97-AF65-F5344CB8AC3E}">
        <p14:creationId xmlns:p14="http://schemas.microsoft.com/office/powerpoint/2010/main" val="2656029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pic>
        <p:nvPicPr>
          <p:cNvPr id="3074" name="Picture 2" descr="Resim 54">
            <a:extLst>
              <a:ext uri="{FF2B5EF4-FFF2-40B4-BE49-F238E27FC236}">
                <a16:creationId xmlns:a16="http://schemas.microsoft.com/office/drawing/2014/main" id="{EC2D2251-76A5-71E5-3E9E-DFA6B740DB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716" y="227860"/>
            <a:ext cx="7530645" cy="491563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4E9E9E4-1A8B-13E0-6F0C-785B71C4EC56}"/>
              </a:ext>
            </a:extLst>
          </p:cNvPr>
          <p:cNvSpPr txBox="1"/>
          <p:nvPr/>
        </p:nvSpPr>
        <p:spPr>
          <a:xfrm>
            <a:off x="6240131" y="3137462"/>
            <a:ext cx="2361018" cy="307777"/>
          </a:xfrm>
          <a:prstGeom prst="rect">
            <a:avLst/>
          </a:prstGeom>
          <a:noFill/>
        </p:spPr>
        <p:txBody>
          <a:bodyPr wrap="square">
            <a:spAutoFit/>
          </a:bodyPr>
          <a:lstStyle/>
          <a:p>
            <a:pPr rtl="0">
              <a:spcBef>
                <a:spcPts val="0"/>
              </a:spcBef>
              <a:spcAft>
                <a:spcPts val="800"/>
              </a:spcAft>
            </a:pPr>
            <a:r>
              <a:rPr lang="en-US" sz="1400" b="1" i="0" u="none" strike="noStrike" dirty="0">
                <a:solidFill>
                  <a:srgbClr val="000000"/>
                </a:solidFill>
                <a:effectLst/>
                <a:latin typeface="Raleway" pitchFamily="2" charset="77"/>
              </a:rPr>
              <a:t>Financial Resources</a:t>
            </a:r>
            <a:endParaRPr lang="en-TR" dirty="0"/>
          </a:p>
        </p:txBody>
      </p:sp>
    </p:spTree>
    <p:extLst>
      <p:ext uri="{BB962C8B-B14F-4D97-AF65-F5344CB8AC3E}">
        <p14:creationId xmlns:p14="http://schemas.microsoft.com/office/powerpoint/2010/main" val="2883699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311700" y="701475"/>
            <a:ext cx="8520600" cy="564900"/>
          </a:xfrm>
          <a:prstGeom prst="rect">
            <a:avLst/>
          </a:prstGeom>
        </p:spPr>
        <p:txBody>
          <a:bodyPr spcFirstLastPara="1" wrap="square" lIns="91425" tIns="91425" rIns="91425" bIns="91425" anchor="b" anchorCtr="0">
            <a:noAutofit/>
          </a:bodyPr>
          <a:lstStyle/>
          <a:p>
            <a:r>
              <a:rPr lang="en-US" b="1" dirty="0">
                <a:latin typeface="Raleway" pitchFamily="2" charset="77"/>
              </a:rPr>
              <a:t>CSO profile</a:t>
            </a:r>
          </a:p>
        </p:txBody>
      </p:sp>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sp>
        <p:nvSpPr>
          <p:cNvPr id="3" name="More than 70 percent of CSOs were founded in 2011 or later. The average founding age is 11 years.…">
            <a:extLst>
              <a:ext uri="{FF2B5EF4-FFF2-40B4-BE49-F238E27FC236}">
                <a16:creationId xmlns:a16="http://schemas.microsoft.com/office/drawing/2014/main" id="{83BBEE1B-455B-CA5E-1EDC-47733B094E28}"/>
              </a:ext>
            </a:extLst>
          </p:cNvPr>
          <p:cNvSpPr txBox="1"/>
          <p:nvPr/>
        </p:nvSpPr>
        <p:spPr>
          <a:xfrm>
            <a:off x="489890" y="1266375"/>
            <a:ext cx="8090584" cy="32376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b="1" dirty="0">
                <a:latin typeface="Raleway" pitchFamily="2" charset="77"/>
              </a:rPr>
              <a:t>Young</a:t>
            </a:r>
            <a:r>
              <a:rPr lang="en-US" dirty="0">
                <a:latin typeface="Raleway" pitchFamily="2" charset="77"/>
              </a:rPr>
              <a:t>: More than 70 percent of CSOs were founded in 2011 or later. The average founding age is 11 </a:t>
            </a:r>
          </a:p>
          <a:p>
            <a:pPr marL="228600" defTabSz="449580">
              <a:lnSpc>
                <a:spcPct val="200000"/>
              </a:lnSpc>
              <a:spcBef>
                <a:spcPts val="800"/>
              </a:spcBef>
              <a:buSzPct val="100000"/>
              <a:defRPr sz="1200">
                <a:uFill>
                  <a:solidFill>
                    <a:srgbClr val="000000"/>
                  </a:solidFill>
                </a:uFill>
                <a:latin typeface="Georgia"/>
                <a:ea typeface="Georgia"/>
                <a:cs typeface="Georgia"/>
                <a:sym typeface="Georgia"/>
              </a:defRPr>
            </a:pPr>
            <a:r>
              <a:rPr lang="en-US" dirty="0">
                <a:latin typeface="Raleway" pitchFamily="2" charset="77"/>
              </a:rPr>
              <a:t>	Young people are the most important target group of CSOs (40%).</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b="1" dirty="0">
                <a:latin typeface="Raleway" pitchFamily="2" charset="77"/>
              </a:rPr>
              <a:t>Amateur</a:t>
            </a:r>
            <a:r>
              <a:rPr lang="en-US" dirty="0">
                <a:latin typeface="Raleway" pitchFamily="2" charset="77"/>
              </a:rPr>
              <a:t>: 77 percent of CSOs have no paid full-time staff.</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b="1" dirty="0">
                <a:latin typeface="Raleway" pitchFamily="2" charset="77"/>
              </a:rPr>
              <a:t>Volunteer: </a:t>
            </a:r>
            <a:r>
              <a:rPr lang="en-US" dirty="0">
                <a:latin typeface="Raleway" pitchFamily="2" charset="77"/>
              </a:rPr>
              <a:t>CSOs carry out their activities mainly with volunteers. The average number of volunteers is 67.</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b="1" dirty="0">
                <a:latin typeface="Raleway" pitchFamily="2" charset="77"/>
              </a:rPr>
              <a:t>Local: </a:t>
            </a:r>
            <a:r>
              <a:rPr lang="en-US" dirty="0">
                <a:latin typeface="Raleway" pitchFamily="2" charset="77"/>
              </a:rPr>
              <a:t>Nearly 80 percent of CSOs operate at the district and provincial levels.</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b="1" dirty="0">
                <a:latin typeface="Raleway" pitchFamily="2" charset="77"/>
              </a:rPr>
              <a:t>Modest:</a:t>
            </a:r>
            <a:r>
              <a:rPr lang="en-US" dirty="0">
                <a:latin typeface="Raleway" pitchFamily="2" charset="77"/>
              </a:rPr>
              <a:t> The income level of about 50% of CSOs is below 10,000 TL (500 euros).</a:t>
            </a:r>
          </a:p>
          <a:p>
            <a:pPr marL="228600" defTabSz="449580">
              <a:lnSpc>
                <a:spcPct val="200000"/>
              </a:lnSpc>
              <a:spcBef>
                <a:spcPts val="800"/>
              </a:spcBef>
              <a:buSzPct val="100000"/>
              <a:defRPr sz="1200">
                <a:uFill>
                  <a:solidFill>
                    <a:srgbClr val="000000"/>
                  </a:solidFill>
                </a:uFill>
                <a:latin typeface="Georgia"/>
                <a:ea typeface="Georgia"/>
                <a:cs typeface="Georgia"/>
                <a:sym typeface="Georgia"/>
              </a:defRPr>
            </a:pPr>
            <a:r>
              <a:rPr lang="en-US" dirty="0">
                <a:latin typeface="Raleway" pitchFamily="2" charset="77"/>
              </a:rPr>
              <a:t>	3.5% of CSOs have an income of more than 1 million TL. (Foundations 12.3%, associations 1.3%)</a:t>
            </a:r>
          </a:p>
        </p:txBody>
      </p:sp>
    </p:spTree>
    <p:extLst>
      <p:ext uri="{BB962C8B-B14F-4D97-AF65-F5344CB8AC3E}">
        <p14:creationId xmlns:p14="http://schemas.microsoft.com/office/powerpoint/2010/main" val="3625192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sp>
        <p:nvSpPr>
          <p:cNvPr id="3" name="Only 6,5% of the CSOs have economic enterprises.…">
            <a:extLst>
              <a:ext uri="{FF2B5EF4-FFF2-40B4-BE49-F238E27FC236}">
                <a16:creationId xmlns:a16="http://schemas.microsoft.com/office/drawing/2014/main" id="{85B560DC-9871-D473-AAB5-E2B53452B017}"/>
              </a:ext>
            </a:extLst>
          </p:cNvPr>
          <p:cNvSpPr txBox="1"/>
          <p:nvPr/>
        </p:nvSpPr>
        <p:spPr>
          <a:xfrm>
            <a:off x="99000" y="1174459"/>
            <a:ext cx="7995135" cy="32376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b="1" dirty="0">
                <a:latin typeface="Raleway" pitchFamily="2" charset="77"/>
              </a:rPr>
              <a:t>Member-based:</a:t>
            </a:r>
            <a:r>
              <a:rPr lang="en-US" dirty="0">
                <a:latin typeface="Raleway" pitchFamily="2" charset="77"/>
              </a:rPr>
              <a:t> The most important income items are membership fees (65%) and donations (45%).</a:t>
            </a:r>
            <a:endParaRPr lang="en-US" b="1" dirty="0">
              <a:latin typeface="Raleway" pitchFamily="2" charset="77"/>
            </a:endParaRP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b="1" dirty="0">
                <a:latin typeface="Raleway" pitchFamily="2" charset="77"/>
              </a:rPr>
              <a:t>Not inclined to business:</a:t>
            </a:r>
            <a:r>
              <a:rPr lang="en-US" dirty="0">
                <a:latin typeface="Raleway" pitchFamily="2" charset="77"/>
              </a:rPr>
              <a:t> </a:t>
            </a:r>
            <a:r>
              <a:rPr dirty="0">
                <a:latin typeface="Raleway" pitchFamily="2" charset="77"/>
              </a:rPr>
              <a:t>Only 6,5% of the CSOs have economic enterprises.</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tr-TR" b="1" dirty="0">
                <a:latin typeface="Raleway" pitchFamily="2" charset="77"/>
              </a:rPr>
              <a:t>Mobile:</a:t>
            </a:r>
            <a:r>
              <a:rPr lang="tr-TR" dirty="0">
                <a:latin typeface="Raleway" pitchFamily="2" charset="77"/>
              </a:rPr>
              <a:t> </a:t>
            </a:r>
            <a:r>
              <a:rPr dirty="0">
                <a:latin typeface="Raleway" pitchFamily="2" charset="77"/>
              </a:rPr>
              <a:t>25% of CSOs do not have an office.</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tr-TR" b="1" dirty="0">
                <a:latin typeface="Raleway" pitchFamily="2" charset="77"/>
              </a:rPr>
              <a:t>Solidarist:</a:t>
            </a:r>
            <a:r>
              <a:rPr lang="tr-TR" dirty="0">
                <a:latin typeface="Raleway" pitchFamily="2" charset="77"/>
              </a:rPr>
              <a:t> </a:t>
            </a:r>
            <a:r>
              <a:rPr dirty="0">
                <a:latin typeface="Raleway" pitchFamily="2" charset="77"/>
              </a:rPr>
              <a:t>The most frequently cited founding purpose was "solidarity and socialization" at 47%. </a:t>
            </a:r>
          </a:p>
          <a:p>
            <a:pPr marL="228600" defTabSz="449580">
              <a:lnSpc>
                <a:spcPct val="200000"/>
              </a:lnSpc>
              <a:spcBef>
                <a:spcPts val="800"/>
              </a:spcBef>
              <a:buSzPct val="100000"/>
              <a:defRPr sz="1200">
                <a:uFill>
                  <a:solidFill>
                    <a:srgbClr val="000000"/>
                  </a:solidFill>
                </a:uFill>
                <a:latin typeface="Georgia"/>
                <a:ea typeface="Georgia"/>
                <a:cs typeface="Georgia"/>
                <a:sym typeface="Georgia"/>
              </a:defRPr>
            </a:pPr>
            <a:r>
              <a:rPr lang="tr-TR" dirty="0">
                <a:latin typeface="Raleway" pitchFamily="2" charset="77"/>
              </a:rPr>
              <a:t>		</a:t>
            </a:r>
            <a:r>
              <a:rPr dirty="0">
                <a:latin typeface="Raleway" pitchFamily="2" charset="77"/>
              </a:rPr>
              <a:t>"empowerment, skills acquisition, organization" (38 percent) and </a:t>
            </a:r>
            <a:endParaRPr lang="tr-TR" dirty="0">
              <a:latin typeface="Raleway" pitchFamily="2" charset="77"/>
            </a:endParaRPr>
          </a:p>
          <a:p>
            <a:pPr marL="228600" defTabSz="449580">
              <a:lnSpc>
                <a:spcPct val="200000"/>
              </a:lnSpc>
              <a:spcBef>
                <a:spcPts val="800"/>
              </a:spcBef>
              <a:buSzPct val="100000"/>
              <a:defRPr sz="1200">
                <a:uFill>
                  <a:solidFill>
                    <a:srgbClr val="000000"/>
                  </a:solidFill>
                </a:uFill>
                <a:latin typeface="Georgia"/>
                <a:ea typeface="Georgia"/>
                <a:cs typeface="Georgia"/>
                <a:sym typeface="Georgia"/>
              </a:defRPr>
            </a:pPr>
            <a:r>
              <a:rPr lang="tr-TR" dirty="0">
                <a:latin typeface="Raleway" pitchFamily="2" charset="77"/>
              </a:rPr>
              <a:t>		</a:t>
            </a:r>
            <a:r>
              <a:rPr dirty="0">
                <a:latin typeface="Raleway" pitchFamily="2" charset="77"/>
              </a:rPr>
              <a:t>"information, agenda setting, dissemination" (36 percent). </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sz="1200" b="1" dirty="0">
                <a:latin typeface="Raleway" pitchFamily="2" charset="77"/>
              </a:rPr>
              <a:t>R</a:t>
            </a:r>
            <a:r>
              <a:rPr kumimoji="0" lang="en-US" sz="1200" b="1" i="0" u="none" strike="noStrike" kern="0" cap="none" spc="0" normalizeH="0" baseline="0" noProof="0" dirty="0" err="1">
                <a:ln>
                  <a:noFill/>
                </a:ln>
                <a:solidFill>
                  <a:srgbClr val="000000"/>
                </a:solidFill>
                <a:effectLst/>
                <a:uLnTx/>
                <a:uFillTx/>
                <a:latin typeface="Raleway" pitchFamily="2" charset="77"/>
                <a:cs typeface="Arial"/>
                <a:sym typeface="Arial"/>
              </a:rPr>
              <a:t>ights</a:t>
            </a:r>
            <a:r>
              <a:rPr kumimoji="0" lang="en-US" sz="1200" b="1" i="0" u="none" strike="noStrike" kern="0" cap="none" spc="0" normalizeH="0" baseline="0" noProof="0" dirty="0">
                <a:ln>
                  <a:noFill/>
                </a:ln>
                <a:solidFill>
                  <a:srgbClr val="000000"/>
                </a:solidFill>
                <a:effectLst/>
                <a:uLnTx/>
                <a:uFillTx/>
                <a:latin typeface="Raleway" pitchFamily="2" charset="77"/>
                <a:cs typeface="Arial"/>
                <a:sym typeface="Arial"/>
              </a:rPr>
              <a:t>-based approach on the rise</a:t>
            </a:r>
            <a:r>
              <a:rPr lang="tr-TR" dirty="0">
                <a:latin typeface="Raleway" pitchFamily="2" charset="77"/>
              </a:rPr>
              <a:t>: </a:t>
            </a:r>
            <a:r>
              <a:rPr dirty="0">
                <a:latin typeface="Raleway" pitchFamily="2" charset="77"/>
              </a:rPr>
              <a:t>It is estimated that about 13% of CSOs have a rights-based approach.</a:t>
            </a:r>
          </a:p>
        </p:txBody>
      </p:sp>
      <p:sp>
        <p:nvSpPr>
          <p:cNvPr id="6" name="Google Shape;74;p14">
            <a:extLst>
              <a:ext uri="{FF2B5EF4-FFF2-40B4-BE49-F238E27FC236}">
                <a16:creationId xmlns:a16="http://schemas.microsoft.com/office/drawing/2014/main" id="{FEDEC5E2-EB9E-C80A-4AAC-489BECA8C119}"/>
              </a:ext>
            </a:extLst>
          </p:cNvPr>
          <p:cNvSpPr txBox="1">
            <a:spLocks/>
          </p:cNvSpPr>
          <p:nvPr/>
        </p:nvSpPr>
        <p:spPr>
          <a:xfrm>
            <a:off x="364150" y="620160"/>
            <a:ext cx="8520600" cy="564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1pPr>
            <a:lvl2pPr marR="0" lvl="1"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2pPr>
            <a:lvl3pPr marR="0" lvl="2"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3pPr>
            <a:lvl4pPr marR="0" lvl="3"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4pPr>
            <a:lvl5pPr marR="0" lvl="4"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5pPr>
            <a:lvl6pPr marR="0" lvl="5"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6pPr>
            <a:lvl7pPr marR="0" lvl="6"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7pPr>
            <a:lvl8pPr marR="0" lvl="7"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8pPr>
            <a:lvl9pPr marR="0" lvl="8"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9pPr>
          </a:lstStyle>
          <a:p>
            <a:r>
              <a:rPr lang="en-US" b="1" dirty="0">
                <a:latin typeface="Raleway" pitchFamily="2" charset="77"/>
              </a:rPr>
              <a:t>CSO profile-2</a:t>
            </a:r>
          </a:p>
        </p:txBody>
      </p:sp>
    </p:spTree>
    <p:extLst>
      <p:ext uri="{BB962C8B-B14F-4D97-AF65-F5344CB8AC3E}">
        <p14:creationId xmlns:p14="http://schemas.microsoft.com/office/powerpoint/2010/main" val="3204212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sp>
        <p:nvSpPr>
          <p:cNvPr id="6" name="Google Shape;74;p14">
            <a:extLst>
              <a:ext uri="{FF2B5EF4-FFF2-40B4-BE49-F238E27FC236}">
                <a16:creationId xmlns:a16="http://schemas.microsoft.com/office/drawing/2014/main" id="{FEDEC5E2-EB9E-C80A-4AAC-489BECA8C119}"/>
              </a:ext>
            </a:extLst>
          </p:cNvPr>
          <p:cNvSpPr txBox="1">
            <a:spLocks/>
          </p:cNvSpPr>
          <p:nvPr/>
        </p:nvSpPr>
        <p:spPr>
          <a:xfrm>
            <a:off x="364150" y="620160"/>
            <a:ext cx="8520600" cy="564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1pPr>
            <a:lvl2pPr marR="0" lvl="1"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2pPr>
            <a:lvl3pPr marR="0" lvl="2"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3pPr>
            <a:lvl4pPr marR="0" lvl="3"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4pPr>
            <a:lvl5pPr marR="0" lvl="4"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5pPr>
            <a:lvl6pPr marR="0" lvl="5"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6pPr>
            <a:lvl7pPr marR="0" lvl="6"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7pPr>
            <a:lvl8pPr marR="0" lvl="7"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8pPr>
            <a:lvl9pPr marR="0" lvl="8"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9pPr>
          </a:lstStyle>
          <a:p>
            <a:r>
              <a:rPr lang="en-US" sz="2800" b="1" dirty="0">
                <a:latin typeface="Raleway" pitchFamily="2" charset="77"/>
              </a:rPr>
              <a:t>Enabling environment/freedom of association</a:t>
            </a:r>
          </a:p>
        </p:txBody>
      </p:sp>
      <p:sp>
        <p:nvSpPr>
          <p:cNvPr id="4" name="35% of CSOs have been audited by public institutions in the last two years.…">
            <a:extLst>
              <a:ext uri="{FF2B5EF4-FFF2-40B4-BE49-F238E27FC236}">
                <a16:creationId xmlns:a16="http://schemas.microsoft.com/office/drawing/2014/main" id="{54861057-05A1-202E-1C87-B4C3292EB9E1}"/>
              </a:ext>
            </a:extLst>
          </p:cNvPr>
          <p:cNvSpPr txBox="1"/>
          <p:nvPr/>
        </p:nvSpPr>
        <p:spPr>
          <a:xfrm>
            <a:off x="182762" y="1185060"/>
            <a:ext cx="7900559" cy="32376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b="1" dirty="0">
                <a:latin typeface="Raleway" pitchFamily="2" charset="77"/>
              </a:rPr>
              <a:t>35% </a:t>
            </a:r>
            <a:r>
              <a:rPr dirty="0">
                <a:latin typeface="Raleway" pitchFamily="2" charset="77"/>
              </a:rPr>
              <a:t>of CSOs have been </a:t>
            </a:r>
            <a:r>
              <a:rPr b="1" dirty="0">
                <a:latin typeface="Raleway" pitchFamily="2" charset="77"/>
              </a:rPr>
              <a:t>audited</a:t>
            </a:r>
            <a:r>
              <a:rPr dirty="0">
                <a:latin typeface="Raleway" pitchFamily="2" charset="77"/>
              </a:rPr>
              <a:t> by public institutions in the last two years.</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b="1" dirty="0">
                <a:latin typeface="Raleway" pitchFamily="2" charset="77"/>
              </a:rPr>
              <a:t>4.2%</a:t>
            </a:r>
            <a:r>
              <a:rPr dirty="0">
                <a:latin typeface="Raleway" pitchFamily="2" charset="77"/>
              </a:rPr>
              <a:t> of CSOs received </a:t>
            </a:r>
            <a:r>
              <a:rPr b="1" dirty="0">
                <a:latin typeface="Raleway" pitchFamily="2" charset="77"/>
              </a:rPr>
              <a:t>fines</a:t>
            </a:r>
            <a:r>
              <a:rPr dirty="0">
                <a:latin typeface="Raleway" pitchFamily="2" charset="77"/>
              </a:rPr>
              <a:t> as a result of inspections.</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b="1" dirty="0">
                <a:latin typeface="Raleway" pitchFamily="2" charset="77"/>
              </a:rPr>
              <a:t>Rights-based CSOs </a:t>
            </a:r>
            <a:r>
              <a:rPr dirty="0">
                <a:latin typeface="Raleway" pitchFamily="2" charset="77"/>
              </a:rPr>
              <a:t>are more likely to be inspected.</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dirty="0">
                <a:latin typeface="Raleway" pitchFamily="2" charset="77"/>
              </a:rPr>
              <a:t>Rights-based CSOs report that they face </a:t>
            </a:r>
            <a:r>
              <a:rPr b="1" dirty="0">
                <a:latin typeface="Raleway" pitchFamily="2" charset="77"/>
              </a:rPr>
              <a:t>more pressure </a:t>
            </a:r>
            <a:r>
              <a:rPr dirty="0">
                <a:latin typeface="Raleway" pitchFamily="2" charset="77"/>
              </a:rPr>
              <a:t>than other groups for their critical statements </a:t>
            </a:r>
          </a:p>
          <a:p>
            <a:pPr defTabSz="449580">
              <a:lnSpc>
                <a:spcPct val="200000"/>
              </a:lnSpc>
              <a:spcBef>
                <a:spcPts val="800"/>
              </a:spcBef>
              <a:defRPr sz="1200">
                <a:uFill>
                  <a:solidFill>
                    <a:srgbClr val="000000"/>
                  </a:solidFill>
                </a:uFill>
                <a:latin typeface="Georgia"/>
                <a:ea typeface="Georgia"/>
                <a:cs typeface="Georgia"/>
                <a:sym typeface="Georgia"/>
              </a:defRPr>
            </a:pPr>
            <a:r>
              <a:rPr dirty="0">
                <a:latin typeface="Raleway" pitchFamily="2" charset="77"/>
              </a:rPr>
              <a:t>           and engage in more self-censorship.</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dirty="0">
                <a:latin typeface="Raleway" pitchFamily="2" charset="77"/>
              </a:rPr>
              <a:t>Rights-based CSOs build more </a:t>
            </a:r>
            <a:r>
              <a:rPr b="1" dirty="0">
                <a:latin typeface="Raleway" pitchFamily="2" charset="77"/>
              </a:rPr>
              <a:t>relationships with public institutions</a:t>
            </a:r>
            <a:r>
              <a:rPr dirty="0">
                <a:latin typeface="Raleway" pitchFamily="2" charset="77"/>
              </a:rPr>
              <a:t>, </a:t>
            </a:r>
          </a:p>
          <a:p>
            <a:pPr defTabSz="449580">
              <a:lnSpc>
                <a:spcPct val="200000"/>
              </a:lnSpc>
              <a:spcBef>
                <a:spcPts val="800"/>
              </a:spcBef>
              <a:defRPr sz="1200">
                <a:uFill>
                  <a:solidFill>
                    <a:srgbClr val="000000"/>
                  </a:solidFill>
                </a:uFill>
                <a:latin typeface="Georgia"/>
                <a:ea typeface="Georgia"/>
                <a:cs typeface="Georgia"/>
                <a:sym typeface="Georgia"/>
              </a:defRPr>
            </a:pPr>
            <a:r>
              <a:rPr dirty="0">
                <a:latin typeface="Raleway" pitchFamily="2" charset="77"/>
              </a:rPr>
              <a:t>       but they are much more critical of public-civil society relations and have much more negative perceptions.</a:t>
            </a:r>
          </a:p>
        </p:txBody>
      </p:sp>
    </p:spTree>
    <p:extLst>
      <p:ext uri="{BB962C8B-B14F-4D97-AF65-F5344CB8AC3E}">
        <p14:creationId xmlns:p14="http://schemas.microsoft.com/office/powerpoint/2010/main" val="2245915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sp>
        <p:nvSpPr>
          <p:cNvPr id="6" name="Google Shape;74;p14">
            <a:extLst>
              <a:ext uri="{FF2B5EF4-FFF2-40B4-BE49-F238E27FC236}">
                <a16:creationId xmlns:a16="http://schemas.microsoft.com/office/drawing/2014/main" id="{FEDEC5E2-EB9E-C80A-4AAC-489BECA8C119}"/>
              </a:ext>
            </a:extLst>
          </p:cNvPr>
          <p:cNvSpPr txBox="1">
            <a:spLocks/>
          </p:cNvSpPr>
          <p:nvPr/>
        </p:nvSpPr>
        <p:spPr>
          <a:xfrm>
            <a:off x="364150" y="620160"/>
            <a:ext cx="8520600" cy="564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1pPr>
            <a:lvl2pPr marR="0" lvl="1"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2pPr>
            <a:lvl3pPr marR="0" lvl="2"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3pPr>
            <a:lvl4pPr marR="0" lvl="3"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4pPr>
            <a:lvl5pPr marR="0" lvl="4"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5pPr>
            <a:lvl6pPr marR="0" lvl="5"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6pPr>
            <a:lvl7pPr marR="0" lvl="6"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7pPr>
            <a:lvl8pPr marR="0" lvl="7"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8pPr>
            <a:lvl9pPr marR="0" lvl="8"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9pPr>
          </a:lstStyle>
          <a:p>
            <a:r>
              <a:rPr lang="en-US" sz="1600" b="1" dirty="0">
                <a:latin typeface="Raleway" pitchFamily="2" charset="77"/>
              </a:rPr>
              <a:t>Participation in decision-making processes and relations with public institutions</a:t>
            </a:r>
          </a:p>
        </p:txBody>
      </p:sp>
      <p:sp>
        <p:nvSpPr>
          <p:cNvPr id="2" name="Only 5.5% of CSOs are able to receive government support in cash or kind.…">
            <a:extLst>
              <a:ext uri="{FF2B5EF4-FFF2-40B4-BE49-F238E27FC236}">
                <a16:creationId xmlns:a16="http://schemas.microsoft.com/office/drawing/2014/main" id="{3EF5BBF4-8560-38C6-49A3-725320E1A314}"/>
              </a:ext>
            </a:extLst>
          </p:cNvPr>
          <p:cNvSpPr txBox="1"/>
          <p:nvPr/>
        </p:nvSpPr>
        <p:spPr>
          <a:xfrm>
            <a:off x="489890" y="1458534"/>
            <a:ext cx="7296226" cy="2293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lang="en-US" b="1" dirty="0">
                <a:latin typeface="Raleway" pitchFamily="2" charset="77"/>
              </a:rPr>
              <a:t>14%</a:t>
            </a:r>
            <a:r>
              <a:rPr lang="en-US" dirty="0">
                <a:latin typeface="Raleway" pitchFamily="2" charset="77"/>
              </a:rPr>
              <a:t> of CSOs can benefit from </a:t>
            </a:r>
            <a:r>
              <a:rPr lang="en-US" b="1" dirty="0">
                <a:latin typeface="Raleway" pitchFamily="2" charset="77"/>
              </a:rPr>
              <a:t>tax advantages</a:t>
            </a:r>
            <a:r>
              <a:rPr lang="en-US" dirty="0">
                <a:latin typeface="Raleway" pitchFamily="2" charset="77"/>
              </a:rPr>
              <a:t>.</a:t>
            </a:r>
            <a:endParaRPr lang="tr-TR" dirty="0">
              <a:latin typeface="Raleway" pitchFamily="2" charset="77"/>
            </a:endParaRP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b="1" dirty="0">
                <a:latin typeface="Raleway" pitchFamily="2" charset="77"/>
              </a:rPr>
              <a:t>5.5% </a:t>
            </a:r>
            <a:r>
              <a:rPr dirty="0">
                <a:latin typeface="Raleway" pitchFamily="2" charset="77"/>
              </a:rPr>
              <a:t>of CSOs are able to receive </a:t>
            </a:r>
            <a:r>
              <a:rPr b="1" dirty="0">
                <a:latin typeface="Raleway" pitchFamily="2" charset="77"/>
              </a:rPr>
              <a:t>government support </a:t>
            </a:r>
            <a:r>
              <a:rPr dirty="0">
                <a:latin typeface="Raleway" pitchFamily="2" charset="77"/>
              </a:rPr>
              <a:t>in cash or kind.</a:t>
            </a:r>
            <a:endParaRPr lang="tr-TR" dirty="0">
              <a:latin typeface="Raleway" pitchFamily="2" charset="77"/>
            </a:endParaRP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b="1" dirty="0">
                <a:latin typeface="Raleway" pitchFamily="2" charset="77"/>
              </a:rPr>
              <a:t>6% </a:t>
            </a:r>
            <a:r>
              <a:rPr dirty="0">
                <a:latin typeface="Raleway" pitchFamily="2" charset="77"/>
              </a:rPr>
              <a:t>of CSOs benefit from grant programs by </a:t>
            </a:r>
            <a:r>
              <a:rPr b="1" dirty="0">
                <a:latin typeface="Raleway" pitchFamily="2" charset="77"/>
              </a:rPr>
              <a:t>international donors</a:t>
            </a:r>
            <a:r>
              <a:rPr dirty="0">
                <a:latin typeface="Raleway" pitchFamily="2" charset="77"/>
              </a:rPr>
              <a:t>.</a:t>
            </a:r>
          </a:p>
          <a:p>
            <a:pPr marL="457200" indent="-228600" defTabSz="449580">
              <a:lnSpc>
                <a:spcPct val="200000"/>
              </a:lnSpc>
              <a:spcBef>
                <a:spcPts val="800"/>
              </a:spcBef>
              <a:buSzPct val="100000"/>
              <a:buFont typeface="Symbol"/>
              <a:buChar char="·"/>
              <a:defRPr sz="1200">
                <a:uFill>
                  <a:solidFill>
                    <a:srgbClr val="000000"/>
                  </a:solidFill>
                </a:uFill>
                <a:latin typeface="Georgia"/>
                <a:ea typeface="Georgia"/>
                <a:cs typeface="Georgia"/>
                <a:sym typeface="Georgia"/>
              </a:defRPr>
            </a:pPr>
            <a:r>
              <a:rPr dirty="0">
                <a:latin typeface="Raleway" pitchFamily="2" charset="77"/>
              </a:rPr>
              <a:t>About </a:t>
            </a:r>
            <a:r>
              <a:rPr b="1" dirty="0">
                <a:latin typeface="Raleway" pitchFamily="2" charset="77"/>
              </a:rPr>
              <a:t>18% </a:t>
            </a:r>
            <a:r>
              <a:rPr dirty="0">
                <a:latin typeface="Raleway" pitchFamily="2" charset="77"/>
              </a:rPr>
              <a:t>of CSOs can participate in </a:t>
            </a:r>
            <a:r>
              <a:rPr b="1" dirty="0">
                <a:latin typeface="Raleway" pitchFamily="2" charset="77"/>
              </a:rPr>
              <a:t>consultation processes </a:t>
            </a:r>
            <a:r>
              <a:rPr dirty="0">
                <a:latin typeface="Raleway" pitchFamily="2" charset="77"/>
              </a:rPr>
              <a:t>conducted by public institutions. </a:t>
            </a:r>
            <a:endParaRPr lang="tr-TR" dirty="0">
              <a:latin typeface="Raleway" pitchFamily="2" charset="77"/>
            </a:endParaRPr>
          </a:p>
          <a:p>
            <a:pPr marL="228600" lvl="1" defTabSz="449580">
              <a:lnSpc>
                <a:spcPct val="200000"/>
              </a:lnSpc>
              <a:spcBef>
                <a:spcPts val="800"/>
              </a:spcBef>
              <a:buSzPct val="100000"/>
              <a:defRPr sz="1200">
                <a:uFill>
                  <a:solidFill>
                    <a:srgbClr val="000000"/>
                  </a:solidFill>
                </a:uFill>
                <a:latin typeface="Georgia"/>
                <a:ea typeface="Georgia"/>
                <a:cs typeface="Georgia"/>
                <a:sym typeface="Georgia"/>
              </a:defRPr>
            </a:pPr>
            <a:r>
              <a:rPr lang="en-TR" dirty="0">
                <a:latin typeface="Raleway" pitchFamily="2" charset="77"/>
              </a:rPr>
              <a:t>	</a:t>
            </a:r>
            <a:r>
              <a:rPr dirty="0">
                <a:latin typeface="Raleway" pitchFamily="2" charset="77"/>
              </a:rPr>
              <a:t>Most interaction is with municipalities (42%).</a:t>
            </a:r>
          </a:p>
        </p:txBody>
      </p:sp>
    </p:spTree>
    <p:extLst>
      <p:ext uri="{BB962C8B-B14F-4D97-AF65-F5344CB8AC3E}">
        <p14:creationId xmlns:p14="http://schemas.microsoft.com/office/powerpoint/2010/main" val="533471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5"/>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Raleway ExtraBold"/>
                <a:ea typeface="Raleway ExtraBold"/>
                <a:cs typeface="Raleway ExtraBold"/>
                <a:sym typeface="Raleway ExtraBold"/>
              </a:rPr>
              <a:t>The role and activities of STGM in CSO Governance in Turkey</a:t>
            </a:r>
          </a:p>
        </p:txBody>
      </p:sp>
      <p:pic>
        <p:nvPicPr>
          <p:cNvPr id="87" name="Google Shape;87;p15"/>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88" name="Google Shape;88;p15"/>
          <p:cNvPicPr preferRelativeResize="0"/>
          <p:nvPr/>
        </p:nvPicPr>
        <p:blipFill>
          <a:blip r:embed="rId4">
            <a:alphaModFix/>
          </a:blip>
          <a:stretch>
            <a:fillRect/>
          </a:stretch>
        </p:blipFill>
        <p:spPr>
          <a:xfrm>
            <a:off x="7554525" y="143800"/>
            <a:ext cx="1330225" cy="475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sp>
        <p:nvSpPr>
          <p:cNvPr id="6" name="Google Shape;74;p14">
            <a:extLst>
              <a:ext uri="{FF2B5EF4-FFF2-40B4-BE49-F238E27FC236}">
                <a16:creationId xmlns:a16="http://schemas.microsoft.com/office/drawing/2014/main" id="{FEDEC5E2-EB9E-C80A-4AAC-489BECA8C119}"/>
              </a:ext>
            </a:extLst>
          </p:cNvPr>
          <p:cNvSpPr txBox="1">
            <a:spLocks/>
          </p:cNvSpPr>
          <p:nvPr/>
        </p:nvSpPr>
        <p:spPr>
          <a:xfrm>
            <a:off x="364150" y="620160"/>
            <a:ext cx="8520600" cy="564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1pPr>
            <a:lvl2pPr marR="0" lvl="1"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2pPr>
            <a:lvl3pPr marR="0" lvl="2"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3pPr>
            <a:lvl4pPr marR="0" lvl="3"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4pPr>
            <a:lvl5pPr marR="0" lvl="4"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5pPr>
            <a:lvl6pPr marR="0" lvl="5"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6pPr>
            <a:lvl7pPr marR="0" lvl="6"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7pPr>
            <a:lvl8pPr marR="0" lvl="7"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8pPr>
            <a:lvl9pPr marR="0" lvl="8"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9pPr>
          </a:lstStyle>
          <a:p>
            <a:r>
              <a:rPr lang="en-US" sz="2400" b="1" dirty="0">
                <a:latin typeface="Raleway" pitchFamily="2" charset="77"/>
              </a:rPr>
              <a:t>Association of Civil Society Development Centre </a:t>
            </a:r>
          </a:p>
        </p:txBody>
      </p:sp>
      <p:sp>
        <p:nvSpPr>
          <p:cNvPr id="3" name="Google Shape;146;p5">
            <a:extLst>
              <a:ext uri="{FF2B5EF4-FFF2-40B4-BE49-F238E27FC236}">
                <a16:creationId xmlns:a16="http://schemas.microsoft.com/office/drawing/2014/main" id="{013D4AD9-4DAC-2102-59FD-7D04A63B8C2E}"/>
              </a:ext>
            </a:extLst>
          </p:cNvPr>
          <p:cNvSpPr txBox="1"/>
          <p:nvPr/>
        </p:nvSpPr>
        <p:spPr>
          <a:xfrm>
            <a:off x="363840" y="1914870"/>
            <a:ext cx="7662879" cy="3462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74" tIns="34274" rIns="34274" bIns="34274">
            <a:spAutoFit/>
          </a:bodyPr>
          <a:lstStyle>
            <a:lvl1pPr defTabSz="685800">
              <a:defRPr sz="1800">
                <a:solidFill>
                  <a:srgbClr val="3F3F3F"/>
                </a:solidFill>
                <a:latin typeface="Georgia"/>
                <a:ea typeface="Georgia"/>
                <a:cs typeface="Georgia"/>
                <a:sym typeface="Georgia"/>
              </a:defRPr>
            </a:lvl1pPr>
          </a:lstStyle>
          <a:p>
            <a:r>
              <a:rPr dirty="0">
                <a:latin typeface="Raleway" pitchFamily="2" charset="77"/>
              </a:rPr>
              <a:t>A strong and democratic civil society</a:t>
            </a:r>
          </a:p>
        </p:txBody>
      </p:sp>
      <p:sp>
        <p:nvSpPr>
          <p:cNvPr id="4" name="Google Shape;149;p5">
            <a:extLst>
              <a:ext uri="{FF2B5EF4-FFF2-40B4-BE49-F238E27FC236}">
                <a16:creationId xmlns:a16="http://schemas.microsoft.com/office/drawing/2014/main" id="{588FFD36-FDC1-AEF4-9391-EB2997F80E7A}"/>
              </a:ext>
            </a:extLst>
          </p:cNvPr>
          <p:cNvSpPr txBox="1"/>
          <p:nvPr/>
        </p:nvSpPr>
        <p:spPr>
          <a:xfrm>
            <a:off x="297280" y="1396271"/>
            <a:ext cx="4276379" cy="373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74" tIns="34274" rIns="34274" bIns="34274">
            <a:spAutoFit/>
          </a:bodyPr>
          <a:lstStyle>
            <a:lvl1pPr defTabSz="685800">
              <a:defRPr sz="2000">
                <a:solidFill>
                  <a:srgbClr val="FFFFFF"/>
                </a:solidFill>
                <a:latin typeface="Poppins Medium"/>
                <a:ea typeface="Poppins Medium"/>
                <a:cs typeface="Poppins Medium"/>
                <a:sym typeface="Poppins Medium"/>
              </a:defRPr>
            </a:lvl1pPr>
          </a:lstStyle>
          <a:p>
            <a:r>
              <a:rPr b="1" dirty="0">
                <a:solidFill>
                  <a:schemeClr val="bg2"/>
                </a:solidFill>
                <a:latin typeface="Raleway" pitchFamily="2" charset="77"/>
              </a:rPr>
              <a:t>Vision</a:t>
            </a:r>
          </a:p>
        </p:txBody>
      </p:sp>
      <p:sp>
        <p:nvSpPr>
          <p:cNvPr id="5" name="Google Shape;151;p5">
            <a:extLst>
              <a:ext uri="{FF2B5EF4-FFF2-40B4-BE49-F238E27FC236}">
                <a16:creationId xmlns:a16="http://schemas.microsoft.com/office/drawing/2014/main" id="{4F60EE8A-4339-662D-0D60-4D7C3E3D3DFE}"/>
              </a:ext>
            </a:extLst>
          </p:cNvPr>
          <p:cNvSpPr txBox="1"/>
          <p:nvPr/>
        </p:nvSpPr>
        <p:spPr>
          <a:xfrm>
            <a:off x="285524" y="2414453"/>
            <a:ext cx="4276378" cy="373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74" tIns="34274" rIns="34274" bIns="34274">
            <a:spAutoFit/>
          </a:bodyPr>
          <a:lstStyle>
            <a:lvl1pPr defTabSz="685800">
              <a:defRPr sz="2000">
                <a:solidFill>
                  <a:srgbClr val="FFFFFF"/>
                </a:solidFill>
                <a:latin typeface="Poppins Medium"/>
                <a:ea typeface="Poppins Medium"/>
                <a:cs typeface="Poppins Medium"/>
                <a:sym typeface="Poppins Medium"/>
              </a:defRPr>
            </a:lvl1pPr>
          </a:lstStyle>
          <a:p>
            <a:r>
              <a:rPr b="1" dirty="0">
                <a:solidFill>
                  <a:schemeClr val="bg2"/>
                </a:solidFill>
                <a:latin typeface="Raleway" pitchFamily="2" charset="77"/>
              </a:rPr>
              <a:t>Mission</a:t>
            </a:r>
          </a:p>
        </p:txBody>
      </p:sp>
      <p:sp>
        <p:nvSpPr>
          <p:cNvPr id="7" name="Google Shape;152;p5">
            <a:extLst>
              <a:ext uri="{FF2B5EF4-FFF2-40B4-BE49-F238E27FC236}">
                <a16:creationId xmlns:a16="http://schemas.microsoft.com/office/drawing/2014/main" id="{C412F947-4F3C-24CA-633C-590BCDD42227}"/>
              </a:ext>
            </a:extLst>
          </p:cNvPr>
          <p:cNvSpPr txBox="1"/>
          <p:nvPr/>
        </p:nvSpPr>
        <p:spPr>
          <a:xfrm>
            <a:off x="363840" y="3061753"/>
            <a:ext cx="7662879" cy="18850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74" tIns="34274" rIns="34274" bIns="34274">
            <a:spAutoFit/>
          </a:bodyPr>
          <a:lstStyle/>
          <a:p>
            <a:pPr marL="180473" indent="-180473" defTabSz="685800">
              <a:buSzPct val="100000"/>
              <a:buChar char="•"/>
              <a:defRPr sz="1800">
                <a:solidFill>
                  <a:srgbClr val="3F3F3F"/>
                </a:solidFill>
                <a:latin typeface="Calibri"/>
                <a:ea typeface="Calibri"/>
                <a:cs typeface="Calibri"/>
                <a:sym typeface="Calibri"/>
              </a:defRPr>
            </a:pPr>
            <a:r>
              <a:rPr dirty="0">
                <a:latin typeface="Raleway" pitchFamily="2" charset="77"/>
              </a:rPr>
              <a:t>To ensure the development of participation and democracy in civil society,</a:t>
            </a:r>
          </a:p>
          <a:p>
            <a:pPr marL="180473" indent="-180473" defTabSz="685800">
              <a:spcBef>
                <a:spcPts val="400"/>
              </a:spcBef>
              <a:buSzPct val="100000"/>
              <a:buChar char="•"/>
              <a:defRPr sz="1800">
                <a:solidFill>
                  <a:srgbClr val="3F3F3F"/>
                </a:solidFill>
                <a:latin typeface="Calibri"/>
                <a:ea typeface="Calibri"/>
                <a:cs typeface="Calibri"/>
                <a:sym typeface="Calibri"/>
              </a:defRPr>
            </a:pPr>
            <a:r>
              <a:rPr dirty="0">
                <a:latin typeface="Raleway" pitchFamily="2" charset="77"/>
              </a:rPr>
              <a:t>To strengthen </a:t>
            </a:r>
            <a:r>
              <a:rPr dirty="0" err="1">
                <a:latin typeface="Raleway" pitchFamily="2" charset="77"/>
              </a:rPr>
              <a:t>organisational</a:t>
            </a:r>
            <a:r>
              <a:rPr dirty="0">
                <a:latin typeface="Raleway" pitchFamily="2" charset="77"/>
              </a:rPr>
              <a:t> capacity and autonomy, </a:t>
            </a:r>
          </a:p>
          <a:p>
            <a:pPr marL="180473" indent="-180473" defTabSz="685800">
              <a:spcBef>
                <a:spcPts val="400"/>
              </a:spcBef>
              <a:buSzPct val="100000"/>
              <a:buChar char="•"/>
              <a:defRPr sz="1800">
                <a:solidFill>
                  <a:srgbClr val="3F3F3F"/>
                </a:solidFill>
                <a:latin typeface="Calibri"/>
                <a:ea typeface="Calibri"/>
                <a:cs typeface="Calibri"/>
                <a:sym typeface="Calibri"/>
              </a:defRPr>
            </a:pPr>
            <a:r>
              <a:rPr dirty="0">
                <a:latin typeface="Raleway" pitchFamily="2" charset="77"/>
              </a:rPr>
              <a:t>To make the voice of civil society heard in decision making processes, </a:t>
            </a:r>
          </a:p>
          <a:p>
            <a:pPr marL="180473" indent="-180473" defTabSz="685800">
              <a:spcBef>
                <a:spcPts val="400"/>
              </a:spcBef>
              <a:buSzPct val="100000"/>
              <a:buChar char="•"/>
              <a:defRPr sz="1800">
                <a:solidFill>
                  <a:srgbClr val="3F3F3F"/>
                </a:solidFill>
                <a:latin typeface="Calibri"/>
                <a:ea typeface="Calibri"/>
                <a:cs typeface="Calibri"/>
                <a:sym typeface="Calibri"/>
              </a:defRPr>
            </a:pPr>
            <a:r>
              <a:rPr dirty="0">
                <a:latin typeface="Raleway" pitchFamily="2" charset="77"/>
              </a:rPr>
              <a:t>To carry out capacity building activities, advocacy, campaign, research, and lobbying activities in its priority target areas</a:t>
            </a:r>
          </a:p>
        </p:txBody>
      </p:sp>
    </p:spTree>
    <p:extLst>
      <p:ext uri="{BB962C8B-B14F-4D97-AF65-F5344CB8AC3E}">
        <p14:creationId xmlns:p14="http://schemas.microsoft.com/office/powerpoint/2010/main" val="4182245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sp>
        <p:nvSpPr>
          <p:cNvPr id="6" name="Google Shape;74;p14">
            <a:extLst>
              <a:ext uri="{FF2B5EF4-FFF2-40B4-BE49-F238E27FC236}">
                <a16:creationId xmlns:a16="http://schemas.microsoft.com/office/drawing/2014/main" id="{FEDEC5E2-EB9E-C80A-4AAC-489BECA8C119}"/>
              </a:ext>
            </a:extLst>
          </p:cNvPr>
          <p:cNvSpPr txBox="1">
            <a:spLocks/>
          </p:cNvSpPr>
          <p:nvPr/>
        </p:nvSpPr>
        <p:spPr>
          <a:xfrm>
            <a:off x="364150" y="620160"/>
            <a:ext cx="8520600" cy="564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1pPr>
            <a:lvl2pPr marR="0" lvl="1"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2pPr>
            <a:lvl3pPr marR="0" lvl="2"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3pPr>
            <a:lvl4pPr marR="0" lvl="3"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4pPr>
            <a:lvl5pPr marR="0" lvl="4"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5pPr>
            <a:lvl6pPr marR="0" lvl="5"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6pPr>
            <a:lvl7pPr marR="0" lvl="6"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7pPr>
            <a:lvl8pPr marR="0" lvl="7"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8pPr>
            <a:lvl9pPr marR="0" lvl="8"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9pPr>
          </a:lstStyle>
          <a:p>
            <a:r>
              <a:rPr lang="en-US" sz="2400" b="1" dirty="0">
                <a:latin typeface="Raleway" pitchFamily="2" charset="77"/>
              </a:rPr>
              <a:t>Association of Civil Society Development Centre </a:t>
            </a:r>
          </a:p>
        </p:txBody>
      </p:sp>
      <p:grpSp>
        <p:nvGrpSpPr>
          <p:cNvPr id="2" name="Group">
            <a:extLst>
              <a:ext uri="{FF2B5EF4-FFF2-40B4-BE49-F238E27FC236}">
                <a16:creationId xmlns:a16="http://schemas.microsoft.com/office/drawing/2014/main" id="{213A2256-0A49-8816-20CC-EF57215D0D92}"/>
              </a:ext>
            </a:extLst>
          </p:cNvPr>
          <p:cNvGrpSpPr/>
          <p:nvPr/>
        </p:nvGrpSpPr>
        <p:grpSpPr>
          <a:xfrm>
            <a:off x="134014" y="-1"/>
            <a:ext cx="8997039" cy="5252938"/>
            <a:chOff x="0" y="0"/>
            <a:chExt cx="8997038" cy="5252937"/>
          </a:xfrm>
        </p:grpSpPr>
        <p:sp>
          <p:nvSpPr>
            <p:cNvPr id="8" name="Google Shape;160;g15a5aee61cc_0_0">
              <a:extLst>
                <a:ext uri="{FF2B5EF4-FFF2-40B4-BE49-F238E27FC236}">
                  <a16:creationId xmlns:a16="http://schemas.microsoft.com/office/drawing/2014/main" id="{DD05D2B7-38EB-A1B0-C601-518DA8A92601}"/>
                </a:ext>
              </a:extLst>
            </p:cNvPr>
            <p:cNvSpPr/>
            <p:nvPr/>
          </p:nvSpPr>
          <p:spPr>
            <a:xfrm>
              <a:off x="7920487" y="0"/>
              <a:ext cx="569026" cy="1130852"/>
            </a:xfrm>
            <a:prstGeom prst="rect">
              <a:avLst/>
            </a:prstGeom>
            <a:solidFill>
              <a:srgbClr val="ED7D31"/>
            </a:solidFill>
            <a:ln w="3175" cap="flat">
              <a:noFill/>
              <a:miter lim="400000"/>
            </a:ln>
            <a:effectLst>
              <a:outerShdw blurRad="38100" dist="50800" dir="2700000" rotWithShape="0">
                <a:srgbClr val="000000">
                  <a:alpha val="40000"/>
                </a:srgbClr>
              </a:outerShdw>
            </a:effectLst>
          </p:spPr>
          <p:txBody>
            <a:bodyPr wrap="square" lIns="34289" tIns="34289" rIns="34289" bIns="34289" numCol="1" anchor="ctr">
              <a:noAutofit/>
            </a:bodyPr>
            <a:lstStyle/>
            <a:p>
              <a:pPr algn="ctr" defTabSz="685800">
                <a:defRPr sz="1200">
                  <a:solidFill>
                    <a:srgbClr val="FFFFFF"/>
                  </a:solidFill>
                  <a:latin typeface="Calibri"/>
                  <a:ea typeface="Calibri"/>
                  <a:cs typeface="Calibri"/>
                  <a:sym typeface="Calibri"/>
                </a:defRPr>
              </a:pPr>
              <a:endParaRPr/>
            </a:p>
          </p:txBody>
        </p:sp>
        <p:sp>
          <p:nvSpPr>
            <p:cNvPr id="9" name="Google Shape;161;g15a5aee61cc_0_0">
              <a:extLst>
                <a:ext uri="{FF2B5EF4-FFF2-40B4-BE49-F238E27FC236}">
                  <a16:creationId xmlns:a16="http://schemas.microsoft.com/office/drawing/2014/main" id="{8FC14B84-93ED-892B-DBC7-15F6B4EC23AE}"/>
                </a:ext>
              </a:extLst>
            </p:cNvPr>
            <p:cNvSpPr/>
            <p:nvPr/>
          </p:nvSpPr>
          <p:spPr>
            <a:xfrm>
              <a:off x="7920487" y="4005365"/>
              <a:ext cx="569026" cy="1130851"/>
            </a:xfrm>
            <a:prstGeom prst="rect">
              <a:avLst/>
            </a:prstGeom>
            <a:solidFill>
              <a:srgbClr val="ED7D31"/>
            </a:solidFill>
            <a:ln w="3175" cap="flat">
              <a:noFill/>
              <a:miter lim="400000"/>
            </a:ln>
            <a:effectLst>
              <a:outerShdw blurRad="38100" dist="50800" dir="2700000" rotWithShape="0">
                <a:srgbClr val="000000">
                  <a:alpha val="40000"/>
                </a:srgbClr>
              </a:outerShdw>
            </a:effectLst>
          </p:spPr>
          <p:txBody>
            <a:bodyPr wrap="square" lIns="34289" tIns="34289" rIns="34289" bIns="34289" numCol="1" anchor="ctr">
              <a:noAutofit/>
            </a:bodyPr>
            <a:lstStyle/>
            <a:p>
              <a:pPr algn="ctr" defTabSz="685800">
                <a:defRPr sz="1200">
                  <a:solidFill>
                    <a:srgbClr val="FFFFFF"/>
                  </a:solidFill>
                  <a:latin typeface="Calibri"/>
                  <a:ea typeface="Calibri"/>
                  <a:cs typeface="Calibri"/>
                  <a:sym typeface="Calibri"/>
                </a:defRPr>
              </a:pPr>
              <a:endParaRPr/>
            </a:p>
          </p:txBody>
        </p:sp>
        <p:pic>
          <p:nvPicPr>
            <p:cNvPr id="10" name="Google Shape;163;g15a5aee61cc_0_0" descr="Google Shape;163;g15a5aee61cc_0_0">
              <a:extLst>
                <a:ext uri="{FF2B5EF4-FFF2-40B4-BE49-F238E27FC236}">
                  <a16:creationId xmlns:a16="http://schemas.microsoft.com/office/drawing/2014/main" id="{F713D18F-E2F1-109C-3FE8-1863FD63AD16}"/>
                </a:ext>
              </a:extLst>
            </p:cNvPr>
            <p:cNvPicPr>
              <a:picLocks noChangeAspect="1"/>
            </p:cNvPicPr>
            <p:nvPr/>
          </p:nvPicPr>
          <p:blipFill>
            <a:blip r:embed="rId5"/>
            <a:stretch>
              <a:fillRect/>
            </a:stretch>
          </p:blipFill>
          <p:spPr>
            <a:xfrm>
              <a:off x="6394664" y="4529417"/>
              <a:ext cx="1613374" cy="723521"/>
            </a:xfrm>
            <a:prstGeom prst="rect">
              <a:avLst/>
            </a:prstGeom>
            <a:ln w="12700" cap="flat">
              <a:noFill/>
              <a:miter lim="400000"/>
            </a:ln>
            <a:effectLst/>
          </p:spPr>
        </p:pic>
        <p:sp>
          <p:nvSpPr>
            <p:cNvPr id="11" name="Google Shape;164;g15a5aee61cc_0_0">
              <a:extLst>
                <a:ext uri="{FF2B5EF4-FFF2-40B4-BE49-F238E27FC236}">
                  <a16:creationId xmlns:a16="http://schemas.microsoft.com/office/drawing/2014/main" id="{C6D6EFDE-70F0-CD60-D274-9C7CFE62C308}"/>
                </a:ext>
              </a:extLst>
            </p:cNvPr>
            <p:cNvSpPr txBox="1"/>
            <p:nvPr/>
          </p:nvSpPr>
          <p:spPr>
            <a:xfrm>
              <a:off x="34819" y="2571750"/>
              <a:ext cx="520689" cy="191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defTabSz="685800">
                <a:defRPr sz="900" b="1"/>
              </a:lvl1pPr>
            </a:lstStyle>
            <a:p>
              <a:r>
                <a:t>CSDP</a:t>
              </a:r>
            </a:p>
          </p:txBody>
        </p:sp>
        <p:pic>
          <p:nvPicPr>
            <p:cNvPr id="12" name="Google Shape;165;g15a5aee61cc_0_0" descr="Google Shape;165;g15a5aee61cc_0_0">
              <a:extLst>
                <a:ext uri="{FF2B5EF4-FFF2-40B4-BE49-F238E27FC236}">
                  <a16:creationId xmlns:a16="http://schemas.microsoft.com/office/drawing/2014/main" id="{BBA6BCFB-D033-4786-C9B0-616983C72519}"/>
                </a:ext>
              </a:extLst>
            </p:cNvPr>
            <p:cNvPicPr>
              <a:picLocks noChangeAspect="1"/>
            </p:cNvPicPr>
            <p:nvPr/>
          </p:nvPicPr>
          <p:blipFill>
            <a:blip r:embed="rId6"/>
            <a:stretch>
              <a:fillRect/>
            </a:stretch>
          </p:blipFill>
          <p:spPr>
            <a:xfrm>
              <a:off x="783213" y="3034903"/>
              <a:ext cx="522981" cy="478633"/>
            </a:xfrm>
            <a:prstGeom prst="rect">
              <a:avLst/>
            </a:prstGeom>
            <a:ln w="12700" cap="flat">
              <a:noFill/>
              <a:miter lim="400000"/>
            </a:ln>
            <a:effectLst/>
          </p:spPr>
        </p:pic>
        <p:sp>
          <p:nvSpPr>
            <p:cNvPr id="13" name="Google Shape;168;g15a5aee61cc_0_0">
              <a:extLst>
                <a:ext uri="{FF2B5EF4-FFF2-40B4-BE49-F238E27FC236}">
                  <a16:creationId xmlns:a16="http://schemas.microsoft.com/office/drawing/2014/main" id="{5EE2C815-671F-47EB-0A13-8ECB58935587}"/>
                </a:ext>
              </a:extLst>
            </p:cNvPr>
            <p:cNvSpPr txBox="1"/>
            <p:nvPr/>
          </p:nvSpPr>
          <p:spPr>
            <a:xfrm>
              <a:off x="3815054" y="2463403"/>
              <a:ext cx="1822089" cy="318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b="1"/>
              </a:lvl1pPr>
            </a:lstStyle>
            <a:p>
              <a:r>
                <a:t>ACTIVE PARTICIPATION PROJECT</a:t>
              </a:r>
            </a:p>
          </p:txBody>
        </p:sp>
        <p:sp>
          <p:nvSpPr>
            <p:cNvPr id="14" name="Google Shape;171;g15a5aee61cc_0_0">
              <a:extLst>
                <a:ext uri="{FF2B5EF4-FFF2-40B4-BE49-F238E27FC236}">
                  <a16:creationId xmlns:a16="http://schemas.microsoft.com/office/drawing/2014/main" id="{63439D7A-3F5F-D3B8-8CF2-26E259E9035E}"/>
                </a:ext>
              </a:extLst>
            </p:cNvPr>
            <p:cNvSpPr txBox="1"/>
            <p:nvPr/>
          </p:nvSpPr>
          <p:spPr>
            <a:xfrm>
              <a:off x="2573232" y="3327797"/>
              <a:ext cx="1270838" cy="191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b="1"/>
              </a:lvl1pPr>
            </a:lstStyle>
            <a:p>
              <a:r>
                <a:t>DIALOGUE PROJECT</a:t>
              </a:r>
            </a:p>
          </p:txBody>
        </p:sp>
        <p:grpSp>
          <p:nvGrpSpPr>
            <p:cNvPr id="15" name="Google Shape;172;g15a5aee61cc_0_0">
              <a:extLst>
                <a:ext uri="{FF2B5EF4-FFF2-40B4-BE49-F238E27FC236}">
                  <a16:creationId xmlns:a16="http://schemas.microsoft.com/office/drawing/2014/main" id="{253154F2-039E-0867-6B09-E0A49E1B8D9E}"/>
                </a:ext>
              </a:extLst>
            </p:cNvPr>
            <p:cNvGrpSpPr/>
            <p:nvPr/>
          </p:nvGrpSpPr>
          <p:grpSpPr>
            <a:xfrm>
              <a:off x="61013" y="2680151"/>
              <a:ext cx="8672563" cy="567576"/>
              <a:chOff x="0" y="0"/>
              <a:chExt cx="8672562" cy="567575"/>
            </a:xfrm>
          </p:grpSpPr>
          <p:grpSp>
            <p:nvGrpSpPr>
              <p:cNvPr id="44" name="Google Shape;173;g15a5aee61cc_0_0">
                <a:extLst>
                  <a:ext uri="{FF2B5EF4-FFF2-40B4-BE49-F238E27FC236}">
                    <a16:creationId xmlns:a16="http://schemas.microsoft.com/office/drawing/2014/main" id="{828C0C30-4D82-09A0-17D9-0D5A64BD01DC}"/>
                  </a:ext>
                </a:extLst>
              </p:cNvPr>
              <p:cNvGrpSpPr/>
              <p:nvPr/>
            </p:nvGrpSpPr>
            <p:grpSpPr>
              <a:xfrm>
                <a:off x="-1" y="0"/>
                <a:ext cx="8672563" cy="567576"/>
                <a:chOff x="0" y="0"/>
                <a:chExt cx="8672561" cy="567575"/>
              </a:xfrm>
            </p:grpSpPr>
            <p:sp>
              <p:nvSpPr>
                <p:cNvPr id="53" name="Google Shape;174;g15a5aee61cc_0_0">
                  <a:extLst>
                    <a:ext uri="{FF2B5EF4-FFF2-40B4-BE49-F238E27FC236}">
                      <a16:creationId xmlns:a16="http://schemas.microsoft.com/office/drawing/2014/main" id="{8A0FADD7-7276-4AC4-2741-62249316425E}"/>
                    </a:ext>
                  </a:extLst>
                </p:cNvPr>
                <p:cNvSpPr/>
                <p:nvPr/>
              </p:nvSpPr>
              <p:spPr>
                <a:xfrm flipV="1">
                  <a:off x="19283" y="270346"/>
                  <a:ext cx="8653279" cy="1126"/>
                </a:xfrm>
                <a:prstGeom prst="line">
                  <a:avLst/>
                </a:prstGeom>
                <a:noFill/>
                <a:ln w="3175" cap="flat">
                  <a:solidFill>
                    <a:srgbClr val="4472C4"/>
                  </a:solidFill>
                  <a:prstDash val="solid"/>
                  <a:miter lim="800000"/>
                </a:ln>
                <a:effectLst/>
              </p:spPr>
              <p:txBody>
                <a:bodyPr wrap="square" lIns="34289" tIns="34289" rIns="34289" bIns="34289" numCol="1" anchor="t">
                  <a:noAutofit/>
                </a:bodyPr>
                <a:lstStyle/>
                <a:p>
                  <a:pPr defTabSz="685800">
                    <a:defRPr sz="1000"/>
                  </a:pPr>
                  <a:endParaRPr/>
                </a:p>
              </p:txBody>
            </p:sp>
            <p:sp>
              <p:nvSpPr>
                <p:cNvPr id="54" name="Google Shape;175;g15a5aee61cc_0_0">
                  <a:extLst>
                    <a:ext uri="{FF2B5EF4-FFF2-40B4-BE49-F238E27FC236}">
                      <a16:creationId xmlns:a16="http://schemas.microsoft.com/office/drawing/2014/main" id="{4D2D9F99-048E-C91B-7D4B-D7164EA96065}"/>
                    </a:ext>
                  </a:extLst>
                </p:cNvPr>
                <p:cNvSpPr txBox="1"/>
                <p:nvPr/>
              </p:nvSpPr>
              <p:spPr>
                <a:xfrm>
                  <a:off x="1393040" y="326213"/>
                  <a:ext cx="520690" cy="2413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1200" b="1">
                      <a:solidFill>
                        <a:srgbClr val="0070C0"/>
                      </a:solidFill>
                    </a:defRPr>
                  </a:lvl1pPr>
                </a:lstStyle>
                <a:p>
                  <a:r>
                    <a:t>2005</a:t>
                  </a:r>
                </a:p>
              </p:txBody>
            </p:sp>
            <p:sp>
              <p:nvSpPr>
                <p:cNvPr id="55" name="Google Shape;176;g15a5aee61cc_0_0">
                  <a:extLst>
                    <a:ext uri="{FF2B5EF4-FFF2-40B4-BE49-F238E27FC236}">
                      <a16:creationId xmlns:a16="http://schemas.microsoft.com/office/drawing/2014/main" id="{7C486D34-70B1-1732-7CAC-56FF43BCE6B4}"/>
                    </a:ext>
                  </a:extLst>
                </p:cNvPr>
                <p:cNvSpPr txBox="1"/>
                <p:nvPr/>
              </p:nvSpPr>
              <p:spPr>
                <a:xfrm>
                  <a:off x="0" y="326213"/>
                  <a:ext cx="520689" cy="2413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defTabSz="685800">
                    <a:defRPr sz="1200" b="1">
                      <a:solidFill>
                        <a:srgbClr val="0070C0"/>
                      </a:solidFill>
                    </a:defRPr>
                  </a:lvl1pPr>
                </a:lstStyle>
                <a:p>
                  <a:r>
                    <a:t>2002</a:t>
                  </a:r>
                </a:p>
              </p:txBody>
            </p:sp>
            <p:sp>
              <p:nvSpPr>
                <p:cNvPr id="56" name="Google Shape;177;g15a5aee61cc_0_0">
                  <a:extLst>
                    <a:ext uri="{FF2B5EF4-FFF2-40B4-BE49-F238E27FC236}">
                      <a16:creationId xmlns:a16="http://schemas.microsoft.com/office/drawing/2014/main" id="{4E465FC3-F416-CF0B-6E7E-7C4E48A216E5}"/>
                    </a:ext>
                  </a:extLst>
                </p:cNvPr>
                <p:cNvSpPr txBox="1"/>
                <p:nvPr/>
              </p:nvSpPr>
              <p:spPr>
                <a:xfrm>
                  <a:off x="642942" y="5094"/>
                  <a:ext cx="681563" cy="24136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1200" b="1">
                      <a:solidFill>
                        <a:srgbClr val="0070C0"/>
                      </a:solidFill>
                    </a:defRPr>
                  </a:lvl1pPr>
                </a:lstStyle>
                <a:p>
                  <a:r>
                    <a:t>2004</a:t>
                  </a:r>
                </a:p>
              </p:txBody>
            </p:sp>
            <p:sp>
              <p:nvSpPr>
                <p:cNvPr id="57" name="Google Shape;178;g15a5aee61cc_0_0">
                  <a:extLst>
                    <a:ext uri="{FF2B5EF4-FFF2-40B4-BE49-F238E27FC236}">
                      <a16:creationId xmlns:a16="http://schemas.microsoft.com/office/drawing/2014/main" id="{95C47DF6-480B-E8DF-388D-613FE1CB897D}"/>
                    </a:ext>
                  </a:extLst>
                </p:cNvPr>
                <p:cNvSpPr txBox="1"/>
                <p:nvPr/>
              </p:nvSpPr>
              <p:spPr>
                <a:xfrm>
                  <a:off x="3536181" y="326213"/>
                  <a:ext cx="520689" cy="2413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1200" b="1">
                      <a:solidFill>
                        <a:srgbClr val="0070C0"/>
                      </a:solidFill>
                    </a:defRPr>
                  </a:lvl1pPr>
                </a:lstStyle>
                <a:p>
                  <a:r>
                    <a:t>2009</a:t>
                  </a:r>
                </a:p>
              </p:txBody>
            </p:sp>
            <p:sp>
              <p:nvSpPr>
                <p:cNvPr id="58" name="Google Shape;179;g15a5aee61cc_0_0">
                  <a:extLst>
                    <a:ext uri="{FF2B5EF4-FFF2-40B4-BE49-F238E27FC236}">
                      <a16:creationId xmlns:a16="http://schemas.microsoft.com/office/drawing/2014/main" id="{4B65E457-63A7-1866-842D-9CC6B260957F}"/>
                    </a:ext>
                  </a:extLst>
                </p:cNvPr>
                <p:cNvSpPr txBox="1"/>
                <p:nvPr/>
              </p:nvSpPr>
              <p:spPr>
                <a:xfrm>
                  <a:off x="2404178" y="0"/>
                  <a:ext cx="520689" cy="2413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1200" b="1">
                      <a:solidFill>
                        <a:srgbClr val="0070C0"/>
                      </a:solidFill>
                    </a:defRPr>
                  </a:lvl1pPr>
                </a:lstStyle>
                <a:p>
                  <a:r>
                    <a:t>2007</a:t>
                  </a:r>
                </a:p>
              </p:txBody>
            </p:sp>
            <p:sp>
              <p:nvSpPr>
                <p:cNvPr id="59" name="Google Shape;180;g15a5aee61cc_0_0">
                  <a:extLst>
                    <a:ext uri="{FF2B5EF4-FFF2-40B4-BE49-F238E27FC236}">
                      <a16:creationId xmlns:a16="http://schemas.microsoft.com/office/drawing/2014/main" id="{10636C4A-33D5-FF35-D6E6-00BC20C04501}"/>
                    </a:ext>
                  </a:extLst>
                </p:cNvPr>
                <p:cNvSpPr txBox="1"/>
                <p:nvPr/>
              </p:nvSpPr>
              <p:spPr>
                <a:xfrm>
                  <a:off x="4554173" y="5094"/>
                  <a:ext cx="520689" cy="24136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1200" b="1">
                      <a:solidFill>
                        <a:srgbClr val="0070C0"/>
                      </a:solidFill>
                    </a:defRPr>
                  </a:lvl1pPr>
                </a:lstStyle>
                <a:p>
                  <a:r>
                    <a:t>2011</a:t>
                  </a:r>
                </a:p>
              </p:txBody>
            </p:sp>
            <p:sp>
              <p:nvSpPr>
                <p:cNvPr id="60" name="Google Shape;181;g15a5aee61cc_0_0">
                  <a:extLst>
                    <a:ext uri="{FF2B5EF4-FFF2-40B4-BE49-F238E27FC236}">
                      <a16:creationId xmlns:a16="http://schemas.microsoft.com/office/drawing/2014/main" id="{030946F6-E829-D46E-A132-3AE732C396AA}"/>
                    </a:ext>
                  </a:extLst>
                </p:cNvPr>
                <p:cNvSpPr txBox="1"/>
                <p:nvPr/>
              </p:nvSpPr>
              <p:spPr>
                <a:xfrm>
                  <a:off x="5250693" y="326213"/>
                  <a:ext cx="520689" cy="2413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1200" b="1">
                      <a:solidFill>
                        <a:srgbClr val="0070C0"/>
                      </a:solidFill>
                    </a:defRPr>
                  </a:lvl1pPr>
                </a:lstStyle>
                <a:p>
                  <a:r>
                    <a:t>2012</a:t>
                  </a:r>
                </a:p>
              </p:txBody>
            </p:sp>
            <p:sp>
              <p:nvSpPr>
                <p:cNvPr id="61" name="Google Shape;182;g15a5aee61cc_0_0">
                  <a:extLst>
                    <a:ext uri="{FF2B5EF4-FFF2-40B4-BE49-F238E27FC236}">
                      <a16:creationId xmlns:a16="http://schemas.microsoft.com/office/drawing/2014/main" id="{72B752EF-9B2D-3DC7-55B5-DF4EB489260F}"/>
                    </a:ext>
                  </a:extLst>
                </p:cNvPr>
                <p:cNvSpPr txBox="1"/>
                <p:nvPr/>
              </p:nvSpPr>
              <p:spPr>
                <a:xfrm>
                  <a:off x="6107925" y="5094"/>
                  <a:ext cx="520689" cy="24136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1200" b="1">
                      <a:solidFill>
                        <a:srgbClr val="0070C0"/>
                      </a:solidFill>
                    </a:defRPr>
                  </a:lvl1pPr>
                </a:lstStyle>
                <a:p>
                  <a:r>
                    <a:t>2014</a:t>
                  </a:r>
                </a:p>
              </p:txBody>
            </p:sp>
          </p:grpSp>
          <p:sp>
            <p:nvSpPr>
              <p:cNvPr id="45" name="Google Shape;183;g15a5aee61cc_0_0">
                <a:extLst>
                  <a:ext uri="{FF2B5EF4-FFF2-40B4-BE49-F238E27FC236}">
                    <a16:creationId xmlns:a16="http://schemas.microsoft.com/office/drawing/2014/main" id="{09CC5BB9-994A-4B8E-0577-50AAB04CC430}"/>
                  </a:ext>
                </a:extLst>
              </p:cNvPr>
              <p:cNvSpPr/>
              <p:nvPr/>
            </p:nvSpPr>
            <p:spPr>
              <a:xfrm flipH="1">
                <a:off x="983759" y="219080"/>
                <a:ext cx="1126" cy="53493"/>
              </a:xfrm>
              <a:prstGeom prst="line">
                <a:avLst/>
              </a:prstGeom>
              <a:noFill/>
              <a:ln w="3175" cap="flat">
                <a:solidFill>
                  <a:srgbClr val="4472C4"/>
                </a:solidFill>
                <a:prstDash val="solid"/>
                <a:miter lim="800000"/>
              </a:ln>
              <a:effectLst/>
            </p:spPr>
            <p:txBody>
              <a:bodyPr wrap="square" lIns="34289" tIns="34289" rIns="34289" bIns="34289" numCol="1" anchor="t">
                <a:noAutofit/>
              </a:bodyPr>
              <a:lstStyle/>
              <a:p>
                <a:pPr defTabSz="685800">
                  <a:defRPr sz="1000"/>
                </a:pPr>
                <a:endParaRPr/>
              </a:p>
            </p:txBody>
          </p:sp>
          <p:sp>
            <p:nvSpPr>
              <p:cNvPr id="46" name="Google Shape;184;g15a5aee61cc_0_0">
                <a:extLst>
                  <a:ext uri="{FF2B5EF4-FFF2-40B4-BE49-F238E27FC236}">
                    <a16:creationId xmlns:a16="http://schemas.microsoft.com/office/drawing/2014/main" id="{E6FC06CA-81C1-9DFC-D8EE-44828414DF8D}"/>
                  </a:ext>
                </a:extLst>
              </p:cNvPr>
              <p:cNvSpPr/>
              <p:nvPr/>
            </p:nvSpPr>
            <p:spPr>
              <a:xfrm flipH="1">
                <a:off x="5484338" y="272660"/>
                <a:ext cx="1126" cy="53492"/>
              </a:xfrm>
              <a:prstGeom prst="line">
                <a:avLst/>
              </a:prstGeom>
              <a:noFill/>
              <a:ln w="3175" cap="flat">
                <a:solidFill>
                  <a:srgbClr val="4472C4"/>
                </a:solidFill>
                <a:prstDash val="solid"/>
                <a:miter lim="800000"/>
              </a:ln>
              <a:effectLst/>
            </p:spPr>
            <p:txBody>
              <a:bodyPr wrap="square" lIns="34289" tIns="34289" rIns="34289" bIns="34289" numCol="1" anchor="t">
                <a:noAutofit/>
              </a:bodyPr>
              <a:lstStyle/>
              <a:p>
                <a:pPr defTabSz="685800">
                  <a:defRPr sz="1000"/>
                </a:pPr>
                <a:endParaRPr/>
              </a:p>
            </p:txBody>
          </p:sp>
          <p:sp>
            <p:nvSpPr>
              <p:cNvPr id="47" name="Google Shape;185;g15a5aee61cc_0_0">
                <a:extLst>
                  <a:ext uri="{FF2B5EF4-FFF2-40B4-BE49-F238E27FC236}">
                    <a16:creationId xmlns:a16="http://schemas.microsoft.com/office/drawing/2014/main" id="{5A57CEE5-220F-1C06-C1B1-EE8FF22AC598}"/>
                  </a:ext>
                </a:extLst>
              </p:cNvPr>
              <p:cNvSpPr/>
              <p:nvPr/>
            </p:nvSpPr>
            <p:spPr>
              <a:xfrm flipH="1">
                <a:off x="4787819" y="219080"/>
                <a:ext cx="1127" cy="53493"/>
              </a:xfrm>
              <a:prstGeom prst="line">
                <a:avLst/>
              </a:prstGeom>
              <a:noFill/>
              <a:ln w="3175" cap="flat">
                <a:solidFill>
                  <a:srgbClr val="4472C4"/>
                </a:solidFill>
                <a:prstDash val="solid"/>
                <a:miter lim="800000"/>
              </a:ln>
              <a:effectLst/>
            </p:spPr>
            <p:txBody>
              <a:bodyPr wrap="square" lIns="34289" tIns="34289" rIns="34289" bIns="34289" numCol="1" anchor="t">
                <a:noAutofit/>
              </a:bodyPr>
              <a:lstStyle/>
              <a:p>
                <a:pPr defTabSz="685800">
                  <a:defRPr sz="1000"/>
                </a:pPr>
                <a:endParaRPr/>
              </a:p>
            </p:txBody>
          </p:sp>
          <p:sp>
            <p:nvSpPr>
              <p:cNvPr id="48" name="Google Shape;186;g15a5aee61cc_0_0">
                <a:extLst>
                  <a:ext uri="{FF2B5EF4-FFF2-40B4-BE49-F238E27FC236}">
                    <a16:creationId xmlns:a16="http://schemas.microsoft.com/office/drawing/2014/main" id="{17359129-9BFC-7AA3-ECE8-0ECCBB20368E}"/>
                  </a:ext>
                </a:extLst>
              </p:cNvPr>
              <p:cNvSpPr/>
              <p:nvPr/>
            </p:nvSpPr>
            <p:spPr>
              <a:xfrm flipH="1">
                <a:off x="3769831" y="272660"/>
                <a:ext cx="1126" cy="53492"/>
              </a:xfrm>
              <a:prstGeom prst="line">
                <a:avLst/>
              </a:prstGeom>
              <a:noFill/>
              <a:ln w="3175" cap="flat">
                <a:solidFill>
                  <a:srgbClr val="4472C4"/>
                </a:solidFill>
                <a:prstDash val="solid"/>
                <a:miter lim="800000"/>
              </a:ln>
              <a:effectLst/>
            </p:spPr>
            <p:txBody>
              <a:bodyPr wrap="square" lIns="34289" tIns="34289" rIns="34289" bIns="34289" numCol="1" anchor="t">
                <a:noAutofit/>
              </a:bodyPr>
              <a:lstStyle/>
              <a:p>
                <a:pPr defTabSz="685800">
                  <a:defRPr sz="1000"/>
                </a:pPr>
                <a:endParaRPr/>
              </a:p>
            </p:txBody>
          </p:sp>
          <p:sp>
            <p:nvSpPr>
              <p:cNvPr id="49" name="Google Shape;187;g15a5aee61cc_0_0">
                <a:extLst>
                  <a:ext uri="{FF2B5EF4-FFF2-40B4-BE49-F238E27FC236}">
                    <a16:creationId xmlns:a16="http://schemas.microsoft.com/office/drawing/2014/main" id="{24758A4C-63FF-72B3-650D-95B168E50807}"/>
                  </a:ext>
                </a:extLst>
              </p:cNvPr>
              <p:cNvSpPr/>
              <p:nvPr/>
            </p:nvSpPr>
            <p:spPr>
              <a:xfrm flipH="1">
                <a:off x="19349" y="272660"/>
                <a:ext cx="1126" cy="53492"/>
              </a:xfrm>
              <a:prstGeom prst="line">
                <a:avLst/>
              </a:prstGeom>
              <a:noFill/>
              <a:ln w="3175" cap="flat">
                <a:solidFill>
                  <a:srgbClr val="4472C4"/>
                </a:solidFill>
                <a:prstDash val="solid"/>
                <a:miter lim="800000"/>
              </a:ln>
              <a:effectLst/>
            </p:spPr>
            <p:txBody>
              <a:bodyPr wrap="square" lIns="34289" tIns="34289" rIns="34289" bIns="34289" numCol="1" anchor="t">
                <a:noAutofit/>
              </a:bodyPr>
              <a:lstStyle/>
              <a:p>
                <a:pPr defTabSz="685800">
                  <a:defRPr sz="1000"/>
                </a:pPr>
                <a:endParaRPr/>
              </a:p>
            </p:txBody>
          </p:sp>
          <p:sp>
            <p:nvSpPr>
              <p:cNvPr id="50" name="Google Shape;188;g15a5aee61cc_0_0">
                <a:extLst>
                  <a:ext uri="{FF2B5EF4-FFF2-40B4-BE49-F238E27FC236}">
                    <a16:creationId xmlns:a16="http://schemas.microsoft.com/office/drawing/2014/main" id="{99054F16-8FD2-333B-DB25-0CACD9198769}"/>
                  </a:ext>
                </a:extLst>
              </p:cNvPr>
              <p:cNvSpPr/>
              <p:nvPr/>
            </p:nvSpPr>
            <p:spPr>
              <a:xfrm flipH="1">
                <a:off x="2639924" y="219080"/>
                <a:ext cx="1126" cy="53493"/>
              </a:xfrm>
              <a:prstGeom prst="line">
                <a:avLst/>
              </a:prstGeom>
              <a:noFill/>
              <a:ln w="3175" cap="flat">
                <a:solidFill>
                  <a:srgbClr val="4472C4"/>
                </a:solidFill>
                <a:prstDash val="solid"/>
                <a:miter lim="800000"/>
              </a:ln>
              <a:effectLst/>
            </p:spPr>
            <p:txBody>
              <a:bodyPr wrap="square" lIns="34289" tIns="34289" rIns="34289" bIns="34289" numCol="1" anchor="t">
                <a:noAutofit/>
              </a:bodyPr>
              <a:lstStyle/>
              <a:p>
                <a:pPr defTabSz="685800">
                  <a:defRPr sz="1000"/>
                </a:pPr>
                <a:endParaRPr/>
              </a:p>
            </p:txBody>
          </p:sp>
          <p:sp>
            <p:nvSpPr>
              <p:cNvPr id="51" name="Google Shape;189;g15a5aee61cc_0_0">
                <a:extLst>
                  <a:ext uri="{FF2B5EF4-FFF2-40B4-BE49-F238E27FC236}">
                    <a16:creationId xmlns:a16="http://schemas.microsoft.com/office/drawing/2014/main" id="{DEA71FD3-A070-5FCC-EEF3-10BF522F9B29}"/>
                  </a:ext>
                </a:extLst>
              </p:cNvPr>
              <p:cNvSpPr/>
              <p:nvPr/>
            </p:nvSpPr>
            <p:spPr>
              <a:xfrm flipH="1">
                <a:off x="1669562" y="272660"/>
                <a:ext cx="1127" cy="53492"/>
              </a:xfrm>
              <a:prstGeom prst="line">
                <a:avLst/>
              </a:prstGeom>
              <a:noFill/>
              <a:ln w="3175" cap="flat">
                <a:solidFill>
                  <a:srgbClr val="4472C4"/>
                </a:solidFill>
                <a:prstDash val="solid"/>
                <a:miter lim="800000"/>
              </a:ln>
              <a:effectLst/>
            </p:spPr>
            <p:txBody>
              <a:bodyPr wrap="square" lIns="34289" tIns="34289" rIns="34289" bIns="34289" numCol="1" anchor="t">
                <a:noAutofit/>
              </a:bodyPr>
              <a:lstStyle/>
              <a:p>
                <a:pPr defTabSz="685800">
                  <a:defRPr sz="1000"/>
                </a:pPr>
                <a:endParaRPr/>
              </a:p>
            </p:txBody>
          </p:sp>
          <p:sp>
            <p:nvSpPr>
              <p:cNvPr id="52" name="Google Shape;190;g15a5aee61cc_0_0">
                <a:extLst>
                  <a:ext uri="{FF2B5EF4-FFF2-40B4-BE49-F238E27FC236}">
                    <a16:creationId xmlns:a16="http://schemas.microsoft.com/office/drawing/2014/main" id="{A9A0DD2B-3A26-B74D-C6A3-0F9128BF3EE0}"/>
                  </a:ext>
                </a:extLst>
              </p:cNvPr>
              <p:cNvSpPr/>
              <p:nvPr/>
            </p:nvSpPr>
            <p:spPr>
              <a:xfrm flipH="1">
                <a:off x="6341590" y="219080"/>
                <a:ext cx="1127" cy="53493"/>
              </a:xfrm>
              <a:prstGeom prst="line">
                <a:avLst/>
              </a:prstGeom>
              <a:noFill/>
              <a:ln w="3175" cap="flat">
                <a:solidFill>
                  <a:srgbClr val="4472C4"/>
                </a:solidFill>
                <a:prstDash val="solid"/>
                <a:miter lim="800000"/>
              </a:ln>
              <a:effectLst/>
            </p:spPr>
            <p:txBody>
              <a:bodyPr wrap="square" lIns="34289" tIns="34289" rIns="34289" bIns="34289" numCol="1" anchor="t">
                <a:noAutofit/>
              </a:bodyPr>
              <a:lstStyle/>
              <a:p>
                <a:pPr defTabSz="685800">
                  <a:defRPr sz="1000"/>
                </a:pPr>
                <a:endParaRPr/>
              </a:p>
            </p:txBody>
          </p:sp>
        </p:grpSp>
        <p:sp>
          <p:nvSpPr>
            <p:cNvPr id="16" name="Google Shape;191;g15a5aee61cc_0_0">
              <a:extLst>
                <a:ext uri="{FF2B5EF4-FFF2-40B4-BE49-F238E27FC236}">
                  <a16:creationId xmlns:a16="http://schemas.microsoft.com/office/drawing/2014/main" id="{FAB9C2D8-FEC7-7F95-02DE-2C17BDF6A1A2}"/>
                </a:ext>
              </a:extLst>
            </p:cNvPr>
            <p:cNvSpPr txBox="1"/>
            <p:nvPr/>
          </p:nvSpPr>
          <p:spPr>
            <a:xfrm>
              <a:off x="5475976" y="3274219"/>
              <a:ext cx="1213688" cy="445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b="1"/>
              </a:lvl1pPr>
            </a:lstStyle>
            <a:p>
              <a:r>
                <a:t>CS-PUBLIC SECTOR COOPERATION PROJECT</a:t>
              </a:r>
            </a:p>
          </p:txBody>
        </p:sp>
        <p:sp>
          <p:nvSpPr>
            <p:cNvPr id="17" name="Google Shape;192;g15a5aee61cc_0_0">
              <a:extLst>
                <a:ext uri="{FF2B5EF4-FFF2-40B4-BE49-F238E27FC236}">
                  <a16:creationId xmlns:a16="http://schemas.microsoft.com/office/drawing/2014/main" id="{F6401247-F5F8-BF85-2EE6-16B70B76EF41}"/>
                </a:ext>
              </a:extLst>
            </p:cNvPr>
            <p:cNvSpPr txBox="1"/>
            <p:nvPr/>
          </p:nvSpPr>
          <p:spPr>
            <a:xfrm>
              <a:off x="1601682" y="2301479"/>
              <a:ext cx="1226739" cy="445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p>
              <a:pPr algn="ctr" defTabSz="685800">
                <a:defRPr sz="900" b="1"/>
              </a:pPr>
              <a:r>
                <a:t>FREEDOM OF </a:t>
              </a:r>
            </a:p>
            <a:p>
              <a:pPr algn="ctr" defTabSz="685800">
                <a:defRPr sz="900" b="1"/>
              </a:pPr>
              <a:r>
                <a:t>ASSOCIATION PROJECT</a:t>
              </a:r>
            </a:p>
          </p:txBody>
        </p:sp>
        <p:sp>
          <p:nvSpPr>
            <p:cNvPr id="18" name="Google Shape;193;g15a5aee61cc_0_0">
              <a:extLst>
                <a:ext uri="{FF2B5EF4-FFF2-40B4-BE49-F238E27FC236}">
                  <a16:creationId xmlns:a16="http://schemas.microsoft.com/office/drawing/2014/main" id="{1B53BEA3-D97A-3584-7713-B58AEC994E9F}"/>
                </a:ext>
              </a:extLst>
            </p:cNvPr>
            <p:cNvSpPr txBox="1"/>
            <p:nvPr/>
          </p:nvSpPr>
          <p:spPr>
            <a:xfrm>
              <a:off x="2302959" y="4083844"/>
              <a:ext cx="957639" cy="445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a:lvl1pPr>
            </a:lstStyle>
            <a:p>
              <a:r>
                <a:t>Establishment of Local Support Centers</a:t>
              </a:r>
            </a:p>
          </p:txBody>
        </p:sp>
        <p:sp>
          <p:nvSpPr>
            <p:cNvPr id="19" name="Google Shape;194;g15a5aee61cc_0_0">
              <a:extLst>
                <a:ext uri="{FF2B5EF4-FFF2-40B4-BE49-F238E27FC236}">
                  <a16:creationId xmlns:a16="http://schemas.microsoft.com/office/drawing/2014/main" id="{C51A962B-1A4A-BB1C-ADCE-743752FF95DD}"/>
                </a:ext>
              </a:extLst>
            </p:cNvPr>
            <p:cNvSpPr txBox="1"/>
            <p:nvPr/>
          </p:nvSpPr>
          <p:spPr>
            <a:xfrm>
              <a:off x="4031748" y="3274219"/>
              <a:ext cx="1335189" cy="445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a:lvl1pPr>
            </a:lstStyle>
            <a:p>
              <a:r>
                <a:t>CSO Trainings in Turkey Project  (Olof Palme Center support)</a:t>
              </a:r>
            </a:p>
          </p:txBody>
        </p:sp>
        <p:sp>
          <p:nvSpPr>
            <p:cNvPr id="20" name="Google Shape;195;g15a5aee61cc_0_0">
              <a:extLst>
                <a:ext uri="{FF2B5EF4-FFF2-40B4-BE49-F238E27FC236}">
                  <a16:creationId xmlns:a16="http://schemas.microsoft.com/office/drawing/2014/main" id="{4D37D3E6-91E8-15E4-0586-7BEC3F8031DE}"/>
                </a:ext>
              </a:extLst>
            </p:cNvPr>
            <p:cNvSpPr txBox="1"/>
            <p:nvPr/>
          </p:nvSpPr>
          <p:spPr>
            <a:xfrm>
              <a:off x="3382857" y="4083844"/>
              <a:ext cx="1228089" cy="572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a:lvl1pPr>
            </a:lstStyle>
            <a:p>
              <a:r>
                <a:t>Armenian-Turkish NGO Forum Project (British Council support)</a:t>
              </a:r>
            </a:p>
          </p:txBody>
        </p:sp>
        <p:sp>
          <p:nvSpPr>
            <p:cNvPr id="21" name="Google Shape;199;g15a5aee61cc_0_0">
              <a:extLst>
                <a:ext uri="{FF2B5EF4-FFF2-40B4-BE49-F238E27FC236}">
                  <a16:creationId xmlns:a16="http://schemas.microsoft.com/office/drawing/2014/main" id="{36F733A4-3038-E702-FDCC-456A1C4CE3BB}"/>
                </a:ext>
              </a:extLst>
            </p:cNvPr>
            <p:cNvSpPr txBox="1"/>
            <p:nvPr/>
          </p:nvSpPr>
          <p:spPr>
            <a:xfrm>
              <a:off x="2681579" y="3651647"/>
              <a:ext cx="740964" cy="318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a:lvl1pPr>
            </a:lstStyle>
            <a:p>
              <a:r>
                <a:t>Grant Facility</a:t>
              </a:r>
            </a:p>
          </p:txBody>
        </p:sp>
        <p:sp>
          <p:nvSpPr>
            <p:cNvPr id="22" name="Google Shape;200;g15a5aee61cc_0_0">
              <a:extLst>
                <a:ext uri="{FF2B5EF4-FFF2-40B4-BE49-F238E27FC236}">
                  <a16:creationId xmlns:a16="http://schemas.microsoft.com/office/drawing/2014/main" id="{118D795B-3186-4AC6-9B65-BC0033106E78}"/>
                </a:ext>
              </a:extLst>
            </p:cNvPr>
            <p:cNvSpPr txBox="1"/>
            <p:nvPr/>
          </p:nvSpPr>
          <p:spPr>
            <a:xfrm>
              <a:off x="1925532" y="1707357"/>
              <a:ext cx="2166114" cy="445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a:lvl1pPr>
            </a:lstStyle>
            <a:p>
              <a:r>
                <a:t>Empowering NGOs with IT  project (Microsoft Cybergrant Unlimited Potential Grant Program )</a:t>
              </a:r>
            </a:p>
          </p:txBody>
        </p:sp>
        <p:sp>
          <p:nvSpPr>
            <p:cNvPr id="23" name="Google Shape;201;g15a5aee61cc_0_0">
              <a:extLst>
                <a:ext uri="{FF2B5EF4-FFF2-40B4-BE49-F238E27FC236}">
                  <a16:creationId xmlns:a16="http://schemas.microsoft.com/office/drawing/2014/main" id="{F5B51E29-1770-A0B2-B3AA-D195484E293F}"/>
                </a:ext>
              </a:extLst>
            </p:cNvPr>
            <p:cNvSpPr/>
            <p:nvPr/>
          </p:nvSpPr>
          <p:spPr>
            <a:xfrm flipV="1">
              <a:off x="3890059" y="3327843"/>
              <a:ext cx="2" cy="756002"/>
            </a:xfrm>
            <a:prstGeom prst="line">
              <a:avLst/>
            </a:prstGeom>
            <a:noFill/>
            <a:ln w="3175" cap="flat">
              <a:solidFill>
                <a:srgbClr val="4472C4"/>
              </a:solidFill>
              <a:prstDash val="solid"/>
              <a:miter lim="800000"/>
              <a:tailEnd type="stealth" w="med" len="med"/>
            </a:ln>
            <a:effectLst/>
          </p:spPr>
          <p:txBody>
            <a:bodyPr wrap="square" lIns="34289" tIns="34289" rIns="34289" bIns="34289" numCol="1" anchor="t">
              <a:noAutofit/>
            </a:bodyPr>
            <a:lstStyle/>
            <a:p>
              <a:pPr defTabSz="685800">
                <a:defRPr sz="1000"/>
              </a:pPr>
              <a:endParaRPr/>
            </a:p>
          </p:txBody>
        </p:sp>
        <p:sp>
          <p:nvSpPr>
            <p:cNvPr id="24" name="Google Shape;202;g15a5aee61cc_0_0">
              <a:extLst>
                <a:ext uri="{FF2B5EF4-FFF2-40B4-BE49-F238E27FC236}">
                  <a16:creationId xmlns:a16="http://schemas.microsoft.com/office/drawing/2014/main" id="{909A5BE4-40CA-BE8D-B7AA-BFFD633922B2}"/>
                </a:ext>
              </a:extLst>
            </p:cNvPr>
            <p:cNvSpPr/>
            <p:nvPr/>
          </p:nvSpPr>
          <p:spPr>
            <a:xfrm flipV="1">
              <a:off x="2701816" y="2950417"/>
              <a:ext cx="1" cy="756001"/>
            </a:xfrm>
            <a:prstGeom prst="line">
              <a:avLst/>
            </a:prstGeom>
            <a:noFill/>
            <a:ln w="3175" cap="flat">
              <a:solidFill>
                <a:srgbClr val="4472C4"/>
              </a:solidFill>
              <a:prstDash val="solid"/>
              <a:miter lim="800000"/>
              <a:tailEnd type="stealth" w="med" len="med"/>
            </a:ln>
            <a:effectLst/>
          </p:spPr>
          <p:txBody>
            <a:bodyPr wrap="square" lIns="34289" tIns="34289" rIns="34289" bIns="34289" numCol="1" anchor="t">
              <a:noAutofit/>
            </a:bodyPr>
            <a:lstStyle/>
            <a:p>
              <a:pPr defTabSz="685800">
                <a:defRPr sz="1000"/>
              </a:pPr>
              <a:endParaRPr/>
            </a:p>
          </p:txBody>
        </p:sp>
        <p:sp>
          <p:nvSpPr>
            <p:cNvPr id="25" name="Google Shape;203;g15a5aee61cc_0_0">
              <a:extLst>
                <a:ext uri="{FF2B5EF4-FFF2-40B4-BE49-F238E27FC236}">
                  <a16:creationId xmlns:a16="http://schemas.microsoft.com/office/drawing/2014/main" id="{3DCBFB26-C27C-6C2C-9204-0FEBF2DE9B83}"/>
                </a:ext>
              </a:extLst>
            </p:cNvPr>
            <p:cNvSpPr/>
            <p:nvPr/>
          </p:nvSpPr>
          <p:spPr>
            <a:xfrm flipH="1" flipV="1">
              <a:off x="2700966" y="3868265"/>
              <a:ext cx="5852" cy="276302"/>
            </a:xfrm>
            <a:prstGeom prst="line">
              <a:avLst/>
            </a:prstGeom>
            <a:noFill/>
            <a:ln w="3175" cap="flat">
              <a:solidFill>
                <a:srgbClr val="4472C4"/>
              </a:solidFill>
              <a:prstDash val="solid"/>
              <a:miter lim="800000"/>
              <a:tailEnd type="stealth" w="med" len="med"/>
            </a:ln>
            <a:effectLst/>
          </p:spPr>
          <p:txBody>
            <a:bodyPr wrap="square" lIns="34289" tIns="34289" rIns="34289" bIns="34289" numCol="1" anchor="t">
              <a:noAutofit/>
            </a:bodyPr>
            <a:lstStyle/>
            <a:p>
              <a:pPr defTabSz="685800">
                <a:defRPr sz="1000"/>
              </a:pPr>
              <a:endParaRPr/>
            </a:p>
          </p:txBody>
        </p:sp>
        <p:sp>
          <p:nvSpPr>
            <p:cNvPr id="26" name="Google Shape;204;g15a5aee61cc_0_0">
              <a:extLst>
                <a:ext uri="{FF2B5EF4-FFF2-40B4-BE49-F238E27FC236}">
                  <a16:creationId xmlns:a16="http://schemas.microsoft.com/office/drawing/2014/main" id="{116B81AE-EFE6-B283-FD0C-BBA8092C1F11}"/>
                </a:ext>
              </a:extLst>
            </p:cNvPr>
            <p:cNvSpPr/>
            <p:nvPr/>
          </p:nvSpPr>
          <p:spPr>
            <a:xfrm>
              <a:off x="3835529" y="2085975"/>
              <a:ext cx="1" cy="809552"/>
            </a:xfrm>
            <a:prstGeom prst="line">
              <a:avLst/>
            </a:prstGeom>
            <a:noFill/>
            <a:ln w="3175" cap="flat">
              <a:solidFill>
                <a:srgbClr val="4472C4"/>
              </a:solidFill>
              <a:prstDash val="solid"/>
              <a:miter lim="800000"/>
              <a:tailEnd type="stealth" w="med" len="med"/>
            </a:ln>
            <a:effectLst/>
          </p:spPr>
          <p:txBody>
            <a:bodyPr wrap="square" lIns="34289" tIns="34289" rIns="34289" bIns="34289" numCol="1" anchor="t">
              <a:noAutofit/>
            </a:bodyPr>
            <a:lstStyle/>
            <a:p>
              <a:pPr defTabSz="685800">
                <a:defRPr sz="1000"/>
              </a:pPr>
              <a:endParaRPr/>
            </a:p>
          </p:txBody>
        </p:sp>
        <p:sp>
          <p:nvSpPr>
            <p:cNvPr id="27" name="Google Shape;205;g15a5aee61cc_0_0">
              <a:extLst>
                <a:ext uri="{FF2B5EF4-FFF2-40B4-BE49-F238E27FC236}">
                  <a16:creationId xmlns:a16="http://schemas.microsoft.com/office/drawing/2014/main" id="{0B94D6F2-C1ED-2C64-2ABB-969A73E7479B}"/>
                </a:ext>
              </a:extLst>
            </p:cNvPr>
            <p:cNvSpPr/>
            <p:nvPr/>
          </p:nvSpPr>
          <p:spPr>
            <a:xfrm flipH="1">
              <a:off x="2160320" y="2085975"/>
              <a:ext cx="2" cy="809552"/>
            </a:xfrm>
            <a:prstGeom prst="line">
              <a:avLst/>
            </a:prstGeom>
            <a:noFill/>
            <a:ln w="3175" cap="flat">
              <a:solidFill>
                <a:srgbClr val="4472C4"/>
              </a:solidFill>
              <a:prstDash val="solid"/>
              <a:miter lim="800000"/>
              <a:tailEnd type="stealth" w="med" len="med"/>
            </a:ln>
            <a:effectLst/>
          </p:spPr>
          <p:txBody>
            <a:bodyPr wrap="square" lIns="34289" tIns="34289" rIns="34289" bIns="34289" numCol="1" anchor="t">
              <a:noAutofit/>
            </a:bodyPr>
            <a:lstStyle/>
            <a:p>
              <a:pPr defTabSz="685800">
                <a:defRPr sz="1000"/>
              </a:pPr>
              <a:endParaRPr/>
            </a:p>
          </p:txBody>
        </p:sp>
        <p:sp>
          <p:nvSpPr>
            <p:cNvPr id="28" name="Google Shape;206;g15a5aee61cc_0_0">
              <a:extLst>
                <a:ext uri="{FF2B5EF4-FFF2-40B4-BE49-F238E27FC236}">
                  <a16:creationId xmlns:a16="http://schemas.microsoft.com/office/drawing/2014/main" id="{56F1E614-CE74-DE1C-D504-272D4E424FAE}"/>
                </a:ext>
              </a:extLst>
            </p:cNvPr>
            <p:cNvSpPr txBox="1"/>
            <p:nvPr/>
          </p:nvSpPr>
          <p:spPr>
            <a:xfrm>
              <a:off x="5489073" y="1977629"/>
              <a:ext cx="1200639" cy="318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a:lvl1pPr>
            </a:lstStyle>
            <a:p>
              <a:r>
                <a:t>Triple A  for Citizens (EU FPA grant)</a:t>
              </a:r>
            </a:p>
          </p:txBody>
        </p:sp>
        <p:sp>
          <p:nvSpPr>
            <p:cNvPr id="29" name="Google Shape;207;g15a5aee61cc_0_0">
              <a:extLst>
                <a:ext uri="{FF2B5EF4-FFF2-40B4-BE49-F238E27FC236}">
                  <a16:creationId xmlns:a16="http://schemas.microsoft.com/office/drawing/2014/main" id="{45ECDB0D-C36B-5857-0F47-EB42DB41B807}"/>
                </a:ext>
              </a:extLst>
            </p:cNvPr>
            <p:cNvSpPr txBox="1"/>
            <p:nvPr/>
          </p:nvSpPr>
          <p:spPr>
            <a:xfrm>
              <a:off x="7225365" y="3013433"/>
              <a:ext cx="520689" cy="24136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1200" b="1">
                  <a:solidFill>
                    <a:srgbClr val="0070C0"/>
                  </a:solidFill>
                </a:defRPr>
              </a:lvl1pPr>
            </a:lstStyle>
            <a:p>
              <a:r>
                <a:t>2017</a:t>
              </a:r>
            </a:p>
          </p:txBody>
        </p:sp>
        <p:sp>
          <p:nvSpPr>
            <p:cNvPr id="30" name="Google Shape;208;g15a5aee61cc_0_0">
              <a:extLst>
                <a:ext uri="{FF2B5EF4-FFF2-40B4-BE49-F238E27FC236}">
                  <a16:creationId xmlns:a16="http://schemas.microsoft.com/office/drawing/2014/main" id="{944AE0F8-1575-98FD-09B5-1DC590628C5C}"/>
                </a:ext>
              </a:extLst>
            </p:cNvPr>
            <p:cNvSpPr/>
            <p:nvPr/>
          </p:nvSpPr>
          <p:spPr>
            <a:xfrm flipH="1">
              <a:off x="7458577" y="2961792"/>
              <a:ext cx="1126" cy="53552"/>
            </a:xfrm>
            <a:prstGeom prst="line">
              <a:avLst/>
            </a:prstGeom>
            <a:noFill/>
            <a:ln w="3175" cap="flat">
              <a:solidFill>
                <a:srgbClr val="4472C4"/>
              </a:solidFill>
              <a:prstDash val="solid"/>
              <a:miter lim="800000"/>
            </a:ln>
            <a:effectLst/>
          </p:spPr>
          <p:txBody>
            <a:bodyPr wrap="square" lIns="34289" tIns="34289" rIns="34289" bIns="34289" numCol="1" anchor="t">
              <a:noAutofit/>
            </a:bodyPr>
            <a:lstStyle/>
            <a:p>
              <a:pPr defTabSz="685800">
                <a:defRPr sz="1000"/>
              </a:pPr>
              <a:endParaRPr/>
            </a:p>
          </p:txBody>
        </p:sp>
        <p:sp>
          <p:nvSpPr>
            <p:cNvPr id="31" name="Google Shape;209;g15a5aee61cc_0_0">
              <a:extLst>
                <a:ext uri="{FF2B5EF4-FFF2-40B4-BE49-F238E27FC236}">
                  <a16:creationId xmlns:a16="http://schemas.microsoft.com/office/drawing/2014/main" id="{CFDD4974-61A3-4FBC-8DFF-877FB27D97DF}"/>
                </a:ext>
              </a:extLst>
            </p:cNvPr>
            <p:cNvSpPr txBox="1"/>
            <p:nvPr/>
          </p:nvSpPr>
          <p:spPr>
            <a:xfrm>
              <a:off x="7608626" y="2696886"/>
              <a:ext cx="520689" cy="2413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1200" b="1">
                  <a:solidFill>
                    <a:srgbClr val="0070C0"/>
                  </a:solidFill>
                </a:defRPr>
              </a:lvl1pPr>
            </a:lstStyle>
            <a:p>
              <a:r>
                <a:t>2018</a:t>
              </a:r>
            </a:p>
          </p:txBody>
        </p:sp>
        <p:sp>
          <p:nvSpPr>
            <p:cNvPr id="32" name="Google Shape;210;g15a5aee61cc_0_0">
              <a:extLst>
                <a:ext uri="{FF2B5EF4-FFF2-40B4-BE49-F238E27FC236}">
                  <a16:creationId xmlns:a16="http://schemas.microsoft.com/office/drawing/2014/main" id="{D584B491-E0DF-157F-1F03-28DD33C3E30E}"/>
                </a:ext>
              </a:extLst>
            </p:cNvPr>
            <p:cNvSpPr/>
            <p:nvPr/>
          </p:nvSpPr>
          <p:spPr>
            <a:xfrm flipH="1">
              <a:off x="7842289" y="2904074"/>
              <a:ext cx="1127" cy="53552"/>
            </a:xfrm>
            <a:prstGeom prst="line">
              <a:avLst/>
            </a:prstGeom>
            <a:noFill/>
            <a:ln w="3175" cap="flat">
              <a:solidFill>
                <a:srgbClr val="4472C4"/>
              </a:solidFill>
              <a:prstDash val="solid"/>
              <a:miter lim="800000"/>
            </a:ln>
            <a:effectLst/>
          </p:spPr>
          <p:txBody>
            <a:bodyPr wrap="square" lIns="34289" tIns="34289" rIns="34289" bIns="34289" numCol="1" anchor="t">
              <a:noAutofit/>
            </a:bodyPr>
            <a:lstStyle/>
            <a:p>
              <a:pPr defTabSz="685800">
                <a:defRPr sz="1000"/>
              </a:pPr>
              <a:endParaRPr/>
            </a:p>
          </p:txBody>
        </p:sp>
        <p:sp>
          <p:nvSpPr>
            <p:cNvPr id="33" name="Google Shape;211;g15a5aee61cc_0_0">
              <a:extLst>
                <a:ext uri="{FF2B5EF4-FFF2-40B4-BE49-F238E27FC236}">
                  <a16:creationId xmlns:a16="http://schemas.microsoft.com/office/drawing/2014/main" id="{B83B0CDF-00CC-A559-B214-330A5474F52D}"/>
                </a:ext>
              </a:extLst>
            </p:cNvPr>
            <p:cNvSpPr txBox="1"/>
            <p:nvPr/>
          </p:nvSpPr>
          <p:spPr>
            <a:xfrm>
              <a:off x="6823739" y="3242572"/>
              <a:ext cx="1213688" cy="572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b="1"/>
              </a:lvl1pPr>
            </a:lstStyle>
            <a:p>
              <a:r>
                <a:t>OPERATIONAL GRANT PROGRAMME: BİRLİKTE</a:t>
              </a:r>
            </a:p>
          </p:txBody>
        </p:sp>
        <p:sp>
          <p:nvSpPr>
            <p:cNvPr id="34" name="Google Shape;212;g15a5aee61cc_0_0">
              <a:extLst>
                <a:ext uri="{FF2B5EF4-FFF2-40B4-BE49-F238E27FC236}">
                  <a16:creationId xmlns:a16="http://schemas.microsoft.com/office/drawing/2014/main" id="{13054449-B51D-2359-6CD5-8EE685AF8133}"/>
                </a:ext>
              </a:extLst>
            </p:cNvPr>
            <p:cNvSpPr txBox="1"/>
            <p:nvPr/>
          </p:nvSpPr>
          <p:spPr>
            <a:xfrm>
              <a:off x="7471930" y="2190831"/>
              <a:ext cx="1213689" cy="445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b="1"/>
              </a:lvl1pPr>
            </a:lstStyle>
            <a:p>
              <a:r>
                <a:t>RESOURCE CENTRE FOR CSOS IN TURKEY</a:t>
              </a:r>
            </a:p>
          </p:txBody>
        </p:sp>
        <p:sp>
          <p:nvSpPr>
            <p:cNvPr id="35" name="Google Shape;213;g15a5aee61cc_0_0">
              <a:extLst>
                <a:ext uri="{FF2B5EF4-FFF2-40B4-BE49-F238E27FC236}">
                  <a16:creationId xmlns:a16="http://schemas.microsoft.com/office/drawing/2014/main" id="{10ECB449-5BB8-12D2-634F-D631C0FDC9EE}"/>
                </a:ext>
              </a:extLst>
            </p:cNvPr>
            <p:cNvSpPr txBox="1"/>
            <p:nvPr/>
          </p:nvSpPr>
          <p:spPr>
            <a:xfrm>
              <a:off x="7954799" y="3022477"/>
              <a:ext cx="1042240" cy="572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74" tIns="34274" rIns="34274" bIns="34274" numCol="1" anchor="t">
              <a:spAutoFit/>
            </a:bodyPr>
            <a:lstStyle>
              <a:lvl1pPr algn="ctr" defTabSz="685800">
                <a:defRPr sz="900" b="1"/>
              </a:lvl1pPr>
            </a:lstStyle>
            <a:p>
              <a:r>
                <a:t>FREEDOM OF ASSOCIATION AND RIGHT TO PARTICIPATION </a:t>
              </a:r>
            </a:p>
          </p:txBody>
        </p:sp>
        <p:pic>
          <p:nvPicPr>
            <p:cNvPr id="36" name="Google Shape;214;g15a5aee61cc_0_0" descr="Google Shape;214;g15a5aee61cc_0_0">
              <a:extLst>
                <a:ext uri="{FF2B5EF4-FFF2-40B4-BE49-F238E27FC236}">
                  <a16:creationId xmlns:a16="http://schemas.microsoft.com/office/drawing/2014/main" id="{9DC1F39A-F3DC-AAB7-4A67-B1E99F35CB80}"/>
                </a:ext>
              </a:extLst>
            </p:cNvPr>
            <p:cNvPicPr>
              <a:picLocks noChangeAspect="1"/>
            </p:cNvPicPr>
            <p:nvPr/>
          </p:nvPicPr>
          <p:blipFill>
            <a:blip r:embed="rId7"/>
            <a:stretch>
              <a:fillRect/>
            </a:stretch>
          </p:blipFill>
          <p:spPr>
            <a:xfrm>
              <a:off x="7121002" y="3819234"/>
              <a:ext cx="633272" cy="580958"/>
            </a:xfrm>
            <a:prstGeom prst="rect">
              <a:avLst/>
            </a:prstGeom>
            <a:ln w="12700" cap="flat">
              <a:noFill/>
              <a:miter lim="400000"/>
            </a:ln>
            <a:effectLst/>
          </p:spPr>
        </p:pic>
        <p:pic>
          <p:nvPicPr>
            <p:cNvPr id="37" name="Google Shape;215;g15a5aee61cc_0_0" descr="Google Shape;215;g15a5aee61cc_0_0">
              <a:extLst>
                <a:ext uri="{FF2B5EF4-FFF2-40B4-BE49-F238E27FC236}">
                  <a16:creationId xmlns:a16="http://schemas.microsoft.com/office/drawing/2014/main" id="{599898EA-2D53-8D63-14D2-CAF70C2605E8}"/>
                </a:ext>
              </a:extLst>
            </p:cNvPr>
            <p:cNvPicPr>
              <a:picLocks noChangeAspect="1"/>
            </p:cNvPicPr>
            <p:nvPr/>
          </p:nvPicPr>
          <p:blipFill>
            <a:blip r:embed="rId8"/>
            <a:stretch>
              <a:fillRect/>
            </a:stretch>
          </p:blipFill>
          <p:spPr>
            <a:xfrm>
              <a:off x="7812832" y="1554910"/>
              <a:ext cx="701325" cy="592634"/>
            </a:xfrm>
            <a:prstGeom prst="rect">
              <a:avLst/>
            </a:prstGeom>
            <a:ln w="12700" cap="flat">
              <a:noFill/>
              <a:miter lim="400000"/>
            </a:ln>
            <a:effectLst/>
          </p:spPr>
        </p:pic>
        <p:pic>
          <p:nvPicPr>
            <p:cNvPr id="38" name="Google Shape;216;g15a5aee61cc_0_0" descr="Google Shape;216;g15a5aee61cc_0_0">
              <a:extLst>
                <a:ext uri="{FF2B5EF4-FFF2-40B4-BE49-F238E27FC236}">
                  <a16:creationId xmlns:a16="http://schemas.microsoft.com/office/drawing/2014/main" id="{3B465038-CC4A-E631-7397-D7369B4D0EE5}"/>
                </a:ext>
              </a:extLst>
            </p:cNvPr>
            <p:cNvPicPr>
              <a:picLocks noChangeAspect="1"/>
            </p:cNvPicPr>
            <p:nvPr/>
          </p:nvPicPr>
          <p:blipFill>
            <a:blip r:embed="rId9"/>
            <a:stretch>
              <a:fillRect/>
            </a:stretch>
          </p:blipFill>
          <p:spPr>
            <a:xfrm>
              <a:off x="7920485" y="3631075"/>
              <a:ext cx="1066106" cy="373246"/>
            </a:xfrm>
            <a:prstGeom prst="rect">
              <a:avLst/>
            </a:prstGeom>
            <a:ln w="12700" cap="flat">
              <a:noFill/>
              <a:miter lim="400000"/>
            </a:ln>
            <a:effectLst/>
          </p:spPr>
        </p:pic>
        <p:pic>
          <p:nvPicPr>
            <p:cNvPr id="39" name="Google Shape;217;g15a5aee61cc_0_0" descr="Google Shape;217;g15a5aee61cc_0_0">
              <a:extLst>
                <a:ext uri="{FF2B5EF4-FFF2-40B4-BE49-F238E27FC236}">
                  <a16:creationId xmlns:a16="http://schemas.microsoft.com/office/drawing/2014/main" id="{99E4A228-3629-B275-0B75-BB058145A143}"/>
                </a:ext>
              </a:extLst>
            </p:cNvPr>
            <p:cNvPicPr>
              <a:picLocks noChangeAspect="1"/>
            </p:cNvPicPr>
            <p:nvPr/>
          </p:nvPicPr>
          <p:blipFill>
            <a:blip r:embed="rId10"/>
            <a:stretch>
              <a:fillRect/>
            </a:stretch>
          </p:blipFill>
          <p:spPr>
            <a:xfrm>
              <a:off x="5780709" y="3731205"/>
              <a:ext cx="781353" cy="337747"/>
            </a:xfrm>
            <a:prstGeom prst="rect">
              <a:avLst/>
            </a:prstGeom>
            <a:ln w="12700" cap="flat">
              <a:noFill/>
              <a:miter lim="400000"/>
            </a:ln>
            <a:effectLst/>
          </p:spPr>
        </p:pic>
        <p:pic>
          <p:nvPicPr>
            <p:cNvPr id="40" name="Google Shape;218;g15a5aee61cc_0_0" descr="Google Shape;218;g15a5aee61cc_0_0">
              <a:extLst>
                <a:ext uri="{FF2B5EF4-FFF2-40B4-BE49-F238E27FC236}">
                  <a16:creationId xmlns:a16="http://schemas.microsoft.com/office/drawing/2014/main" id="{2BBB723F-48FE-01D5-3B2C-D96C29D840F7}"/>
                </a:ext>
              </a:extLst>
            </p:cNvPr>
            <p:cNvPicPr>
              <a:picLocks noChangeAspect="1"/>
            </p:cNvPicPr>
            <p:nvPr/>
          </p:nvPicPr>
          <p:blipFill>
            <a:blip r:embed="rId11"/>
            <a:stretch>
              <a:fillRect/>
            </a:stretch>
          </p:blipFill>
          <p:spPr>
            <a:xfrm>
              <a:off x="5773543" y="1557393"/>
              <a:ext cx="588170" cy="463408"/>
            </a:xfrm>
            <a:prstGeom prst="rect">
              <a:avLst/>
            </a:prstGeom>
            <a:ln w="12700" cap="flat">
              <a:noFill/>
              <a:miter lim="400000"/>
            </a:ln>
            <a:effectLst/>
          </p:spPr>
        </p:pic>
        <p:pic>
          <p:nvPicPr>
            <p:cNvPr id="41" name="Google Shape;219;g15a5aee61cc_0_0" descr="Google Shape;219;g15a5aee61cc_0_0">
              <a:extLst>
                <a:ext uri="{FF2B5EF4-FFF2-40B4-BE49-F238E27FC236}">
                  <a16:creationId xmlns:a16="http://schemas.microsoft.com/office/drawing/2014/main" id="{CE26B6F3-CC27-2114-62EE-50DDF179C366}"/>
                </a:ext>
              </a:extLst>
            </p:cNvPr>
            <p:cNvPicPr>
              <a:picLocks noChangeAspect="1"/>
            </p:cNvPicPr>
            <p:nvPr/>
          </p:nvPicPr>
          <p:blipFill>
            <a:blip r:embed="rId12"/>
            <a:stretch>
              <a:fillRect/>
            </a:stretch>
          </p:blipFill>
          <p:spPr>
            <a:xfrm>
              <a:off x="0" y="1707357"/>
              <a:ext cx="804025" cy="460417"/>
            </a:xfrm>
            <a:prstGeom prst="rect">
              <a:avLst/>
            </a:prstGeom>
            <a:ln w="12700" cap="flat">
              <a:noFill/>
              <a:miter lim="400000"/>
            </a:ln>
            <a:effectLst/>
          </p:spPr>
        </p:pic>
        <p:pic>
          <p:nvPicPr>
            <p:cNvPr id="42" name="Google Shape;220;g15a5aee61cc_0_0" descr="Google Shape;220;g15a5aee61cc_0_0">
              <a:extLst>
                <a:ext uri="{FF2B5EF4-FFF2-40B4-BE49-F238E27FC236}">
                  <a16:creationId xmlns:a16="http://schemas.microsoft.com/office/drawing/2014/main" id="{1CEC2462-094D-1C41-9AF5-79667F3F9A9C}"/>
                </a:ext>
              </a:extLst>
            </p:cNvPr>
            <p:cNvPicPr>
              <a:picLocks noChangeAspect="1"/>
            </p:cNvPicPr>
            <p:nvPr/>
          </p:nvPicPr>
          <p:blipFill>
            <a:blip r:embed="rId13"/>
            <a:stretch>
              <a:fillRect/>
            </a:stretch>
          </p:blipFill>
          <p:spPr>
            <a:xfrm>
              <a:off x="6498606" y="1648013"/>
              <a:ext cx="987145" cy="211243"/>
            </a:xfrm>
            <a:prstGeom prst="rect">
              <a:avLst/>
            </a:prstGeom>
            <a:ln w="12700" cap="flat">
              <a:noFill/>
              <a:miter lim="400000"/>
            </a:ln>
            <a:effectLst/>
          </p:spPr>
        </p:pic>
        <p:pic>
          <p:nvPicPr>
            <p:cNvPr id="43" name="Google Shape;221;g15a5aee61cc_0_0" descr="Google Shape;221;g15a5aee61cc_0_0">
              <a:extLst>
                <a:ext uri="{FF2B5EF4-FFF2-40B4-BE49-F238E27FC236}">
                  <a16:creationId xmlns:a16="http://schemas.microsoft.com/office/drawing/2014/main" id="{D386B4B4-E5EC-D5B1-21F1-2F20A10794AA}"/>
                </a:ext>
              </a:extLst>
            </p:cNvPr>
            <p:cNvPicPr>
              <a:picLocks noChangeAspect="1"/>
            </p:cNvPicPr>
            <p:nvPr/>
          </p:nvPicPr>
          <p:blipFill>
            <a:blip r:embed="rId14"/>
            <a:stretch>
              <a:fillRect/>
            </a:stretch>
          </p:blipFill>
          <p:spPr>
            <a:xfrm>
              <a:off x="6871151" y="2110191"/>
              <a:ext cx="397259" cy="389313"/>
            </a:xfrm>
            <a:prstGeom prst="rect">
              <a:avLst/>
            </a:prstGeom>
            <a:ln w="12700" cap="flat">
              <a:noFill/>
              <a:miter lim="400000"/>
            </a:ln>
            <a:effectLst/>
          </p:spPr>
        </p:pic>
      </p:grpSp>
    </p:spTree>
    <p:extLst>
      <p:ext uri="{BB962C8B-B14F-4D97-AF65-F5344CB8AC3E}">
        <p14:creationId xmlns:p14="http://schemas.microsoft.com/office/powerpoint/2010/main" val="611627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6" name="Google Shape;76;p14"/>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77" name="Google Shape;77;p14"/>
          <p:cNvPicPr preferRelativeResize="0"/>
          <p:nvPr/>
        </p:nvPicPr>
        <p:blipFill>
          <a:blip r:embed="rId4">
            <a:alphaModFix/>
          </a:blip>
          <a:stretch>
            <a:fillRect/>
          </a:stretch>
        </p:blipFill>
        <p:spPr>
          <a:xfrm>
            <a:off x="7554525" y="143800"/>
            <a:ext cx="1330225" cy="475075"/>
          </a:xfrm>
          <a:prstGeom prst="rect">
            <a:avLst/>
          </a:prstGeom>
          <a:noFill/>
          <a:ln>
            <a:noFill/>
          </a:ln>
        </p:spPr>
      </p:pic>
      <p:sp>
        <p:nvSpPr>
          <p:cNvPr id="6" name="Google Shape;74;p14">
            <a:extLst>
              <a:ext uri="{FF2B5EF4-FFF2-40B4-BE49-F238E27FC236}">
                <a16:creationId xmlns:a16="http://schemas.microsoft.com/office/drawing/2014/main" id="{FEDEC5E2-EB9E-C80A-4AAC-489BECA8C119}"/>
              </a:ext>
            </a:extLst>
          </p:cNvPr>
          <p:cNvSpPr txBox="1">
            <a:spLocks/>
          </p:cNvSpPr>
          <p:nvPr/>
        </p:nvSpPr>
        <p:spPr>
          <a:xfrm>
            <a:off x="364150" y="620160"/>
            <a:ext cx="8520600" cy="564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1pPr>
            <a:lvl2pPr marR="0" lvl="1"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2pPr>
            <a:lvl3pPr marR="0" lvl="2"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3pPr>
            <a:lvl4pPr marR="0" lvl="3"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4pPr>
            <a:lvl5pPr marR="0" lvl="4"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5pPr>
            <a:lvl6pPr marR="0" lvl="5"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6pPr>
            <a:lvl7pPr marR="0" lvl="6"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7pPr>
            <a:lvl8pPr marR="0" lvl="7"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8pPr>
            <a:lvl9pPr marR="0" lvl="8"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9pPr>
          </a:lstStyle>
          <a:p>
            <a:r>
              <a:rPr lang="en-US" sz="2400" b="1" dirty="0">
                <a:latin typeface="Raleway" pitchFamily="2" charset="77"/>
              </a:rPr>
              <a:t>Association of Civil Society Development Centre </a:t>
            </a:r>
          </a:p>
        </p:txBody>
      </p:sp>
      <p:grpSp>
        <p:nvGrpSpPr>
          <p:cNvPr id="3" name="Google Shape;233;p7">
            <a:extLst>
              <a:ext uri="{FF2B5EF4-FFF2-40B4-BE49-F238E27FC236}">
                <a16:creationId xmlns:a16="http://schemas.microsoft.com/office/drawing/2014/main" id="{11EFB155-CBC1-46C3-549A-27ED5647C4F8}"/>
              </a:ext>
            </a:extLst>
          </p:cNvPr>
          <p:cNvGrpSpPr/>
          <p:nvPr/>
        </p:nvGrpSpPr>
        <p:grpSpPr>
          <a:xfrm>
            <a:off x="552372" y="1729684"/>
            <a:ext cx="6741564" cy="2076772"/>
            <a:chOff x="0" y="0"/>
            <a:chExt cx="5198926" cy="1721437"/>
          </a:xfrm>
        </p:grpSpPr>
        <p:sp>
          <p:nvSpPr>
            <p:cNvPr id="4" name="Google Shape;234;p7">
              <a:extLst>
                <a:ext uri="{FF2B5EF4-FFF2-40B4-BE49-F238E27FC236}">
                  <a16:creationId xmlns:a16="http://schemas.microsoft.com/office/drawing/2014/main" id="{7F2A998C-D8E8-7325-EF48-9C7D7012F5A8}"/>
                </a:ext>
              </a:extLst>
            </p:cNvPr>
            <p:cNvSpPr/>
            <p:nvPr/>
          </p:nvSpPr>
          <p:spPr>
            <a:xfrm>
              <a:off x="0" y="4290"/>
              <a:ext cx="1729256" cy="1712856"/>
            </a:xfrm>
            <a:prstGeom prst="ellipse">
              <a:avLst/>
            </a:prstGeom>
            <a:solidFill>
              <a:srgbClr val="FFC000"/>
            </a:solidFill>
            <a:ln w="3175" cap="flat">
              <a:solidFill>
                <a:srgbClr val="FFFFFF"/>
              </a:solidFill>
              <a:prstDash val="solid"/>
              <a:miter lim="800000"/>
            </a:ln>
            <a:effectLst/>
          </p:spPr>
          <p:txBody>
            <a:bodyPr wrap="square" lIns="34289" tIns="34289" rIns="34289" bIns="34289" numCol="1" anchor="ctr">
              <a:noAutofit/>
            </a:bodyPr>
            <a:lstStyle/>
            <a:p>
              <a:pPr defTabSz="685800">
                <a:defRPr sz="1200">
                  <a:latin typeface="Calibri"/>
                  <a:ea typeface="Calibri"/>
                  <a:cs typeface="Calibri"/>
                  <a:sym typeface="Calibri"/>
                </a:defRPr>
              </a:pPr>
              <a:endParaRPr>
                <a:latin typeface="Raleway" pitchFamily="2" charset="77"/>
              </a:endParaRPr>
            </a:p>
          </p:txBody>
        </p:sp>
        <p:sp>
          <p:nvSpPr>
            <p:cNvPr id="5" name="Google Shape;235;p7">
              <a:extLst>
                <a:ext uri="{FF2B5EF4-FFF2-40B4-BE49-F238E27FC236}">
                  <a16:creationId xmlns:a16="http://schemas.microsoft.com/office/drawing/2014/main" id="{C67E2BBC-A4BB-63E4-83F7-C8B9781A2D75}"/>
                </a:ext>
              </a:extLst>
            </p:cNvPr>
            <p:cNvSpPr txBox="1"/>
            <p:nvPr/>
          </p:nvSpPr>
          <p:spPr>
            <a:xfrm>
              <a:off x="253243" y="447793"/>
              <a:ext cx="1222768" cy="82584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p>
              <a:pPr algn="ctr" defTabSz="685800">
                <a:defRPr sz="1800" b="1">
                  <a:solidFill>
                    <a:srgbClr val="3F3F3F"/>
                  </a:solidFill>
                  <a:latin typeface="Calibri"/>
                  <a:ea typeface="Calibri"/>
                  <a:cs typeface="Calibri"/>
                  <a:sym typeface="Calibri"/>
                </a:defRPr>
              </a:pPr>
              <a:r>
                <a:rPr dirty="0">
                  <a:latin typeface="Raleway" pitchFamily="2" charset="77"/>
                </a:rPr>
                <a:t>Capacity Building</a:t>
              </a:r>
            </a:p>
            <a:p>
              <a:pPr algn="ctr" defTabSz="685800">
                <a:defRPr sz="1800" b="1">
                  <a:solidFill>
                    <a:srgbClr val="3F3F3F"/>
                  </a:solidFill>
                  <a:latin typeface="Calibri"/>
                  <a:ea typeface="Calibri"/>
                  <a:cs typeface="Calibri"/>
                  <a:sym typeface="Calibri"/>
                </a:defRPr>
              </a:pPr>
              <a:r>
                <a:rPr dirty="0">
                  <a:latin typeface="Raleway" pitchFamily="2" charset="77"/>
                </a:rPr>
                <a:t>Activities</a:t>
              </a:r>
            </a:p>
          </p:txBody>
        </p:sp>
        <p:sp>
          <p:nvSpPr>
            <p:cNvPr id="7" name="Google Shape;236;p7">
              <a:extLst>
                <a:ext uri="{FF2B5EF4-FFF2-40B4-BE49-F238E27FC236}">
                  <a16:creationId xmlns:a16="http://schemas.microsoft.com/office/drawing/2014/main" id="{21832195-B183-6A11-F9A6-AE67D7758549}"/>
                </a:ext>
              </a:extLst>
            </p:cNvPr>
            <p:cNvSpPr/>
            <p:nvPr/>
          </p:nvSpPr>
          <p:spPr>
            <a:xfrm>
              <a:off x="1729254" y="0"/>
              <a:ext cx="1755334" cy="1721437"/>
            </a:xfrm>
            <a:prstGeom prst="ellipse">
              <a:avLst/>
            </a:prstGeom>
            <a:solidFill>
              <a:srgbClr val="2EE844"/>
            </a:solidFill>
            <a:ln w="3175" cap="flat">
              <a:solidFill>
                <a:srgbClr val="FFFFFF"/>
              </a:solidFill>
              <a:prstDash val="solid"/>
              <a:miter lim="800000"/>
            </a:ln>
            <a:effectLst/>
          </p:spPr>
          <p:txBody>
            <a:bodyPr wrap="square" lIns="34289" tIns="34289" rIns="34289" bIns="34289" numCol="1" anchor="ctr">
              <a:noAutofit/>
            </a:bodyPr>
            <a:lstStyle/>
            <a:p>
              <a:pPr defTabSz="685800">
                <a:defRPr sz="1200">
                  <a:latin typeface="Calibri"/>
                  <a:ea typeface="Calibri"/>
                  <a:cs typeface="Calibri"/>
                  <a:sym typeface="Calibri"/>
                </a:defRPr>
              </a:pPr>
              <a:endParaRPr>
                <a:latin typeface="Raleway" pitchFamily="2" charset="77"/>
              </a:endParaRPr>
            </a:p>
          </p:txBody>
        </p:sp>
        <p:sp>
          <p:nvSpPr>
            <p:cNvPr id="62" name="Google Shape;238;p7">
              <a:extLst>
                <a:ext uri="{FF2B5EF4-FFF2-40B4-BE49-F238E27FC236}">
                  <a16:creationId xmlns:a16="http://schemas.microsoft.com/office/drawing/2014/main" id="{A9AC9AE7-6F46-0EB5-5763-43BFDA90AA6E}"/>
                </a:ext>
              </a:extLst>
            </p:cNvPr>
            <p:cNvSpPr/>
            <p:nvPr/>
          </p:nvSpPr>
          <p:spPr>
            <a:xfrm>
              <a:off x="3484586" y="25686"/>
              <a:ext cx="1714340" cy="1670065"/>
            </a:xfrm>
            <a:prstGeom prst="ellipse">
              <a:avLst/>
            </a:prstGeom>
            <a:solidFill>
              <a:srgbClr val="5999D5"/>
            </a:solidFill>
            <a:ln w="3175" cap="flat">
              <a:solidFill>
                <a:srgbClr val="FFFFFF"/>
              </a:solidFill>
              <a:prstDash val="solid"/>
              <a:miter lim="800000"/>
            </a:ln>
            <a:effectLst/>
          </p:spPr>
          <p:txBody>
            <a:bodyPr wrap="square" lIns="34289" tIns="34289" rIns="34289" bIns="34289" numCol="1" anchor="ctr">
              <a:noAutofit/>
            </a:bodyPr>
            <a:lstStyle/>
            <a:p>
              <a:pPr defTabSz="685800">
                <a:defRPr sz="1200">
                  <a:latin typeface="Calibri"/>
                  <a:ea typeface="Calibri"/>
                  <a:cs typeface="Calibri"/>
                  <a:sym typeface="Calibri"/>
                </a:defRPr>
              </a:pPr>
              <a:endParaRPr>
                <a:latin typeface="Raleway" pitchFamily="2" charset="77"/>
              </a:endParaRPr>
            </a:p>
          </p:txBody>
        </p:sp>
        <p:sp>
          <p:nvSpPr>
            <p:cNvPr id="63" name="Google Shape;239;p7">
              <a:extLst>
                <a:ext uri="{FF2B5EF4-FFF2-40B4-BE49-F238E27FC236}">
                  <a16:creationId xmlns:a16="http://schemas.microsoft.com/office/drawing/2014/main" id="{2AE0DCC1-290F-8746-16B0-F4FDAD7AB97F}"/>
                </a:ext>
              </a:extLst>
            </p:cNvPr>
            <p:cNvSpPr txBox="1"/>
            <p:nvPr/>
          </p:nvSpPr>
          <p:spPr>
            <a:xfrm>
              <a:off x="3735644" y="631112"/>
              <a:ext cx="1212223" cy="45920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defTabSz="685800">
                <a:defRPr sz="1800" b="1">
                  <a:solidFill>
                    <a:srgbClr val="3F3F3F"/>
                  </a:solidFill>
                  <a:latin typeface="Calibri"/>
                  <a:ea typeface="Calibri"/>
                  <a:cs typeface="Calibri"/>
                  <a:sym typeface="Calibri"/>
                </a:defRPr>
              </a:lvl1pPr>
            </a:lstStyle>
            <a:p>
              <a:r>
                <a:rPr dirty="0">
                  <a:latin typeface="Raleway" pitchFamily="2" charset="77"/>
                </a:rPr>
                <a:t>Monitoring and </a:t>
              </a:r>
              <a:r>
                <a:rPr lang="tr-TR" dirty="0" err="1">
                  <a:latin typeface="Raleway" pitchFamily="2" charset="77"/>
                </a:rPr>
                <a:t>Advocacy</a:t>
              </a:r>
              <a:endParaRPr dirty="0">
                <a:latin typeface="Raleway" pitchFamily="2" charset="77"/>
              </a:endParaRPr>
            </a:p>
          </p:txBody>
        </p:sp>
      </p:grpSp>
      <p:sp>
        <p:nvSpPr>
          <p:cNvPr id="64" name="Google Shape;243;p7">
            <a:extLst>
              <a:ext uri="{FF2B5EF4-FFF2-40B4-BE49-F238E27FC236}">
                <a16:creationId xmlns:a16="http://schemas.microsoft.com/office/drawing/2014/main" id="{8DF83188-BF1B-E49E-39F6-2E84CC3E588C}"/>
              </a:ext>
            </a:extLst>
          </p:cNvPr>
          <p:cNvSpPr txBox="1"/>
          <p:nvPr/>
        </p:nvSpPr>
        <p:spPr>
          <a:xfrm>
            <a:off x="3154146" y="2280204"/>
            <a:ext cx="1504201" cy="6232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74" tIns="34274" rIns="34274" bIns="34274">
            <a:spAutoFit/>
          </a:bodyPr>
          <a:lstStyle>
            <a:lvl1pPr algn="ctr" defTabSz="685800">
              <a:defRPr sz="1800" b="1">
                <a:solidFill>
                  <a:srgbClr val="3F3F3F"/>
                </a:solidFill>
                <a:latin typeface="Calibri"/>
                <a:ea typeface="Calibri"/>
                <a:cs typeface="Calibri"/>
                <a:sym typeface="Calibri"/>
              </a:defRPr>
            </a:lvl1pPr>
          </a:lstStyle>
          <a:p>
            <a:r>
              <a:rPr dirty="0">
                <a:latin typeface="Raleway" pitchFamily="2" charset="77"/>
              </a:rPr>
              <a:t>Grant Schemes</a:t>
            </a:r>
          </a:p>
        </p:txBody>
      </p:sp>
    </p:spTree>
    <p:extLst>
      <p:ext uri="{BB962C8B-B14F-4D97-AF65-F5344CB8AC3E}">
        <p14:creationId xmlns:p14="http://schemas.microsoft.com/office/powerpoint/2010/main" val="1964761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cxnSp>
        <p:nvCxnSpPr>
          <p:cNvPr id="97" name="Google Shape;97;p16"/>
          <p:cNvCxnSpPr/>
          <p:nvPr/>
        </p:nvCxnSpPr>
        <p:spPr>
          <a:xfrm>
            <a:off x="-6875" y="2900700"/>
            <a:ext cx="9150900" cy="0"/>
          </a:xfrm>
          <a:prstGeom prst="straightConnector1">
            <a:avLst/>
          </a:prstGeom>
          <a:noFill/>
          <a:ln w="19050" cap="flat" cmpd="sng">
            <a:solidFill>
              <a:schemeClr val="dk2"/>
            </a:solidFill>
            <a:prstDash val="solid"/>
            <a:round/>
            <a:headEnd type="none" w="sm" len="sm"/>
            <a:tailEnd type="none" w="sm" len="sm"/>
          </a:ln>
        </p:spPr>
      </p:cxnSp>
      <p:sp>
        <p:nvSpPr>
          <p:cNvPr id="98" name="Google Shape;98;p16"/>
          <p:cNvSpPr txBox="1">
            <a:spLocks noGrp="1"/>
          </p:cNvSpPr>
          <p:nvPr>
            <p:ph type="title"/>
          </p:nvPr>
        </p:nvSpPr>
        <p:spPr>
          <a:xfrm>
            <a:off x="308275" y="711937"/>
            <a:ext cx="8520600" cy="532500"/>
          </a:xfrm>
          <a:prstGeom prst="rect">
            <a:avLst/>
          </a:prstGeom>
        </p:spPr>
        <p:txBody>
          <a:bodyPr spcFirstLastPara="1" wrap="square" lIns="91425" tIns="91425" rIns="91425" bIns="91425" anchor="b" anchorCtr="0">
            <a:noAutofit/>
          </a:bodyPr>
          <a:lstStyle/>
          <a:p>
            <a:r>
              <a:rPr lang="en-US" sz="2400" b="1" dirty="0">
                <a:latin typeface="Raleway" pitchFamily="2" charset="77"/>
              </a:rPr>
              <a:t>Association of Civil Society Development Centre </a:t>
            </a:r>
          </a:p>
        </p:txBody>
      </p:sp>
      <p:sp>
        <p:nvSpPr>
          <p:cNvPr id="99" name="Google Shape;99;p16"/>
          <p:cNvSpPr/>
          <p:nvPr/>
        </p:nvSpPr>
        <p:spPr>
          <a:xfrm>
            <a:off x="99000" y="1929136"/>
            <a:ext cx="1652076" cy="1636457"/>
          </a:xfrm>
          <a:prstGeom prst="ellipse">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6"/>
          <p:cNvSpPr txBox="1"/>
          <p:nvPr/>
        </p:nvSpPr>
        <p:spPr>
          <a:xfrm>
            <a:off x="258099" y="2443464"/>
            <a:ext cx="1329900" cy="60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dirty="0">
                <a:latin typeface="Raleway Medium"/>
                <a:ea typeface="Raleway Medium"/>
                <a:cs typeface="Raleway Medium"/>
                <a:sym typeface="Raleway Medium"/>
              </a:rPr>
              <a:t>28 CSO Projects in 2005-2022</a:t>
            </a:r>
          </a:p>
        </p:txBody>
      </p:sp>
      <p:sp>
        <p:nvSpPr>
          <p:cNvPr id="101" name="Google Shape;101;p16"/>
          <p:cNvSpPr/>
          <p:nvPr/>
        </p:nvSpPr>
        <p:spPr>
          <a:xfrm>
            <a:off x="2253122" y="1423415"/>
            <a:ext cx="2836607" cy="2829608"/>
          </a:xfrm>
          <a:prstGeom prst="ellipse">
            <a:avLst/>
          </a:pr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6"/>
          <p:cNvSpPr txBox="1"/>
          <p:nvPr/>
        </p:nvSpPr>
        <p:spPr>
          <a:xfrm>
            <a:off x="2253125" y="2596750"/>
            <a:ext cx="2954700" cy="60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3000" dirty="0">
                <a:latin typeface="Raleway Medium"/>
                <a:ea typeface="Raleway Medium"/>
                <a:cs typeface="Raleway Medium"/>
                <a:sym typeface="Raleway Medium"/>
              </a:rPr>
              <a:t>10.000 + CSOs Benefitted</a:t>
            </a:r>
          </a:p>
        </p:txBody>
      </p:sp>
      <p:sp>
        <p:nvSpPr>
          <p:cNvPr id="103" name="Google Shape;103;p16"/>
          <p:cNvSpPr/>
          <p:nvPr/>
        </p:nvSpPr>
        <p:spPr>
          <a:xfrm>
            <a:off x="5296725" y="1828800"/>
            <a:ext cx="1919501" cy="1825240"/>
          </a:xfrm>
          <a:prstGeom prst="ellipse">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6"/>
          <p:cNvSpPr txBox="1"/>
          <p:nvPr/>
        </p:nvSpPr>
        <p:spPr>
          <a:xfrm>
            <a:off x="5503175" y="2437520"/>
            <a:ext cx="1506600" cy="60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dirty="0">
                <a:latin typeface="Raleway Medium"/>
                <a:ea typeface="Raleway Medium"/>
                <a:cs typeface="Raleway Medium"/>
                <a:sym typeface="Raleway Medium"/>
              </a:rPr>
              <a:t>8 Grant Schemes</a:t>
            </a:r>
          </a:p>
          <a:p>
            <a:pPr marL="0" lvl="0" indent="0" algn="ctr" rtl="0">
              <a:spcBef>
                <a:spcPts val="0"/>
              </a:spcBef>
              <a:spcAft>
                <a:spcPts val="0"/>
              </a:spcAft>
              <a:buNone/>
            </a:pPr>
            <a:r>
              <a:rPr lang="en-US" sz="1800" dirty="0">
                <a:latin typeface="Raleway Medium"/>
                <a:ea typeface="Raleway Medium"/>
                <a:cs typeface="Raleway Medium"/>
                <a:sym typeface="Raleway Medium"/>
              </a:rPr>
              <a:t>7 million </a:t>
            </a:r>
            <a:r>
              <a:rPr lang="en-US" sz="1800" dirty="0" err="1">
                <a:latin typeface="Raleway Medium"/>
                <a:ea typeface="Raleway Medium"/>
                <a:cs typeface="Raleway Medium"/>
                <a:sym typeface="Raleway Medium"/>
              </a:rPr>
              <a:t>Eur</a:t>
            </a:r>
            <a:endParaRPr lang="en-US" sz="1800" dirty="0">
              <a:latin typeface="Raleway Medium"/>
              <a:ea typeface="Raleway Medium"/>
              <a:cs typeface="Raleway Medium"/>
              <a:sym typeface="Raleway Medium"/>
            </a:endParaRPr>
          </a:p>
          <a:p>
            <a:pPr marL="0" lvl="0" indent="0" algn="ctr" rtl="0">
              <a:spcBef>
                <a:spcPts val="0"/>
              </a:spcBef>
              <a:spcAft>
                <a:spcPts val="0"/>
              </a:spcAft>
              <a:buNone/>
            </a:pPr>
            <a:r>
              <a:rPr lang="en-US" sz="1800" dirty="0">
                <a:latin typeface="Raleway Medium"/>
                <a:ea typeface="Raleway Medium"/>
                <a:cs typeface="Raleway Medium"/>
                <a:sym typeface="Raleway Medium"/>
              </a:rPr>
              <a:t># of Grant Project: 228</a:t>
            </a:r>
          </a:p>
        </p:txBody>
      </p:sp>
      <p:sp>
        <p:nvSpPr>
          <p:cNvPr id="105" name="Google Shape;105;p16"/>
          <p:cNvSpPr/>
          <p:nvPr/>
        </p:nvSpPr>
        <p:spPr>
          <a:xfrm>
            <a:off x="7422676" y="2073349"/>
            <a:ext cx="1307903" cy="1333487"/>
          </a:xfrm>
          <a:prstGeom prst="ellipse">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6"/>
          <p:cNvSpPr txBox="1"/>
          <p:nvPr/>
        </p:nvSpPr>
        <p:spPr>
          <a:xfrm>
            <a:off x="7625277" y="2443464"/>
            <a:ext cx="1012500" cy="60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500" dirty="0">
                <a:latin typeface="Raleway Medium"/>
                <a:ea typeface="Raleway Medium"/>
                <a:cs typeface="Raleway Medium"/>
                <a:sym typeface="Raleway Medium"/>
              </a:rPr>
              <a:t>450+</a:t>
            </a:r>
          </a:p>
          <a:p>
            <a:pPr marL="0" lvl="0" indent="0" algn="ctr" rtl="0">
              <a:spcBef>
                <a:spcPts val="0"/>
              </a:spcBef>
              <a:spcAft>
                <a:spcPts val="0"/>
              </a:spcAft>
              <a:buNone/>
            </a:pPr>
            <a:r>
              <a:rPr lang="en-US" sz="1500" dirty="0">
                <a:latin typeface="Raleway Medium"/>
                <a:ea typeface="Raleway Medium"/>
                <a:cs typeface="Raleway Medium"/>
                <a:sym typeface="Raleway Medium"/>
              </a:rPr>
              <a:t> Training </a:t>
            </a:r>
          </a:p>
          <a:p>
            <a:pPr marL="0" lvl="0" indent="0" algn="ctr" rtl="0">
              <a:spcBef>
                <a:spcPts val="0"/>
              </a:spcBef>
              <a:spcAft>
                <a:spcPts val="0"/>
              </a:spcAft>
              <a:buNone/>
            </a:pPr>
            <a:r>
              <a:rPr lang="en-US" sz="1500" dirty="0">
                <a:latin typeface="Raleway Medium"/>
                <a:ea typeface="Raleway Medium"/>
                <a:cs typeface="Raleway Medium"/>
                <a:sym typeface="Raleway Medium"/>
              </a:rPr>
              <a:t>for CSOs</a:t>
            </a:r>
          </a:p>
        </p:txBody>
      </p:sp>
      <p:pic>
        <p:nvPicPr>
          <p:cNvPr id="107" name="Google Shape;107;p16"/>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108" name="Google Shape;108;p16"/>
          <p:cNvPicPr preferRelativeResize="0"/>
          <p:nvPr/>
        </p:nvPicPr>
        <p:blipFill>
          <a:blip r:embed="rId4">
            <a:alphaModFix/>
          </a:blip>
          <a:stretch>
            <a:fillRect/>
          </a:stretch>
        </p:blipFill>
        <p:spPr>
          <a:xfrm>
            <a:off x="7554525" y="143800"/>
            <a:ext cx="1330225" cy="4750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5"/>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latin typeface="Raleway" pitchFamily="2" charset="77"/>
                <a:ea typeface="Raleway ExtraBold"/>
                <a:cs typeface="Raleway ExtraBold"/>
                <a:sym typeface="Raleway ExtraBold"/>
              </a:rPr>
              <a:t>SELF REGULATION FOR CIVIL SOCIETY</a:t>
            </a:r>
            <a:br>
              <a:rPr lang="en-US" sz="2400" b="1" dirty="0">
                <a:latin typeface="Raleway" pitchFamily="2" charset="77"/>
                <a:ea typeface="Raleway ExtraBold"/>
                <a:cs typeface="Raleway ExtraBold"/>
                <a:sym typeface="Raleway ExtraBold"/>
              </a:rPr>
            </a:br>
            <a:r>
              <a:rPr lang="en-US" sz="2400" b="1" dirty="0">
                <a:latin typeface="Raleway" pitchFamily="2" charset="77"/>
                <a:ea typeface="Raleway ExtraBold"/>
                <a:cs typeface="Raleway ExtraBold"/>
                <a:sym typeface="Raleway ExtraBold"/>
              </a:rPr>
              <a:t>An inquiry for the conditions of a Civil Code of Conduct/Ethics as a Self-regulation Initiative For Civil Society In Turkey, 2020-2021</a:t>
            </a:r>
          </a:p>
        </p:txBody>
      </p:sp>
      <p:pic>
        <p:nvPicPr>
          <p:cNvPr id="87" name="Google Shape;87;p15"/>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88" name="Google Shape;88;p15"/>
          <p:cNvPicPr preferRelativeResize="0"/>
          <p:nvPr/>
        </p:nvPicPr>
        <p:blipFill>
          <a:blip r:embed="rId4">
            <a:alphaModFix/>
          </a:blip>
          <a:stretch>
            <a:fillRect/>
          </a:stretch>
        </p:blipFill>
        <p:spPr>
          <a:xfrm>
            <a:off x="7554525" y="143800"/>
            <a:ext cx="1330225" cy="475075"/>
          </a:xfrm>
          <a:prstGeom prst="rect">
            <a:avLst/>
          </a:prstGeom>
          <a:noFill/>
          <a:ln>
            <a:noFill/>
          </a:ln>
        </p:spPr>
      </p:pic>
    </p:spTree>
    <p:extLst>
      <p:ext uri="{BB962C8B-B14F-4D97-AF65-F5344CB8AC3E}">
        <p14:creationId xmlns:p14="http://schemas.microsoft.com/office/powerpoint/2010/main" val="4122805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9" name="Google Shape;119;p17"/>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120" name="Google Shape;120;p17"/>
          <p:cNvPicPr preferRelativeResize="0"/>
          <p:nvPr/>
        </p:nvPicPr>
        <p:blipFill>
          <a:blip r:embed="rId4">
            <a:alphaModFix/>
          </a:blip>
          <a:stretch>
            <a:fillRect/>
          </a:stretch>
        </p:blipFill>
        <p:spPr>
          <a:xfrm>
            <a:off x="7554525" y="143800"/>
            <a:ext cx="1330225" cy="475075"/>
          </a:xfrm>
          <a:prstGeom prst="rect">
            <a:avLst/>
          </a:prstGeom>
          <a:noFill/>
          <a:ln>
            <a:noFill/>
          </a:ln>
        </p:spPr>
      </p:pic>
      <p:pic>
        <p:nvPicPr>
          <p:cNvPr id="6" name="Google Shape;108;p15">
            <a:extLst>
              <a:ext uri="{FF2B5EF4-FFF2-40B4-BE49-F238E27FC236}">
                <a16:creationId xmlns:a16="http://schemas.microsoft.com/office/drawing/2014/main" id="{6A65C0C6-CC3A-14A3-31DC-E99582EAA2DC}"/>
              </a:ext>
            </a:extLst>
          </p:cNvPr>
          <p:cNvPicPr preferRelativeResize="0"/>
          <p:nvPr/>
        </p:nvPicPr>
        <p:blipFill>
          <a:blip r:embed="rId5">
            <a:alphaModFix/>
          </a:blip>
          <a:stretch>
            <a:fillRect/>
          </a:stretch>
        </p:blipFill>
        <p:spPr>
          <a:xfrm>
            <a:off x="318362" y="1021030"/>
            <a:ext cx="8368438" cy="390184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9" name="Google Shape;119;p17"/>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120" name="Google Shape;120;p17"/>
          <p:cNvPicPr preferRelativeResize="0"/>
          <p:nvPr/>
        </p:nvPicPr>
        <p:blipFill>
          <a:blip r:embed="rId4">
            <a:alphaModFix/>
          </a:blip>
          <a:stretch>
            <a:fillRect/>
          </a:stretch>
        </p:blipFill>
        <p:spPr>
          <a:xfrm>
            <a:off x="7554525" y="143800"/>
            <a:ext cx="1330225" cy="475075"/>
          </a:xfrm>
          <a:prstGeom prst="rect">
            <a:avLst/>
          </a:prstGeom>
          <a:noFill/>
          <a:ln>
            <a:noFill/>
          </a:ln>
        </p:spPr>
      </p:pic>
      <p:pic>
        <p:nvPicPr>
          <p:cNvPr id="2" name="Google Shape;116;p16">
            <a:extLst>
              <a:ext uri="{FF2B5EF4-FFF2-40B4-BE49-F238E27FC236}">
                <a16:creationId xmlns:a16="http://schemas.microsoft.com/office/drawing/2014/main" id="{305A3D0B-992D-4D30-2B57-A55B405348DC}"/>
              </a:ext>
            </a:extLst>
          </p:cNvPr>
          <p:cNvPicPr preferRelativeResize="0"/>
          <p:nvPr/>
        </p:nvPicPr>
        <p:blipFill>
          <a:blip r:embed="rId5">
            <a:alphaModFix/>
          </a:blip>
          <a:stretch>
            <a:fillRect/>
          </a:stretch>
        </p:blipFill>
        <p:spPr>
          <a:xfrm>
            <a:off x="984425" y="618875"/>
            <a:ext cx="7574784" cy="4038185"/>
          </a:xfrm>
          <a:prstGeom prst="rect">
            <a:avLst/>
          </a:prstGeom>
          <a:noFill/>
          <a:ln>
            <a:noFill/>
          </a:ln>
        </p:spPr>
      </p:pic>
    </p:spTree>
    <p:extLst>
      <p:ext uri="{BB962C8B-B14F-4D97-AF65-F5344CB8AC3E}">
        <p14:creationId xmlns:p14="http://schemas.microsoft.com/office/powerpoint/2010/main" val="2021628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9" name="Google Shape;119;p17"/>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120" name="Google Shape;120;p17"/>
          <p:cNvPicPr preferRelativeResize="0"/>
          <p:nvPr/>
        </p:nvPicPr>
        <p:blipFill>
          <a:blip r:embed="rId4">
            <a:alphaModFix/>
          </a:blip>
          <a:stretch>
            <a:fillRect/>
          </a:stretch>
        </p:blipFill>
        <p:spPr>
          <a:xfrm>
            <a:off x="7554525" y="143800"/>
            <a:ext cx="1330225" cy="475075"/>
          </a:xfrm>
          <a:prstGeom prst="rect">
            <a:avLst/>
          </a:prstGeom>
          <a:noFill/>
          <a:ln>
            <a:noFill/>
          </a:ln>
        </p:spPr>
      </p:pic>
      <p:pic>
        <p:nvPicPr>
          <p:cNvPr id="2" name="Google Shape;124;p17">
            <a:extLst>
              <a:ext uri="{FF2B5EF4-FFF2-40B4-BE49-F238E27FC236}">
                <a16:creationId xmlns:a16="http://schemas.microsoft.com/office/drawing/2014/main" id="{4A3FB9AA-A38D-6776-B3F0-47D52063D9A9}"/>
              </a:ext>
            </a:extLst>
          </p:cNvPr>
          <p:cNvPicPr preferRelativeResize="0"/>
          <p:nvPr/>
        </p:nvPicPr>
        <p:blipFill>
          <a:blip r:embed="rId5">
            <a:alphaModFix/>
          </a:blip>
          <a:stretch>
            <a:fillRect/>
          </a:stretch>
        </p:blipFill>
        <p:spPr>
          <a:xfrm>
            <a:off x="1055375" y="634600"/>
            <a:ext cx="6974775" cy="3770149"/>
          </a:xfrm>
          <a:prstGeom prst="rect">
            <a:avLst/>
          </a:prstGeom>
          <a:noFill/>
          <a:ln>
            <a:noFill/>
          </a:ln>
        </p:spPr>
      </p:pic>
    </p:spTree>
    <p:extLst>
      <p:ext uri="{BB962C8B-B14F-4D97-AF65-F5344CB8AC3E}">
        <p14:creationId xmlns:p14="http://schemas.microsoft.com/office/powerpoint/2010/main" val="3704160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9" name="Google Shape;119;p17"/>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120" name="Google Shape;120;p17"/>
          <p:cNvPicPr preferRelativeResize="0"/>
          <p:nvPr/>
        </p:nvPicPr>
        <p:blipFill>
          <a:blip r:embed="rId4">
            <a:alphaModFix/>
          </a:blip>
          <a:stretch>
            <a:fillRect/>
          </a:stretch>
        </p:blipFill>
        <p:spPr>
          <a:xfrm>
            <a:off x="7554525" y="143800"/>
            <a:ext cx="1330225" cy="475075"/>
          </a:xfrm>
          <a:prstGeom prst="rect">
            <a:avLst/>
          </a:prstGeom>
          <a:noFill/>
          <a:ln>
            <a:noFill/>
          </a:ln>
        </p:spPr>
      </p:pic>
      <p:pic>
        <p:nvPicPr>
          <p:cNvPr id="2" name="Google Shape;140;p19">
            <a:extLst>
              <a:ext uri="{FF2B5EF4-FFF2-40B4-BE49-F238E27FC236}">
                <a16:creationId xmlns:a16="http://schemas.microsoft.com/office/drawing/2014/main" id="{04CE6694-857A-16F9-FBB9-AB76B6322AB4}"/>
              </a:ext>
            </a:extLst>
          </p:cNvPr>
          <p:cNvPicPr preferRelativeResize="0"/>
          <p:nvPr/>
        </p:nvPicPr>
        <p:blipFill rotWithShape="1">
          <a:blip r:embed="rId5">
            <a:alphaModFix/>
          </a:blip>
          <a:srcRect t="16252" r="43556"/>
          <a:stretch/>
        </p:blipFill>
        <p:spPr>
          <a:xfrm>
            <a:off x="880780" y="681446"/>
            <a:ext cx="6583276" cy="4145735"/>
          </a:xfrm>
          <a:prstGeom prst="rect">
            <a:avLst/>
          </a:prstGeom>
          <a:noFill/>
          <a:ln>
            <a:noFill/>
          </a:ln>
        </p:spPr>
      </p:pic>
    </p:spTree>
    <p:extLst>
      <p:ext uri="{BB962C8B-B14F-4D97-AF65-F5344CB8AC3E}">
        <p14:creationId xmlns:p14="http://schemas.microsoft.com/office/powerpoint/2010/main" val="4197068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9" name="Google Shape;119;p17"/>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120" name="Google Shape;120;p17"/>
          <p:cNvPicPr preferRelativeResize="0"/>
          <p:nvPr/>
        </p:nvPicPr>
        <p:blipFill>
          <a:blip r:embed="rId4">
            <a:alphaModFix/>
          </a:blip>
          <a:stretch>
            <a:fillRect/>
          </a:stretch>
        </p:blipFill>
        <p:spPr>
          <a:xfrm>
            <a:off x="7554525" y="143800"/>
            <a:ext cx="1330225" cy="475075"/>
          </a:xfrm>
          <a:prstGeom prst="rect">
            <a:avLst/>
          </a:prstGeom>
          <a:noFill/>
          <a:ln>
            <a:noFill/>
          </a:ln>
        </p:spPr>
      </p:pic>
      <p:sp>
        <p:nvSpPr>
          <p:cNvPr id="2" name="Google Shape;180;p24">
            <a:extLst>
              <a:ext uri="{FF2B5EF4-FFF2-40B4-BE49-F238E27FC236}">
                <a16:creationId xmlns:a16="http://schemas.microsoft.com/office/drawing/2014/main" id="{D0264A3B-DA4D-0DD1-928F-24858B3851B5}"/>
              </a:ext>
            </a:extLst>
          </p:cNvPr>
          <p:cNvSpPr txBox="1"/>
          <p:nvPr/>
        </p:nvSpPr>
        <p:spPr>
          <a:xfrm>
            <a:off x="1124604" y="143800"/>
            <a:ext cx="6735300" cy="196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tr" sz="3400" dirty="0">
                <a:solidFill>
                  <a:schemeClr val="dk2"/>
                </a:solidFill>
                <a:latin typeface="Raleway" pitchFamily="2" charset="77"/>
              </a:rPr>
              <a:t>“SÖZ”</a:t>
            </a:r>
            <a:endParaRPr sz="3400" dirty="0">
              <a:solidFill>
                <a:schemeClr val="dk2"/>
              </a:solidFill>
              <a:latin typeface="Raleway" pitchFamily="2" charset="77"/>
            </a:endParaRPr>
          </a:p>
          <a:p>
            <a:pPr marL="0" lvl="0" indent="0" algn="r" rtl="0">
              <a:spcBef>
                <a:spcPts val="0"/>
              </a:spcBef>
              <a:spcAft>
                <a:spcPts val="0"/>
              </a:spcAft>
              <a:buNone/>
            </a:pPr>
            <a:r>
              <a:rPr lang="tr" sz="1700" dirty="0">
                <a:solidFill>
                  <a:schemeClr val="dk2"/>
                </a:solidFill>
                <a:latin typeface="Raleway" pitchFamily="2" charset="77"/>
              </a:rPr>
              <a:t>An inquiry for the conditions of a Civil Code of Conduct/Ethics as a Self-regulation Initiative For Civil Society In Turkey</a:t>
            </a:r>
            <a:endParaRPr sz="1700" dirty="0">
              <a:solidFill>
                <a:schemeClr val="dk2"/>
              </a:solidFill>
              <a:latin typeface="Raleway" pitchFamily="2" charset="77"/>
            </a:endParaRPr>
          </a:p>
          <a:p>
            <a:pPr marL="0" lvl="0" indent="0" algn="r" rtl="0">
              <a:spcBef>
                <a:spcPts val="0"/>
              </a:spcBef>
              <a:spcAft>
                <a:spcPts val="0"/>
              </a:spcAft>
              <a:buNone/>
            </a:pPr>
            <a:endParaRPr sz="1700" dirty="0">
              <a:solidFill>
                <a:schemeClr val="dk2"/>
              </a:solidFill>
              <a:latin typeface="Raleway" pitchFamily="2" charset="77"/>
            </a:endParaRPr>
          </a:p>
          <a:p>
            <a:pPr marL="0" lvl="0" indent="0" algn="ctr" rtl="0">
              <a:spcBef>
                <a:spcPts val="0"/>
              </a:spcBef>
              <a:spcAft>
                <a:spcPts val="0"/>
              </a:spcAft>
              <a:buNone/>
            </a:pPr>
            <a:r>
              <a:rPr lang="tr" sz="2300" dirty="0">
                <a:solidFill>
                  <a:schemeClr val="dk2"/>
                </a:solidFill>
                <a:latin typeface="Raleway" pitchFamily="2" charset="77"/>
              </a:rPr>
              <a:t>METHODOLOGY AND FINDINGS</a:t>
            </a:r>
            <a:endParaRPr sz="2300" dirty="0">
              <a:solidFill>
                <a:schemeClr val="dk2"/>
              </a:solidFill>
              <a:latin typeface="Raleway" pitchFamily="2" charset="77"/>
            </a:endParaRPr>
          </a:p>
        </p:txBody>
      </p:sp>
      <p:sp>
        <p:nvSpPr>
          <p:cNvPr id="4" name="TextBox 3">
            <a:extLst>
              <a:ext uri="{FF2B5EF4-FFF2-40B4-BE49-F238E27FC236}">
                <a16:creationId xmlns:a16="http://schemas.microsoft.com/office/drawing/2014/main" id="{84745E63-F428-BB96-3C3A-F496F3747B01}"/>
              </a:ext>
            </a:extLst>
          </p:cNvPr>
          <p:cNvSpPr txBox="1"/>
          <p:nvPr/>
        </p:nvSpPr>
        <p:spPr>
          <a:xfrm>
            <a:off x="997377" y="2345859"/>
            <a:ext cx="7551199" cy="2301079"/>
          </a:xfrm>
          <a:prstGeom prst="rect">
            <a:avLst/>
          </a:prstGeom>
          <a:noFill/>
        </p:spPr>
        <p:txBody>
          <a:bodyPr wrap="square">
            <a:spAutoFit/>
          </a:bodyPr>
          <a:lstStyle/>
          <a:p>
            <a:pPr marL="457200" lvl="0" indent="0" algn="l" rtl="0">
              <a:lnSpc>
                <a:spcPct val="115000"/>
              </a:lnSpc>
              <a:spcBef>
                <a:spcPts val="0"/>
              </a:spcBef>
              <a:spcAft>
                <a:spcPts val="0"/>
              </a:spcAft>
              <a:buNone/>
            </a:pPr>
            <a:r>
              <a:rPr lang="en-US" sz="1400" dirty="0">
                <a:latin typeface="Raleway" pitchFamily="2" charset="77"/>
              </a:rPr>
              <a:t>The acronym SÖZ,  was particularly preferred for the implications of its synonymous concepts of “statement”, “sayings”, “word” and lastly “promise” in Turkish language.</a:t>
            </a:r>
          </a:p>
          <a:p>
            <a:pPr marL="457200" lvl="0" indent="0" algn="l" rtl="0">
              <a:lnSpc>
                <a:spcPct val="115000"/>
              </a:lnSpc>
              <a:spcBef>
                <a:spcPts val="0"/>
              </a:spcBef>
              <a:spcAft>
                <a:spcPts val="0"/>
              </a:spcAft>
              <a:buNone/>
            </a:pPr>
            <a:endParaRPr lang="en-US" sz="1400" dirty="0">
              <a:latin typeface="Raleway" pitchFamily="2" charset="77"/>
            </a:endParaRPr>
          </a:p>
          <a:p>
            <a:pPr marL="457200" lvl="0" indent="0" algn="l" rtl="0">
              <a:lnSpc>
                <a:spcPct val="115000"/>
              </a:lnSpc>
              <a:spcBef>
                <a:spcPts val="0"/>
              </a:spcBef>
              <a:spcAft>
                <a:spcPts val="0"/>
              </a:spcAft>
              <a:buNone/>
            </a:pPr>
            <a:r>
              <a:rPr lang="en-US" sz="1400" dirty="0">
                <a:latin typeface="Raleway" pitchFamily="2" charset="77"/>
              </a:rPr>
              <a:t>The SÖZ study has been conducted in line with the following goals, as: </a:t>
            </a:r>
          </a:p>
          <a:p>
            <a:pPr marL="914400" lvl="0" indent="0" algn="l" rtl="0">
              <a:lnSpc>
                <a:spcPct val="115000"/>
              </a:lnSpc>
              <a:spcBef>
                <a:spcPts val="0"/>
              </a:spcBef>
              <a:spcAft>
                <a:spcPts val="0"/>
              </a:spcAft>
              <a:buNone/>
            </a:pPr>
            <a:r>
              <a:rPr lang="en-US" sz="1400" dirty="0">
                <a:latin typeface="Raleway" pitchFamily="2" charset="77"/>
              </a:rPr>
              <a:t>to promote transparency and accountability;</a:t>
            </a:r>
          </a:p>
          <a:p>
            <a:pPr marL="914400" lvl="0" indent="0" algn="l" rtl="0">
              <a:lnSpc>
                <a:spcPct val="115000"/>
              </a:lnSpc>
              <a:spcBef>
                <a:spcPts val="0"/>
              </a:spcBef>
              <a:spcAft>
                <a:spcPts val="0"/>
              </a:spcAft>
              <a:buNone/>
            </a:pPr>
            <a:r>
              <a:rPr lang="en-US" sz="1400" dirty="0">
                <a:latin typeface="Raleway" pitchFamily="2" charset="77"/>
              </a:rPr>
              <a:t>to increase the credibility with donors and public;</a:t>
            </a:r>
          </a:p>
          <a:p>
            <a:pPr marL="914400" lvl="0" indent="0" algn="l" rtl="0">
              <a:lnSpc>
                <a:spcPct val="115000"/>
              </a:lnSpc>
              <a:spcBef>
                <a:spcPts val="0"/>
              </a:spcBef>
              <a:spcAft>
                <a:spcPts val="0"/>
              </a:spcAft>
              <a:buNone/>
            </a:pPr>
            <a:r>
              <a:rPr lang="en-US" sz="1400" dirty="0">
                <a:latin typeface="Raleway" pitchFamily="2" charset="77"/>
              </a:rPr>
              <a:t>to provoke the participation of stakeholders and enhance networking;</a:t>
            </a:r>
          </a:p>
          <a:p>
            <a:pPr marL="914400" lvl="0" indent="0" algn="l" rtl="0">
              <a:lnSpc>
                <a:spcPct val="115000"/>
              </a:lnSpc>
              <a:spcBef>
                <a:spcPts val="0"/>
              </a:spcBef>
              <a:spcAft>
                <a:spcPts val="0"/>
              </a:spcAft>
              <a:buNone/>
            </a:pPr>
            <a:r>
              <a:rPr lang="en-US" sz="1400" dirty="0">
                <a:latin typeface="Raleway" pitchFamily="2" charset="77"/>
              </a:rPr>
              <a:t>and to reflect the genuineness of the local context, which is the civil space in Turkey.</a:t>
            </a:r>
          </a:p>
        </p:txBody>
      </p:sp>
    </p:spTree>
    <p:extLst>
      <p:ext uri="{BB962C8B-B14F-4D97-AF65-F5344CB8AC3E}">
        <p14:creationId xmlns:p14="http://schemas.microsoft.com/office/powerpoint/2010/main" val="2440141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16" name="Google Shape;216;p27"/>
          <p:cNvSpPr txBox="1"/>
          <p:nvPr/>
        </p:nvSpPr>
        <p:spPr>
          <a:xfrm>
            <a:off x="6918500" y="2357575"/>
            <a:ext cx="40752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a:latin typeface="Lato"/>
                <a:ea typeface="Lato"/>
                <a:cs typeface="Lato"/>
                <a:sym typeface="Lato"/>
              </a:rPr>
              <a:t>Recap groups</a:t>
            </a:r>
            <a:endParaRPr>
              <a:latin typeface="Lato"/>
              <a:ea typeface="Lato"/>
              <a:cs typeface="Lato"/>
              <a:sym typeface="Lato"/>
            </a:endParaRPr>
          </a:p>
        </p:txBody>
      </p:sp>
      <p:grpSp>
        <p:nvGrpSpPr>
          <p:cNvPr id="4" name="Group 3">
            <a:extLst>
              <a:ext uri="{FF2B5EF4-FFF2-40B4-BE49-F238E27FC236}">
                <a16:creationId xmlns:a16="http://schemas.microsoft.com/office/drawing/2014/main" id="{034F986B-84D3-3201-B917-3EF22BBF7EDF}"/>
              </a:ext>
            </a:extLst>
          </p:cNvPr>
          <p:cNvGrpSpPr/>
          <p:nvPr/>
        </p:nvGrpSpPr>
        <p:grpSpPr>
          <a:xfrm>
            <a:off x="890750" y="532950"/>
            <a:ext cx="8253250" cy="2867075"/>
            <a:chOff x="808225" y="412700"/>
            <a:chExt cx="8253250" cy="2867075"/>
          </a:xfrm>
        </p:grpSpPr>
        <p:sp>
          <p:nvSpPr>
            <p:cNvPr id="204" name="Google Shape;204;p27"/>
            <p:cNvSpPr txBox="1"/>
            <p:nvPr/>
          </p:nvSpPr>
          <p:spPr>
            <a:xfrm>
              <a:off x="808225" y="412700"/>
              <a:ext cx="14433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dirty="0">
                  <a:latin typeface="Lato"/>
                  <a:ea typeface="Lato"/>
                  <a:cs typeface="Lato"/>
                  <a:sym typeface="Lato"/>
                </a:rPr>
                <a:t>SÖZ STUDY</a:t>
              </a:r>
              <a:endParaRPr dirty="0">
                <a:latin typeface="Lato"/>
                <a:ea typeface="Lato"/>
                <a:cs typeface="Lato"/>
                <a:sym typeface="Lato"/>
              </a:endParaRPr>
            </a:p>
          </p:txBody>
        </p:sp>
        <p:cxnSp>
          <p:nvCxnSpPr>
            <p:cNvPr id="205" name="Google Shape;205;p27"/>
            <p:cNvCxnSpPr/>
            <p:nvPr/>
          </p:nvCxnSpPr>
          <p:spPr>
            <a:xfrm>
              <a:off x="1494625" y="851350"/>
              <a:ext cx="756900" cy="367800"/>
            </a:xfrm>
            <a:prstGeom prst="curvedConnector3">
              <a:avLst>
                <a:gd name="adj1" fmla="val 50000"/>
              </a:avLst>
            </a:prstGeom>
            <a:noFill/>
            <a:ln w="38100" cap="flat" cmpd="sng">
              <a:solidFill>
                <a:schemeClr val="dk1"/>
              </a:solidFill>
              <a:prstDash val="dot"/>
              <a:round/>
              <a:headEnd type="none" w="med" len="med"/>
              <a:tailEnd type="none" w="med" len="med"/>
            </a:ln>
          </p:spPr>
        </p:cxnSp>
        <p:sp>
          <p:nvSpPr>
            <p:cNvPr id="206" name="Google Shape;206;p27"/>
            <p:cNvSpPr txBox="1"/>
            <p:nvPr/>
          </p:nvSpPr>
          <p:spPr>
            <a:xfrm>
              <a:off x="2154125" y="1176700"/>
              <a:ext cx="24339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a:latin typeface="Lato"/>
                  <a:ea typeface="Lato"/>
                  <a:cs typeface="Lato"/>
                  <a:sym typeface="Lato"/>
                </a:rPr>
                <a:t>Semi-structured interviews</a:t>
              </a:r>
              <a:endParaRPr>
                <a:latin typeface="Lato"/>
                <a:ea typeface="Lato"/>
                <a:cs typeface="Lato"/>
                <a:sym typeface="Lato"/>
              </a:endParaRPr>
            </a:p>
          </p:txBody>
        </p:sp>
        <p:cxnSp>
          <p:nvCxnSpPr>
            <p:cNvPr id="207" name="Google Shape;207;p27"/>
            <p:cNvCxnSpPr/>
            <p:nvPr/>
          </p:nvCxnSpPr>
          <p:spPr>
            <a:xfrm>
              <a:off x="4151550" y="1534375"/>
              <a:ext cx="756900" cy="367800"/>
            </a:xfrm>
            <a:prstGeom prst="curvedConnector3">
              <a:avLst>
                <a:gd name="adj1" fmla="val 50000"/>
              </a:avLst>
            </a:prstGeom>
            <a:noFill/>
            <a:ln w="38100" cap="flat" cmpd="sng">
              <a:solidFill>
                <a:schemeClr val="dk1"/>
              </a:solidFill>
              <a:prstDash val="dot"/>
              <a:round/>
              <a:headEnd type="none" w="med" len="med"/>
              <a:tailEnd type="none" w="med" len="med"/>
            </a:ln>
          </p:spPr>
        </p:cxnSp>
        <p:sp>
          <p:nvSpPr>
            <p:cNvPr id="208" name="Google Shape;208;p27"/>
            <p:cNvSpPr txBox="1"/>
            <p:nvPr/>
          </p:nvSpPr>
          <p:spPr>
            <a:xfrm>
              <a:off x="4986275" y="1813550"/>
              <a:ext cx="40752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a:latin typeface="Lato"/>
                  <a:ea typeface="Lato"/>
                  <a:cs typeface="Lato"/>
                  <a:sym typeface="Lato"/>
                </a:rPr>
                <a:t>Focus groups</a:t>
              </a:r>
              <a:endParaRPr>
                <a:latin typeface="Lato"/>
                <a:ea typeface="Lato"/>
                <a:cs typeface="Lato"/>
                <a:sym typeface="Lato"/>
              </a:endParaRPr>
            </a:p>
          </p:txBody>
        </p:sp>
        <p:cxnSp>
          <p:nvCxnSpPr>
            <p:cNvPr id="209" name="Google Shape;209;p27"/>
            <p:cNvCxnSpPr>
              <a:stCxn id="206" idx="2"/>
            </p:cNvCxnSpPr>
            <p:nvPr/>
          </p:nvCxnSpPr>
          <p:spPr>
            <a:xfrm>
              <a:off x="3371075" y="1652200"/>
              <a:ext cx="3300" cy="515100"/>
            </a:xfrm>
            <a:prstGeom prst="straightConnector1">
              <a:avLst/>
            </a:prstGeom>
            <a:noFill/>
            <a:ln w="28575" cap="flat" cmpd="sng">
              <a:solidFill>
                <a:schemeClr val="dk1"/>
              </a:solidFill>
              <a:prstDash val="dashDot"/>
              <a:round/>
              <a:headEnd type="none" w="med" len="med"/>
              <a:tailEnd type="triangle" w="med" len="med"/>
            </a:ln>
          </p:spPr>
        </p:cxnSp>
        <p:sp>
          <p:nvSpPr>
            <p:cNvPr id="210" name="Google Shape;210;p27"/>
            <p:cNvSpPr txBox="1"/>
            <p:nvPr/>
          </p:nvSpPr>
          <p:spPr>
            <a:xfrm>
              <a:off x="3249275" y="2289050"/>
              <a:ext cx="13371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b="1">
                  <a:solidFill>
                    <a:schemeClr val="dk1"/>
                  </a:solidFill>
                  <a:latin typeface="Lato"/>
                  <a:ea typeface="Lato"/>
                  <a:cs typeface="Lato"/>
                  <a:sym typeface="Lato"/>
                </a:rPr>
                <a:t>Concept map</a:t>
              </a:r>
              <a:endParaRPr b="1">
                <a:solidFill>
                  <a:schemeClr val="dk1"/>
                </a:solidFill>
                <a:latin typeface="Lato"/>
                <a:ea typeface="Lato"/>
                <a:cs typeface="Lato"/>
                <a:sym typeface="Lato"/>
              </a:endParaRPr>
            </a:p>
          </p:txBody>
        </p:sp>
        <p:cxnSp>
          <p:nvCxnSpPr>
            <p:cNvPr id="211" name="Google Shape;211;p27"/>
            <p:cNvCxnSpPr/>
            <p:nvPr/>
          </p:nvCxnSpPr>
          <p:spPr>
            <a:xfrm rot="10800000" flipH="1">
              <a:off x="4462800" y="2252125"/>
              <a:ext cx="448800" cy="266700"/>
            </a:xfrm>
            <a:prstGeom prst="straightConnector1">
              <a:avLst/>
            </a:prstGeom>
            <a:noFill/>
            <a:ln w="28575" cap="flat" cmpd="sng">
              <a:solidFill>
                <a:schemeClr val="dk1"/>
              </a:solidFill>
              <a:prstDash val="dashDot"/>
              <a:round/>
              <a:headEnd type="none" w="med" len="med"/>
              <a:tailEnd type="triangle" w="med" len="med"/>
            </a:ln>
          </p:spPr>
        </p:cxnSp>
        <p:cxnSp>
          <p:nvCxnSpPr>
            <p:cNvPr id="212" name="Google Shape;212;p27"/>
            <p:cNvCxnSpPr/>
            <p:nvPr/>
          </p:nvCxnSpPr>
          <p:spPr>
            <a:xfrm>
              <a:off x="5534950" y="2167300"/>
              <a:ext cx="3300" cy="515100"/>
            </a:xfrm>
            <a:prstGeom prst="straightConnector1">
              <a:avLst/>
            </a:prstGeom>
            <a:noFill/>
            <a:ln w="28575" cap="flat" cmpd="sng">
              <a:solidFill>
                <a:schemeClr val="dk1"/>
              </a:solidFill>
              <a:prstDash val="dashDot"/>
              <a:round/>
              <a:headEnd type="none" w="med" len="med"/>
              <a:tailEnd type="triangle" w="med" len="med"/>
            </a:ln>
          </p:spPr>
        </p:cxnSp>
        <p:sp>
          <p:nvSpPr>
            <p:cNvPr id="213" name="Google Shape;213;p27"/>
            <p:cNvSpPr txBox="1"/>
            <p:nvPr/>
          </p:nvSpPr>
          <p:spPr>
            <a:xfrm>
              <a:off x="4908450" y="2833075"/>
              <a:ext cx="1368600" cy="44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b="1">
                  <a:solidFill>
                    <a:schemeClr val="dk1"/>
                  </a:solidFill>
                  <a:latin typeface="Lato"/>
                  <a:ea typeface="Lato"/>
                  <a:cs typeface="Lato"/>
                  <a:sym typeface="Lato"/>
                </a:rPr>
                <a:t>SÖZ principles and indicators</a:t>
              </a:r>
              <a:endParaRPr b="1">
                <a:solidFill>
                  <a:schemeClr val="dk1"/>
                </a:solidFill>
                <a:latin typeface="Lato"/>
                <a:ea typeface="Lato"/>
                <a:cs typeface="Lato"/>
                <a:sym typeface="Lato"/>
              </a:endParaRPr>
            </a:p>
          </p:txBody>
        </p:sp>
        <p:cxnSp>
          <p:nvCxnSpPr>
            <p:cNvPr id="214" name="Google Shape;214;p27"/>
            <p:cNvCxnSpPr/>
            <p:nvPr/>
          </p:nvCxnSpPr>
          <p:spPr>
            <a:xfrm>
              <a:off x="6161600" y="2104200"/>
              <a:ext cx="756900" cy="367800"/>
            </a:xfrm>
            <a:prstGeom prst="curvedConnector3">
              <a:avLst>
                <a:gd name="adj1" fmla="val 50000"/>
              </a:avLst>
            </a:prstGeom>
            <a:noFill/>
            <a:ln w="38100" cap="flat" cmpd="sng">
              <a:solidFill>
                <a:schemeClr val="dk1"/>
              </a:solidFill>
              <a:prstDash val="dot"/>
              <a:round/>
              <a:headEnd type="none" w="med" len="med"/>
              <a:tailEnd type="none" w="med" len="med"/>
            </a:ln>
          </p:spPr>
        </p:cxnSp>
        <p:cxnSp>
          <p:nvCxnSpPr>
            <p:cNvPr id="215" name="Google Shape;215;p27"/>
            <p:cNvCxnSpPr/>
            <p:nvPr/>
          </p:nvCxnSpPr>
          <p:spPr>
            <a:xfrm rot="10800000" flipH="1">
              <a:off x="6315650" y="2715800"/>
              <a:ext cx="448800" cy="266700"/>
            </a:xfrm>
            <a:prstGeom prst="straightConnector1">
              <a:avLst/>
            </a:prstGeom>
            <a:noFill/>
            <a:ln w="28575" cap="flat" cmpd="sng">
              <a:solidFill>
                <a:schemeClr val="dk1"/>
              </a:solidFill>
              <a:prstDash val="dashDot"/>
              <a:round/>
              <a:headEnd type="none" w="med" len="med"/>
              <a:tailEnd type="triangle" w="med" len="med"/>
            </a:ln>
          </p:spPr>
        </p:cxnSp>
        <p:cxnSp>
          <p:nvCxnSpPr>
            <p:cNvPr id="217" name="Google Shape;217;p27"/>
            <p:cNvCxnSpPr/>
            <p:nvPr/>
          </p:nvCxnSpPr>
          <p:spPr>
            <a:xfrm>
              <a:off x="7463175" y="2682400"/>
              <a:ext cx="3300" cy="515100"/>
            </a:xfrm>
            <a:prstGeom prst="straightConnector1">
              <a:avLst/>
            </a:prstGeom>
            <a:noFill/>
            <a:ln w="28575" cap="flat" cmpd="sng">
              <a:solidFill>
                <a:schemeClr val="dk1"/>
              </a:solidFill>
              <a:prstDash val="dashDot"/>
              <a:round/>
              <a:headEnd type="none" w="med" len="med"/>
              <a:tailEnd type="triangle" w="med" len="med"/>
            </a:ln>
          </p:spPr>
        </p:cxnSp>
      </p:grpSp>
      <p:sp>
        <p:nvSpPr>
          <p:cNvPr id="218" name="Google Shape;218;p27"/>
          <p:cNvSpPr txBox="1"/>
          <p:nvPr/>
        </p:nvSpPr>
        <p:spPr>
          <a:xfrm>
            <a:off x="6764450" y="3341725"/>
            <a:ext cx="40752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tr" b="1">
                <a:solidFill>
                  <a:schemeClr val="dk1"/>
                </a:solidFill>
                <a:latin typeface="Lato"/>
                <a:ea typeface="Lato"/>
                <a:cs typeface="Lato"/>
                <a:sym typeface="Lato"/>
              </a:rPr>
              <a:t>Assessment  questions</a:t>
            </a:r>
            <a:endParaRPr b="1">
              <a:solidFill>
                <a:schemeClr val="dk1"/>
              </a:solidFill>
              <a:latin typeface="Lato"/>
              <a:ea typeface="Lato"/>
              <a:cs typeface="Lato"/>
              <a:sym typeface="Lato"/>
            </a:endParaRPr>
          </a:p>
          <a:p>
            <a:pPr marL="0" lvl="0" indent="0" algn="l" rtl="0">
              <a:spcBef>
                <a:spcPts val="0"/>
              </a:spcBef>
              <a:spcAft>
                <a:spcPts val="0"/>
              </a:spcAft>
              <a:buNone/>
            </a:pPr>
            <a:endParaRPr b="1">
              <a:solidFill>
                <a:schemeClr val="dk1"/>
              </a:solidFill>
              <a:latin typeface="Lato"/>
              <a:ea typeface="Lato"/>
              <a:cs typeface="Lato"/>
              <a:sym typeface="Lato"/>
            </a:endParaRPr>
          </a:p>
        </p:txBody>
      </p:sp>
      <p:pic>
        <p:nvPicPr>
          <p:cNvPr id="2" name="Google Shape;119;p17">
            <a:extLst>
              <a:ext uri="{FF2B5EF4-FFF2-40B4-BE49-F238E27FC236}">
                <a16:creationId xmlns:a16="http://schemas.microsoft.com/office/drawing/2014/main" id="{66066FC4-16F2-D798-B2D5-7E9C388BF0CD}"/>
              </a:ext>
            </a:extLst>
          </p:cNvPr>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3" name="Google Shape;120;p17">
            <a:extLst>
              <a:ext uri="{FF2B5EF4-FFF2-40B4-BE49-F238E27FC236}">
                <a16:creationId xmlns:a16="http://schemas.microsoft.com/office/drawing/2014/main" id="{772C0DA3-7F70-CB5C-9800-674A184DCA8A}"/>
              </a:ext>
            </a:extLst>
          </p:cNvPr>
          <p:cNvPicPr preferRelativeResize="0"/>
          <p:nvPr/>
        </p:nvPicPr>
        <p:blipFill>
          <a:blip r:embed="rId4">
            <a:alphaModFix/>
          </a:blip>
          <a:stretch>
            <a:fillRect/>
          </a:stretch>
        </p:blipFill>
        <p:spPr>
          <a:xfrm>
            <a:off x="7554525" y="143800"/>
            <a:ext cx="1330225" cy="4750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2"/>
          <p:cNvSpPr txBox="1"/>
          <p:nvPr/>
        </p:nvSpPr>
        <p:spPr>
          <a:xfrm>
            <a:off x="1683850" y="1655550"/>
            <a:ext cx="40752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Comic Sans MS"/>
              <a:ea typeface="Comic Sans MS"/>
              <a:cs typeface="Comic Sans MS"/>
              <a:sym typeface="Comic Sans MS"/>
            </a:endParaRPr>
          </a:p>
        </p:txBody>
      </p:sp>
      <p:sp>
        <p:nvSpPr>
          <p:cNvPr id="284" name="Google Shape;284;p32"/>
          <p:cNvSpPr txBox="1"/>
          <p:nvPr/>
        </p:nvSpPr>
        <p:spPr>
          <a:xfrm>
            <a:off x="134800" y="1833388"/>
            <a:ext cx="40752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dirty="0">
                <a:latin typeface="Raleway" pitchFamily="2" charset="77"/>
                <a:ea typeface="Lato"/>
                <a:cs typeface="Lato"/>
                <a:sym typeface="Lato"/>
              </a:rPr>
              <a:t>“</a:t>
            </a:r>
            <a:r>
              <a:rPr lang="tr" sz="1200" dirty="0">
                <a:latin typeface="Raleway" pitchFamily="2" charset="77"/>
                <a:ea typeface="Lato"/>
                <a:cs typeface="Lato"/>
                <a:sym typeface="Lato"/>
              </a:rPr>
              <a:t>...</a:t>
            </a:r>
            <a:r>
              <a:rPr lang="tr" sz="1200" dirty="0">
                <a:latin typeface="Raleway" pitchFamily="2" charset="77"/>
                <a:ea typeface="Comic Sans MS"/>
                <a:cs typeface="Comic Sans MS"/>
                <a:sym typeface="Comic Sans MS"/>
              </a:rPr>
              <a:t>Açık </a:t>
            </a:r>
            <a:r>
              <a:rPr lang="tr" sz="1200" b="1" dirty="0">
                <a:latin typeface="Raleway" pitchFamily="2" charset="77"/>
                <a:ea typeface="Comic Sans MS"/>
                <a:cs typeface="Comic Sans MS"/>
                <a:sym typeface="Comic Sans MS"/>
              </a:rPr>
              <a:t>Açık  donor rights statement </a:t>
            </a:r>
            <a:r>
              <a:rPr lang="tr" sz="1200" dirty="0">
                <a:latin typeface="Raleway" pitchFamily="2" charset="77"/>
                <a:ea typeface="Comic Sans MS"/>
                <a:cs typeface="Comic Sans MS"/>
                <a:sym typeface="Comic Sans MS"/>
              </a:rPr>
              <a:t>yet it is not enough to put the reports on the website for transparency. We give account to different stakeholders...”</a:t>
            </a:r>
            <a:endParaRPr sz="1200" dirty="0">
              <a:latin typeface="Raleway" pitchFamily="2" charset="77"/>
              <a:ea typeface="Comic Sans MS"/>
              <a:cs typeface="Comic Sans MS"/>
              <a:sym typeface="Comic Sans MS"/>
            </a:endParaRPr>
          </a:p>
        </p:txBody>
      </p:sp>
      <p:sp>
        <p:nvSpPr>
          <p:cNvPr id="285" name="Google Shape;285;p32"/>
          <p:cNvSpPr txBox="1"/>
          <p:nvPr/>
        </p:nvSpPr>
        <p:spPr>
          <a:xfrm>
            <a:off x="4607375" y="3084825"/>
            <a:ext cx="42012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sz="1200" dirty="0">
                <a:latin typeface="Raleway" pitchFamily="2" charset="77"/>
                <a:ea typeface="Comic Sans MS"/>
                <a:cs typeface="Comic Sans MS"/>
                <a:sym typeface="Comic Sans MS"/>
              </a:rPr>
              <a:t>“...we adopt an </a:t>
            </a:r>
            <a:r>
              <a:rPr lang="tr" sz="1200" b="1" dirty="0">
                <a:latin typeface="Raleway" pitchFamily="2" charset="77"/>
                <a:ea typeface="Comic Sans MS"/>
                <a:cs typeface="Comic Sans MS"/>
                <a:sym typeface="Comic Sans MS"/>
              </a:rPr>
              <a:t>universal</a:t>
            </a:r>
            <a:r>
              <a:rPr lang="tr" sz="1200" dirty="0">
                <a:latin typeface="Raleway" pitchFamily="2" charset="77"/>
                <a:ea typeface="Comic Sans MS"/>
                <a:cs typeface="Comic Sans MS"/>
                <a:sym typeface="Comic Sans MS"/>
              </a:rPr>
              <a:t> and rights-based approach;political harmony alone is not enough, we care about institutionalization ...”</a:t>
            </a:r>
            <a:endParaRPr sz="1200" dirty="0">
              <a:latin typeface="Raleway" pitchFamily="2" charset="77"/>
              <a:ea typeface="Comic Sans MS"/>
              <a:cs typeface="Comic Sans MS"/>
              <a:sym typeface="Comic Sans MS"/>
            </a:endParaRPr>
          </a:p>
        </p:txBody>
      </p:sp>
      <p:sp>
        <p:nvSpPr>
          <p:cNvPr id="286" name="Google Shape;286;p32"/>
          <p:cNvSpPr txBox="1"/>
          <p:nvPr/>
        </p:nvSpPr>
        <p:spPr>
          <a:xfrm>
            <a:off x="4572000" y="805950"/>
            <a:ext cx="40752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dirty="0">
                <a:latin typeface="Raleway" pitchFamily="2" charset="77"/>
                <a:ea typeface="Comic Sans MS"/>
                <a:cs typeface="Comic Sans MS"/>
                <a:sym typeface="Comic Sans MS"/>
              </a:rPr>
              <a:t>“</a:t>
            </a:r>
            <a:r>
              <a:rPr lang="tr" sz="1200" dirty="0">
                <a:latin typeface="Raleway" pitchFamily="2" charset="77"/>
                <a:ea typeface="Comic Sans MS"/>
                <a:cs typeface="Comic Sans MS"/>
                <a:sym typeface="Comic Sans MS"/>
              </a:rPr>
              <a:t>...we are concerned with </a:t>
            </a:r>
            <a:r>
              <a:rPr lang="tr" sz="1200" b="1" dirty="0">
                <a:latin typeface="Raleway" pitchFamily="2" charset="77"/>
                <a:ea typeface="Comic Sans MS"/>
                <a:cs typeface="Comic Sans MS"/>
                <a:sym typeface="Comic Sans MS"/>
              </a:rPr>
              <a:t>standardisation</a:t>
            </a:r>
            <a:r>
              <a:rPr lang="tr" sz="1200" dirty="0">
                <a:latin typeface="Raleway" pitchFamily="2" charset="77"/>
                <a:ea typeface="Comic Sans MS"/>
                <a:cs typeface="Comic Sans MS"/>
                <a:sym typeface="Comic Sans MS"/>
              </a:rPr>
              <a:t>.Compliance with internal control is important ...”</a:t>
            </a:r>
            <a:endParaRPr sz="1200" dirty="0">
              <a:latin typeface="Raleway" pitchFamily="2" charset="77"/>
              <a:ea typeface="Comic Sans MS"/>
              <a:cs typeface="Comic Sans MS"/>
              <a:sym typeface="Comic Sans MS"/>
            </a:endParaRPr>
          </a:p>
        </p:txBody>
      </p:sp>
      <p:sp>
        <p:nvSpPr>
          <p:cNvPr id="287" name="Google Shape;287;p32"/>
          <p:cNvSpPr txBox="1"/>
          <p:nvPr/>
        </p:nvSpPr>
        <p:spPr>
          <a:xfrm>
            <a:off x="4607375" y="1813600"/>
            <a:ext cx="40752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sz="1200" dirty="0">
                <a:latin typeface="Raleway" pitchFamily="2" charset="77"/>
                <a:ea typeface="Comic Sans MS"/>
                <a:cs typeface="Comic Sans MS"/>
                <a:sym typeface="Comic Sans MS"/>
              </a:rPr>
              <a:t>“...’not stuck like living in space’; ‘not to make big words’; in Turkish civil society reality to create </a:t>
            </a:r>
            <a:r>
              <a:rPr lang="tr" sz="1200" b="1" dirty="0">
                <a:latin typeface="Raleway" pitchFamily="2" charset="77"/>
                <a:ea typeface="Comic Sans MS"/>
                <a:cs typeface="Comic Sans MS"/>
                <a:sym typeface="Comic Sans MS"/>
              </a:rPr>
              <a:t>local-specific language, </a:t>
            </a:r>
            <a:r>
              <a:rPr lang="tr" sz="1200" dirty="0">
                <a:latin typeface="Raleway" pitchFamily="2" charset="77"/>
                <a:ea typeface="Comic Sans MS"/>
                <a:cs typeface="Comic Sans MS"/>
                <a:sym typeface="Comic Sans MS"/>
              </a:rPr>
              <a:t>concepts can be tried to express something in your locality…”</a:t>
            </a:r>
            <a:endParaRPr sz="1200" dirty="0">
              <a:latin typeface="Raleway" pitchFamily="2" charset="77"/>
              <a:ea typeface="Comic Sans MS"/>
              <a:cs typeface="Comic Sans MS"/>
              <a:sym typeface="Comic Sans MS"/>
            </a:endParaRPr>
          </a:p>
        </p:txBody>
      </p:sp>
      <p:sp>
        <p:nvSpPr>
          <p:cNvPr id="288" name="Google Shape;288;p32"/>
          <p:cNvSpPr txBox="1"/>
          <p:nvPr/>
        </p:nvSpPr>
        <p:spPr>
          <a:xfrm>
            <a:off x="191400" y="2857513"/>
            <a:ext cx="4075200" cy="47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sz="1200" dirty="0">
                <a:latin typeface="Raleway" pitchFamily="2" charset="77"/>
                <a:ea typeface="Lato"/>
                <a:cs typeface="Lato"/>
                <a:sym typeface="Lato"/>
              </a:rPr>
              <a:t>“...</a:t>
            </a:r>
            <a:r>
              <a:rPr lang="tr" sz="1200" dirty="0">
                <a:latin typeface="Raleway" pitchFamily="2" charset="77"/>
                <a:ea typeface="Comic Sans MS"/>
                <a:cs typeface="Comic Sans MS"/>
                <a:sym typeface="Comic Sans MS"/>
              </a:rPr>
              <a:t>While determining the principles, </a:t>
            </a:r>
            <a:r>
              <a:rPr lang="tr" sz="1200" b="1" dirty="0">
                <a:latin typeface="Raleway" pitchFamily="2" charset="77"/>
                <a:ea typeface="Comic Sans MS"/>
                <a:cs typeface="Comic Sans MS"/>
                <a:sym typeface="Comic Sans MS"/>
              </a:rPr>
              <a:t>the expectations </a:t>
            </a:r>
            <a:r>
              <a:rPr lang="tr" sz="1200" dirty="0">
                <a:latin typeface="Raleway" pitchFamily="2" charset="77"/>
                <a:ea typeface="Comic Sans MS"/>
                <a:cs typeface="Comic Sans MS"/>
                <a:sym typeface="Comic Sans MS"/>
              </a:rPr>
              <a:t>of different institutions are also determining, but for us, the principles were revealed before the expectations. Principles, policy documents, etc. In fact, it is formed by the interaction between the field and the office....”</a:t>
            </a:r>
            <a:endParaRPr sz="1200" dirty="0">
              <a:latin typeface="Raleway" pitchFamily="2" charset="77"/>
              <a:ea typeface="Comic Sans MS"/>
              <a:cs typeface="Comic Sans MS"/>
              <a:sym typeface="Comic Sans MS"/>
            </a:endParaRPr>
          </a:p>
        </p:txBody>
      </p:sp>
      <p:sp>
        <p:nvSpPr>
          <p:cNvPr id="289" name="Google Shape;289;p32"/>
          <p:cNvSpPr/>
          <p:nvPr/>
        </p:nvSpPr>
        <p:spPr>
          <a:xfrm>
            <a:off x="0" y="4514093"/>
            <a:ext cx="9144000" cy="629400"/>
          </a:xfrm>
          <a:prstGeom prst="rect">
            <a:avLst/>
          </a:prstGeom>
          <a:solidFill>
            <a:srgbClr val="D8D8D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290" name="Google Shape;290;p32"/>
          <p:cNvPicPr preferRelativeResize="0"/>
          <p:nvPr/>
        </p:nvPicPr>
        <p:blipFill>
          <a:blip r:embed="rId3">
            <a:alphaModFix/>
          </a:blip>
          <a:stretch>
            <a:fillRect/>
          </a:stretch>
        </p:blipFill>
        <p:spPr>
          <a:xfrm>
            <a:off x="8051650" y="139025"/>
            <a:ext cx="837450" cy="751075"/>
          </a:xfrm>
          <a:prstGeom prst="rect">
            <a:avLst/>
          </a:prstGeom>
          <a:noFill/>
          <a:ln>
            <a:noFill/>
          </a:ln>
        </p:spPr>
      </p:pic>
      <p:sp>
        <p:nvSpPr>
          <p:cNvPr id="291" name="Google Shape;291;p32"/>
          <p:cNvSpPr/>
          <p:nvPr/>
        </p:nvSpPr>
        <p:spPr>
          <a:xfrm>
            <a:off x="191400" y="90125"/>
            <a:ext cx="3733500" cy="1484700"/>
          </a:xfrm>
          <a:prstGeom prst="wedgeRoundRectCallout">
            <a:avLst>
              <a:gd name="adj1" fmla="val -20833"/>
              <a:gd name="adj2" fmla="val 62500"/>
              <a:gd name="adj3" fmla="val 0"/>
            </a:avLst>
          </a:prstGeom>
          <a:solidFill>
            <a:srgbClr val="CC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tr" sz="1200" b="1" dirty="0">
                <a:latin typeface="Raleway" pitchFamily="2" charset="77"/>
                <a:ea typeface="Comic Sans MS"/>
                <a:cs typeface="Comic Sans MS"/>
                <a:sym typeface="Comic Sans MS"/>
              </a:rPr>
              <a:t>How would you list the principles on which your organization is attached? How did you determine these principles? What needs do you think they meet?</a:t>
            </a:r>
            <a:endParaRPr sz="1200" b="1" dirty="0">
              <a:latin typeface="Raleway" pitchFamily="2" charset="77"/>
              <a:ea typeface="Comic Sans MS"/>
              <a:cs typeface="Comic Sans MS"/>
              <a:sym typeface="Comic Sans MS"/>
            </a:endParaRPr>
          </a:p>
          <a:p>
            <a:pPr marL="0" lvl="0" indent="0" algn="l" rtl="0">
              <a:spcBef>
                <a:spcPts val="0"/>
              </a:spcBef>
              <a:spcAft>
                <a:spcPts val="0"/>
              </a:spcAft>
              <a:buNone/>
            </a:pPr>
            <a:endParaRPr sz="1200" b="1" dirty="0">
              <a:latin typeface="Raleway" pitchFamily="2" charset="77"/>
            </a:endParaRPr>
          </a:p>
        </p:txBody>
      </p:sp>
      <p:pic>
        <p:nvPicPr>
          <p:cNvPr id="292" name="Google Shape;292;p32"/>
          <p:cNvPicPr preferRelativeResize="0"/>
          <p:nvPr/>
        </p:nvPicPr>
        <p:blipFill rotWithShape="1">
          <a:blip r:embed="rId4">
            <a:alphaModFix/>
          </a:blip>
          <a:srcRect/>
          <a:stretch/>
        </p:blipFill>
        <p:spPr>
          <a:xfrm>
            <a:off x="7936325" y="4074949"/>
            <a:ext cx="1090550" cy="886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38"/>
        <p:cNvGrpSpPr/>
        <p:nvPr/>
      </p:nvGrpSpPr>
      <p:grpSpPr>
        <a:xfrm>
          <a:off x="0" y="0"/>
          <a:ext cx="0" cy="0"/>
          <a:chOff x="0" y="0"/>
          <a:chExt cx="0" cy="0"/>
        </a:xfrm>
      </p:grpSpPr>
      <p:sp>
        <p:nvSpPr>
          <p:cNvPr id="340" name="Google Shape;340;p36"/>
          <p:cNvSpPr txBox="1"/>
          <p:nvPr/>
        </p:nvSpPr>
        <p:spPr>
          <a:xfrm>
            <a:off x="773800" y="531025"/>
            <a:ext cx="4369800" cy="509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chemeClr val="bg2"/>
              </a:solidFill>
              <a:effectLst/>
              <a:uLnTx/>
              <a:uFillTx/>
              <a:latin typeface="Raleway" pitchFamily="2" charset="77"/>
              <a:ea typeface="Lato"/>
              <a:cs typeface="Lato"/>
              <a:sym typeface="Lato"/>
            </a:endParaRPr>
          </a:p>
        </p:txBody>
      </p:sp>
      <p:sp>
        <p:nvSpPr>
          <p:cNvPr id="341" name="Google Shape;341;p36"/>
          <p:cNvSpPr txBox="1"/>
          <p:nvPr/>
        </p:nvSpPr>
        <p:spPr>
          <a:xfrm>
            <a:off x="5579950" y="107175"/>
            <a:ext cx="3292500" cy="509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0" i="0" u="none" strike="noStrike" kern="0" cap="none" spc="0" normalizeH="0" baseline="0" noProof="0">
                <a:ln>
                  <a:noFill/>
                </a:ln>
                <a:solidFill>
                  <a:schemeClr val="bg2"/>
                </a:solidFill>
                <a:effectLst/>
                <a:uLnTx/>
                <a:uFillTx/>
                <a:latin typeface="Raleway" pitchFamily="2" charset="77"/>
                <a:ea typeface="Lato"/>
                <a:cs typeface="Lato"/>
                <a:sym typeface="Lato"/>
              </a:rPr>
              <a:t> </a:t>
            </a:r>
            <a:r>
              <a:rPr kumimoji="0" lang="tr" sz="1200" b="1" i="0" u="none" strike="noStrike" kern="0" cap="none" spc="0" normalizeH="0" baseline="0" noProof="0">
                <a:ln>
                  <a:noFill/>
                </a:ln>
                <a:solidFill>
                  <a:schemeClr val="bg2"/>
                </a:solidFill>
                <a:effectLst/>
                <a:uLnTx/>
                <a:uFillTx/>
                <a:latin typeface="Raleway" pitchFamily="2" charset="77"/>
                <a:ea typeface="Lato"/>
                <a:cs typeface="Lato"/>
                <a:sym typeface="Lato"/>
              </a:rPr>
              <a:t>4 focus group meetings</a:t>
            </a:r>
            <a:endParaRPr kumimoji="0" sz="1200" b="1" i="0" u="none" strike="noStrike" kern="0" cap="none" spc="0" normalizeH="0" baseline="0" noProof="0">
              <a:ln>
                <a:noFill/>
              </a:ln>
              <a:solidFill>
                <a:schemeClr val="bg2"/>
              </a:solidFill>
              <a:effectLst/>
              <a:uLnTx/>
              <a:uFillTx/>
              <a:latin typeface="Raleway" pitchFamily="2" charset="77"/>
              <a:ea typeface="Lato"/>
              <a:cs typeface="Lato"/>
              <a:sym typeface="Lato"/>
            </a:endParaRPr>
          </a:p>
        </p:txBody>
      </p:sp>
      <p:sp>
        <p:nvSpPr>
          <p:cNvPr id="342" name="Google Shape;342;p36"/>
          <p:cNvSpPr txBox="1"/>
          <p:nvPr/>
        </p:nvSpPr>
        <p:spPr>
          <a:xfrm>
            <a:off x="5525325" y="1092400"/>
            <a:ext cx="3664200" cy="8040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1" i="0" u="none" strike="noStrike" kern="0" cap="none" spc="0" normalizeH="0" baseline="0" noProof="0">
              <a:ln>
                <a:noFill/>
              </a:ln>
              <a:solidFill>
                <a:schemeClr val="bg2"/>
              </a:solidFill>
              <a:effectLst/>
              <a:uLnTx/>
              <a:uFillTx/>
              <a:latin typeface="Raleway" pitchFamily="2" charset="77"/>
              <a:ea typeface="Lato"/>
              <a:cs typeface="Lato"/>
              <a:sym typeface="Lato"/>
            </a:endParaRPr>
          </a:p>
        </p:txBody>
      </p:sp>
      <p:sp>
        <p:nvSpPr>
          <p:cNvPr id="343" name="Google Shape;343;p36"/>
          <p:cNvSpPr/>
          <p:nvPr/>
        </p:nvSpPr>
        <p:spPr>
          <a:xfrm>
            <a:off x="5841700" y="566300"/>
            <a:ext cx="2945376" cy="1514052"/>
          </a:xfrm>
          <a:prstGeom prst="flowChartMultidocument">
            <a:avLst/>
          </a:prstGeom>
          <a:solidFill>
            <a:srgbClr val="D9D9D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Please complete the following sentence with a single statement:</a:t>
            </a:r>
            <a:endParaRPr kumimoji="0" sz="12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Our primary responsibility as a CSO is ……………………………………………………………………………………………………...</a:t>
            </a:r>
            <a:endParaRPr kumimoji="0" sz="12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chemeClr val="bg2"/>
              </a:solidFill>
              <a:effectLst/>
              <a:uLnTx/>
              <a:uFillTx/>
              <a:latin typeface="Raleway" pitchFamily="2" charset="77"/>
              <a:sym typeface="Arial"/>
            </a:endParaRPr>
          </a:p>
        </p:txBody>
      </p:sp>
      <p:sp>
        <p:nvSpPr>
          <p:cNvPr id="344" name="Google Shape;344;p36"/>
          <p:cNvSpPr txBox="1"/>
          <p:nvPr/>
        </p:nvSpPr>
        <p:spPr>
          <a:xfrm>
            <a:off x="227950" y="2080350"/>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dirty="0">
                <a:ln>
                  <a:noFill/>
                </a:ln>
                <a:solidFill>
                  <a:schemeClr val="bg2"/>
                </a:solidFill>
                <a:effectLst/>
                <a:uLnTx/>
                <a:uFillTx/>
                <a:latin typeface="Raleway" pitchFamily="2" charset="77"/>
                <a:ea typeface="Comic Sans MS"/>
                <a:cs typeface="Comic Sans MS"/>
                <a:sym typeface="Comic Sans MS"/>
              </a:rPr>
              <a:t>“...first of all, to ensure that our target group,live as free as possible…”</a:t>
            </a:r>
            <a:endParaRPr kumimoji="0" sz="1200" b="1" i="0" u="none" strike="noStrike" kern="0" cap="none" spc="0" normalizeH="0" baseline="0" noProof="0" dirty="0">
              <a:ln>
                <a:noFill/>
              </a:ln>
              <a:solidFill>
                <a:schemeClr val="bg2"/>
              </a:solidFill>
              <a:effectLst/>
              <a:uLnTx/>
              <a:uFillTx/>
              <a:latin typeface="Raleway" pitchFamily="2" charset="77"/>
              <a:ea typeface="Comic Sans MS"/>
              <a:cs typeface="Comic Sans MS"/>
              <a:sym typeface="Comic Sans MS"/>
            </a:endParaRPr>
          </a:p>
        </p:txBody>
      </p:sp>
      <p:sp>
        <p:nvSpPr>
          <p:cNvPr id="345" name="Google Shape;345;p36"/>
          <p:cNvSpPr txBox="1"/>
          <p:nvPr/>
        </p:nvSpPr>
        <p:spPr>
          <a:xfrm>
            <a:off x="4618275" y="2423200"/>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“...fundamental rights and freedoms ... to the ground rules…”</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46" name="Google Shape;346;p36"/>
          <p:cNvSpPr txBox="1"/>
          <p:nvPr/>
        </p:nvSpPr>
        <p:spPr>
          <a:xfrm>
            <a:off x="312650" y="3014225"/>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“...to the targeted beneficiary group;to yourself; to the members; to the beneficiary group…”</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47" name="Google Shape;347;p36"/>
          <p:cNvSpPr txBox="1"/>
          <p:nvPr/>
        </p:nvSpPr>
        <p:spPr>
          <a:xfrm>
            <a:off x="4618275" y="3354750"/>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dirty="0">
                <a:ln>
                  <a:noFill/>
                </a:ln>
                <a:solidFill>
                  <a:schemeClr val="bg2"/>
                </a:solidFill>
                <a:effectLst/>
                <a:uLnTx/>
                <a:uFillTx/>
                <a:latin typeface="Raleway" pitchFamily="2" charset="77"/>
                <a:ea typeface="Comic Sans MS"/>
                <a:cs typeface="Comic Sans MS"/>
                <a:sym typeface="Comic Sans MS"/>
              </a:rPr>
              <a:t>“...first to its founding principles and then to its target group…”</a:t>
            </a:r>
            <a:endParaRPr kumimoji="0" sz="1200" b="1" i="0" u="none" strike="noStrike" kern="0" cap="none" spc="0" normalizeH="0" baseline="0" noProof="0" dirty="0">
              <a:ln>
                <a:noFill/>
              </a:ln>
              <a:solidFill>
                <a:schemeClr val="bg2"/>
              </a:solidFill>
              <a:effectLst/>
              <a:uLnTx/>
              <a:uFillTx/>
              <a:latin typeface="Raleway" pitchFamily="2" charset="77"/>
              <a:ea typeface="Comic Sans MS"/>
              <a:cs typeface="Comic Sans MS"/>
              <a:sym typeface="Comic Sans MS"/>
            </a:endParaRPr>
          </a:p>
        </p:txBody>
      </p:sp>
      <p:sp>
        <p:nvSpPr>
          <p:cNvPr id="348" name="Google Shape;348;p36"/>
          <p:cNvSpPr txBox="1"/>
          <p:nvPr/>
        </p:nvSpPr>
        <p:spPr>
          <a:xfrm>
            <a:off x="1338525" y="4119100"/>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“...ensuring the participation of all social groups…”</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52"/>
        <p:cNvGrpSpPr/>
        <p:nvPr/>
      </p:nvGrpSpPr>
      <p:grpSpPr>
        <a:xfrm>
          <a:off x="0" y="0"/>
          <a:ext cx="0" cy="0"/>
          <a:chOff x="0" y="0"/>
          <a:chExt cx="0" cy="0"/>
        </a:xfrm>
      </p:grpSpPr>
      <p:sp>
        <p:nvSpPr>
          <p:cNvPr id="354" name="Google Shape;354;p37"/>
          <p:cNvSpPr txBox="1"/>
          <p:nvPr/>
        </p:nvSpPr>
        <p:spPr>
          <a:xfrm>
            <a:off x="773800" y="531025"/>
            <a:ext cx="4369800" cy="509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chemeClr val="bg2"/>
              </a:solidFill>
              <a:effectLst/>
              <a:uLnTx/>
              <a:uFillTx/>
              <a:latin typeface="Raleway" pitchFamily="2" charset="77"/>
              <a:ea typeface="Lato"/>
              <a:cs typeface="Lato"/>
              <a:sym typeface="Lato"/>
            </a:endParaRPr>
          </a:p>
        </p:txBody>
      </p:sp>
      <p:sp>
        <p:nvSpPr>
          <p:cNvPr id="355" name="Google Shape;355;p37"/>
          <p:cNvSpPr txBox="1"/>
          <p:nvPr/>
        </p:nvSpPr>
        <p:spPr>
          <a:xfrm>
            <a:off x="5579950" y="107175"/>
            <a:ext cx="3292500" cy="509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0" i="0" u="none" strike="noStrike" kern="0" cap="none" spc="0" normalizeH="0" baseline="0" noProof="0">
                <a:ln>
                  <a:noFill/>
                </a:ln>
                <a:solidFill>
                  <a:schemeClr val="bg2"/>
                </a:solidFill>
                <a:effectLst/>
                <a:uLnTx/>
                <a:uFillTx/>
                <a:latin typeface="Raleway" pitchFamily="2" charset="77"/>
                <a:ea typeface="Lato"/>
                <a:cs typeface="Lato"/>
                <a:sym typeface="Lato"/>
              </a:rPr>
              <a:t> </a:t>
            </a:r>
            <a:r>
              <a:rPr kumimoji="0" lang="tr" sz="1200" b="1" i="0" u="none" strike="noStrike" kern="0" cap="none" spc="0" normalizeH="0" baseline="0" noProof="0">
                <a:ln>
                  <a:noFill/>
                </a:ln>
                <a:solidFill>
                  <a:schemeClr val="bg2"/>
                </a:solidFill>
                <a:effectLst/>
                <a:uLnTx/>
                <a:uFillTx/>
                <a:latin typeface="Raleway" pitchFamily="2" charset="77"/>
                <a:ea typeface="Lato"/>
                <a:cs typeface="Lato"/>
                <a:sym typeface="Lato"/>
              </a:rPr>
              <a:t>4 focus group meetings</a:t>
            </a:r>
            <a:endParaRPr kumimoji="0" sz="1200" b="1" i="0" u="none" strike="noStrike" kern="0" cap="none" spc="0" normalizeH="0" baseline="0" noProof="0">
              <a:ln>
                <a:noFill/>
              </a:ln>
              <a:solidFill>
                <a:schemeClr val="bg2"/>
              </a:solidFill>
              <a:effectLst/>
              <a:uLnTx/>
              <a:uFillTx/>
              <a:latin typeface="Raleway" pitchFamily="2" charset="77"/>
              <a:ea typeface="Lato"/>
              <a:cs typeface="Lato"/>
              <a:sym typeface="Lato"/>
            </a:endParaRPr>
          </a:p>
        </p:txBody>
      </p:sp>
      <p:sp>
        <p:nvSpPr>
          <p:cNvPr id="356" name="Google Shape;356;p37"/>
          <p:cNvSpPr txBox="1"/>
          <p:nvPr/>
        </p:nvSpPr>
        <p:spPr>
          <a:xfrm>
            <a:off x="5525325" y="1092400"/>
            <a:ext cx="3664200" cy="8040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1" i="0" u="none" strike="noStrike" kern="0" cap="none" spc="0" normalizeH="0" baseline="0" noProof="0">
              <a:ln>
                <a:noFill/>
              </a:ln>
              <a:solidFill>
                <a:schemeClr val="bg2"/>
              </a:solidFill>
              <a:effectLst/>
              <a:uLnTx/>
              <a:uFillTx/>
              <a:latin typeface="Raleway" pitchFamily="2" charset="77"/>
              <a:ea typeface="Lato"/>
              <a:cs typeface="Lato"/>
              <a:sym typeface="Lato"/>
            </a:endParaRPr>
          </a:p>
        </p:txBody>
      </p:sp>
      <p:sp>
        <p:nvSpPr>
          <p:cNvPr id="357" name="Google Shape;357;p37"/>
          <p:cNvSpPr txBox="1"/>
          <p:nvPr/>
        </p:nvSpPr>
        <p:spPr>
          <a:xfrm>
            <a:off x="227950" y="2080350"/>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“...sustainability of the state…”</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58" name="Google Shape;358;p37"/>
          <p:cNvSpPr txBox="1"/>
          <p:nvPr/>
        </p:nvSpPr>
        <p:spPr>
          <a:xfrm>
            <a:off x="4618275" y="2423200"/>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“...to the future of the country…”</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59" name="Google Shape;359;p37"/>
          <p:cNvSpPr txBox="1"/>
          <p:nvPr/>
        </p:nvSpPr>
        <p:spPr>
          <a:xfrm>
            <a:off x="128700" y="2710000"/>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“...the solidarity and determination of civil society,…”</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60" name="Google Shape;360;p37"/>
          <p:cNvSpPr txBox="1"/>
          <p:nvPr/>
        </p:nvSpPr>
        <p:spPr>
          <a:xfrm>
            <a:off x="4618275" y="3354750"/>
            <a:ext cx="23010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“...politics…”</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61" name="Google Shape;361;p37"/>
          <p:cNvSpPr txBox="1"/>
          <p:nvPr/>
        </p:nvSpPr>
        <p:spPr>
          <a:xfrm>
            <a:off x="2937475" y="4253975"/>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“...to being free and independent…”</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62" name="Google Shape;362;p37"/>
          <p:cNvSpPr/>
          <p:nvPr/>
        </p:nvSpPr>
        <p:spPr>
          <a:xfrm>
            <a:off x="5664625" y="668750"/>
            <a:ext cx="2789748" cy="1514052"/>
          </a:xfrm>
          <a:prstGeom prst="flowChartMultidocument">
            <a:avLst/>
          </a:prstGeom>
          <a:solidFill>
            <a:srgbClr val="D9D9D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Please complete the following sentence with a single statement:</a:t>
            </a:r>
            <a:endParaRPr kumimoji="0" sz="12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The future of an CSO operating in Turkey depends on …………………………………………</a:t>
            </a:r>
            <a:endParaRPr kumimoji="0" sz="12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a:t>
            </a:r>
            <a:endParaRPr kumimoji="0" sz="1200" b="0" i="0" u="none" strike="noStrike" kern="0" cap="none" spc="0" normalizeH="0" baseline="0" noProof="0">
              <a:ln>
                <a:noFill/>
              </a:ln>
              <a:solidFill>
                <a:schemeClr val="bg2"/>
              </a:solidFill>
              <a:effectLst/>
              <a:uLnTx/>
              <a:uFillTx/>
              <a:latin typeface="Raleway" pitchFamily="2" charset="77"/>
              <a:sym typeface="Arial"/>
            </a:endParaRPr>
          </a:p>
        </p:txBody>
      </p:sp>
      <p:sp>
        <p:nvSpPr>
          <p:cNvPr id="363" name="Google Shape;363;p37"/>
          <p:cNvSpPr txBox="1"/>
          <p:nvPr/>
        </p:nvSpPr>
        <p:spPr>
          <a:xfrm>
            <a:off x="5824850" y="3681675"/>
            <a:ext cx="23010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“...politics…”</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64" name="Google Shape;364;p37"/>
          <p:cNvSpPr txBox="1"/>
          <p:nvPr/>
        </p:nvSpPr>
        <p:spPr>
          <a:xfrm>
            <a:off x="5909000" y="2898700"/>
            <a:ext cx="23010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“...politics…”</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65" name="Google Shape;365;p37"/>
          <p:cNvSpPr txBox="1"/>
          <p:nvPr/>
        </p:nvSpPr>
        <p:spPr>
          <a:xfrm>
            <a:off x="259875" y="3414550"/>
            <a:ext cx="20394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“...democracy…”</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66" name="Google Shape;366;p37"/>
          <p:cNvSpPr txBox="1"/>
          <p:nvPr/>
        </p:nvSpPr>
        <p:spPr>
          <a:xfrm>
            <a:off x="1756500" y="3206175"/>
            <a:ext cx="20394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“...democracy…”</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67" name="Google Shape;367;p37"/>
          <p:cNvSpPr txBox="1"/>
          <p:nvPr/>
        </p:nvSpPr>
        <p:spPr>
          <a:xfrm>
            <a:off x="1097275" y="3949975"/>
            <a:ext cx="20394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“...democracy…”</a:t>
            </a:r>
            <a:endParaRPr kumimoji="0" sz="12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71"/>
        <p:cNvGrpSpPr/>
        <p:nvPr/>
      </p:nvGrpSpPr>
      <p:grpSpPr>
        <a:xfrm>
          <a:off x="0" y="0"/>
          <a:ext cx="0" cy="0"/>
          <a:chOff x="0" y="0"/>
          <a:chExt cx="0" cy="0"/>
        </a:xfrm>
      </p:grpSpPr>
      <p:sp>
        <p:nvSpPr>
          <p:cNvPr id="373" name="Google Shape;373;p38"/>
          <p:cNvSpPr txBox="1"/>
          <p:nvPr/>
        </p:nvSpPr>
        <p:spPr>
          <a:xfrm>
            <a:off x="773800" y="531025"/>
            <a:ext cx="4369800" cy="509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chemeClr val="bg2"/>
              </a:solidFill>
              <a:effectLst/>
              <a:uLnTx/>
              <a:uFillTx/>
              <a:latin typeface="Raleway" pitchFamily="2" charset="77"/>
              <a:ea typeface="Lato"/>
              <a:cs typeface="Lato"/>
              <a:sym typeface="Lato"/>
            </a:endParaRPr>
          </a:p>
        </p:txBody>
      </p:sp>
      <p:sp>
        <p:nvSpPr>
          <p:cNvPr id="374" name="Google Shape;374;p38"/>
          <p:cNvSpPr txBox="1"/>
          <p:nvPr/>
        </p:nvSpPr>
        <p:spPr>
          <a:xfrm>
            <a:off x="5579950" y="107175"/>
            <a:ext cx="3292500" cy="509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400" b="0" i="0" u="none" strike="noStrike" kern="0" cap="none" spc="0" normalizeH="0" baseline="0" noProof="0" dirty="0">
                <a:ln>
                  <a:noFill/>
                </a:ln>
                <a:solidFill>
                  <a:schemeClr val="bg2"/>
                </a:solidFill>
                <a:effectLst/>
                <a:uLnTx/>
                <a:uFillTx/>
                <a:latin typeface="Raleway" pitchFamily="2" charset="77"/>
                <a:ea typeface="Lato"/>
                <a:cs typeface="Lato"/>
                <a:sym typeface="Lato"/>
              </a:rPr>
              <a:t> </a:t>
            </a:r>
            <a:r>
              <a:rPr kumimoji="0" lang="tr" sz="1600" b="1" i="0" u="none" strike="noStrike" kern="0" cap="none" spc="0" normalizeH="0" baseline="0" noProof="0" dirty="0">
                <a:ln>
                  <a:noFill/>
                </a:ln>
                <a:solidFill>
                  <a:schemeClr val="bg2"/>
                </a:solidFill>
                <a:effectLst/>
                <a:uLnTx/>
                <a:uFillTx/>
                <a:latin typeface="Raleway" pitchFamily="2" charset="77"/>
                <a:ea typeface="Lato"/>
                <a:cs typeface="Lato"/>
                <a:sym typeface="Lato"/>
              </a:rPr>
              <a:t>4 focus group meetings</a:t>
            </a:r>
            <a:endParaRPr kumimoji="0" sz="1600" b="1" i="0" u="none" strike="noStrike" kern="0" cap="none" spc="0" normalizeH="0" baseline="0" noProof="0" dirty="0">
              <a:ln>
                <a:noFill/>
              </a:ln>
              <a:solidFill>
                <a:schemeClr val="bg2"/>
              </a:solidFill>
              <a:effectLst/>
              <a:uLnTx/>
              <a:uFillTx/>
              <a:latin typeface="Raleway" pitchFamily="2" charset="77"/>
              <a:ea typeface="Lato"/>
              <a:cs typeface="Lato"/>
              <a:sym typeface="Lato"/>
            </a:endParaRPr>
          </a:p>
        </p:txBody>
      </p:sp>
      <p:sp>
        <p:nvSpPr>
          <p:cNvPr id="375" name="Google Shape;375;p38"/>
          <p:cNvSpPr txBox="1"/>
          <p:nvPr/>
        </p:nvSpPr>
        <p:spPr>
          <a:xfrm>
            <a:off x="5525325" y="1092400"/>
            <a:ext cx="3664200" cy="8040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500" b="1" i="0" u="none" strike="noStrike" kern="0" cap="none" spc="0" normalizeH="0" baseline="0" noProof="0">
              <a:ln>
                <a:noFill/>
              </a:ln>
              <a:solidFill>
                <a:schemeClr val="bg2"/>
              </a:solidFill>
              <a:effectLst/>
              <a:uLnTx/>
              <a:uFillTx/>
              <a:latin typeface="Raleway" pitchFamily="2" charset="77"/>
              <a:ea typeface="Lato"/>
              <a:cs typeface="Lato"/>
              <a:sym typeface="Lato"/>
            </a:endParaRPr>
          </a:p>
        </p:txBody>
      </p:sp>
      <p:sp>
        <p:nvSpPr>
          <p:cNvPr id="376" name="Google Shape;376;p38"/>
          <p:cNvSpPr txBox="1"/>
          <p:nvPr/>
        </p:nvSpPr>
        <p:spPr>
          <a:xfrm>
            <a:off x="1655625" y="2313538"/>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“...honesty and sincerity…”</a:t>
            </a:r>
            <a:endParaRPr kumimoji="0"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77" name="Google Shape;377;p38"/>
          <p:cNvSpPr txBox="1"/>
          <p:nvPr/>
        </p:nvSpPr>
        <p:spPr>
          <a:xfrm>
            <a:off x="5143600" y="2387825"/>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“...reliability…”</a:t>
            </a:r>
            <a:endParaRPr kumimoji="0"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78" name="Google Shape;378;p38"/>
          <p:cNvSpPr txBox="1"/>
          <p:nvPr/>
        </p:nvSpPr>
        <p:spPr>
          <a:xfrm>
            <a:off x="729400" y="2699875"/>
            <a:ext cx="29001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“...equality…”</a:t>
            </a:r>
            <a:endParaRPr kumimoji="0"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79" name="Google Shape;379;p38"/>
          <p:cNvSpPr txBox="1"/>
          <p:nvPr/>
        </p:nvSpPr>
        <p:spPr>
          <a:xfrm>
            <a:off x="4498000" y="3354750"/>
            <a:ext cx="23010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“...being unselfish…”</a:t>
            </a:r>
            <a:endParaRPr kumimoji="0"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80" name="Google Shape;380;p38"/>
          <p:cNvSpPr txBox="1"/>
          <p:nvPr/>
        </p:nvSpPr>
        <p:spPr>
          <a:xfrm>
            <a:off x="3242800" y="4066225"/>
            <a:ext cx="40752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“...being active…”</a:t>
            </a:r>
            <a:endParaRPr kumimoji="0"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81" name="Google Shape;381;p38"/>
          <p:cNvSpPr txBox="1"/>
          <p:nvPr/>
        </p:nvSpPr>
        <p:spPr>
          <a:xfrm>
            <a:off x="6173150" y="3830250"/>
            <a:ext cx="23010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“...social respect…”</a:t>
            </a:r>
            <a:endParaRPr kumimoji="0"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82" name="Google Shape;382;p38"/>
          <p:cNvSpPr txBox="1"/>
          <p:nvPr/>
        </p:nvSpPr>
        <p:spPr>
          <a:xfrm>
            <a:off x="6075700" y="2743563"/>
            <a:ext cx="23010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“...consistency…”</a:t>
            </a:r>
            <a:endParaRPr kumimoji="0"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83" name="Google Shape;383;p38"/>
          <p:cNvSpPr txBox="1"/>
          <p:nvPr/>
        </p:nvSpPr>
        <p:spPr>
          <a:xfrm>
            <a:off x="259875" y="3541900"/>
            <a:ext cx="20394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“...transparency…”</a:t>
            </a:r>
            <a:endParaRPr kumimoji="0"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84" name="Google Shape;384;p38"/>
          <p:cNvSpPr txBox="1"/>
          <p:nvPr/>
        </p:nvSpPr>
        <p:spPr>
          <a:xfrm>
            <a:off x="1756500" y="3206175"/>
            <a:ext cx="20394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“...volunteering…”</a:t>
            </a:r>
            <a:endParaRPr kumimoji="0"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85" name="Google Shape;385;p38"/>
          <p:cNvSpPr txBox="1"/>
          <p:nvPr/>
        </p:nvSpPr>
        <p:spPr>
          <a:xfrm>
            <a:off x="1019450" y="4176375"/>
            <a:ext cx="2039400" cy="475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“...respect…”</a:t>
            </a:r>
            <a:endParaRPr kumimoji="0" sz="1400" b="1"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
        <p:nvSpPr>
          <p:cNvPr id="386" name="Google Shape;386;p38"/>
          <p:cNvSpPr/>
          <p:nvPr/>
        </p:nvSpPr>
        <p:spPr>
          <a:xfrm>
            <a:off x="5580475" y="566300"/>
            <a:ext cx="2789748" cy="1514052"/>
          </a:xfrm>
          <a:prstGeom prst="flowChartMultidocument">
            <a:avLst/>
          </a:prstGeom>
          <a:solidFill>
            <a:srgbClr val="D9D9D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0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What is the sine qua non principle for the CSO you represent?</a:t>
            </a:r>
            <a:endParaRPr kumimoji="0" sz="10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tr" sz="10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rPr>
              <a:t>……………………………………………………………………………………………………………</a:t>
            </a:r>
            <a:endParaRPr kumimoji="0" sz="10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0" cap="none" spc="0" normalizeH="0" baseline="0" noProof="0">
              <a:ln>
                <a:noFill/>
              </a:ln>
              <a:solidFill>
                <a:schemeClr val="bg2"/>
              </a:solidFill>
              <a:effectLst/>
              <a:uLnTx/>
              <a:uFillTx/>
              <a:latin typeface="Raleway" pitchFamily="2" charset="77"/>
              <a:ea typeface="Comic Sans MS"/>
              <a:cs typeface="Comic Sans MS"/>
              <a:sym typeface="Comic Sans M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38C23-EFB1-50CF-8015-C038D4F094F6}"/>
              </a:ext>
            </a:extLst>
          </p:cNvPr>
          <p:cNvSpPr>
            <a:spLocks noGrp="1"/>
          </p:cNvSpPr>
          <p:nvPr>
            <p:ph type="title"/>
          </p:nvPr>
        </p:nvSpPr>
        <p:spPr/>
        <p:txBody>
          <a:bodyPr/>
          <a:lstStyle/>
          <a:p>
            <a:endParaRPr lang="en-TR"/>
          </a:p>
        </p:txBody>
      </p:sp>
      <p:pic>
        <p:nvPicPr>
          <p:cNvPr id="5122" name="Picture 2">
            <a:extLst>
              <a:ext uri="{FF2B5EF4-FFF2-40B4-BE49-F238E27FC236}">
                <a16:creationId xmlns:a16="http://schemas.microsoft.com/office/drawing/2014/main" id="{86D81425-3EEA-C8D3-B022-50A8A931D8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7188"/>
            <a:ext cx="9144000" cy="442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028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4"/>
          <p:cNvSpPr txBox="1"/>
          <p:nvPr/>
        </p:nvSpPr>
        <p:spPr>
          <a:xfrm>
            <a:off x="322449" y="748849"/>
            <a:ext cx="3298525" cy="62939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tr" sz="1500" b="1" dirty="0">
                <a:solidFill>
                  <a:schemeClr val="dk2"/>
                </a:solidFill>
                <a:latin typeface="Lato"/>
                <a:ea typeface="Lato"/>
                <a:cs typeface="Lato"/>
                <a:sym typeface="Lato"/>
              </a:rPr>
              <a:t>Concept </a:t>
            </a:r>
            <a:r>
              <a:rPr lang="tr" sz="1500" b="1" dirty="0">
                <a:solidFill>
                  <a:schemeClr val="dk2"/>
                </a:solidFill>
                <a:latin typeface="Raleway" pitchFamily="2" charset="77"/>
                <a:ea typeface="Lato"/>
                <a:cs typeface="Lato"/>
                <a:sym typeface="Lato"/>
              </a:rPr>
              <a:t>mapping</a:t>
            </a:r>
            <a:r>
              <a:rPr lang="tr" sz="1500" b="1" dirty="0">
                <a:solidFill>
                  <a:schemeClr val="dk2"/>
                </a:solidFill>
                <a:latin typeface="Lato"/>
                <a:ea typeface="Lato"/>
                <a:cs typeface="Lato"/>
                <a:sym typeface="Lato"/>
              </a:rPr>
              <a:t> for the principles and indicators</a:t>
            </a:r>
            <a:endParaRPr sz="1500" b="1" dirty="0">
              <a:solidFill>
                <a:schemeClr val="dk2"/>
              </a:solidFill>
              <a:latin typeface="Lato"/>
              <a:ea typeface="Lato"/>
              <a:cs typeface="Lato"/>
              <a:sym typeface="Lato"/>
            </a:endParaRPr>
          </a:p>
        </p:txBody>
      </p:sp>
      <p:pic>
        <p:nvPicPr>
          <p:cNvPr id="313" name="Google Shape;313;p34"/>
          <p:cNvPicPr preferRelativeResize="0"/>
          <p:nvPr/>
        </p:nvPicPr>
        <p:blipFill>
          <a:blip r:embed="rId3">
            <a:alphaModFix/>
          </a:blip>
          <a:stretch>
            <a:fillRect/>
          </a:stretch>
        </p:blipFill>
        <p:spPr>
          <a:xfrm rot="-5400000">
            <a:off x="846680" y="1107145"/>
            <a:ext cx="2752216" cy="3518276"/>
          </a:xfrm>
          <a:prstGeom prst="rect">
            <a:avLst/>
          </a:prstGeom>
          <a:noFill/>
          <a:ln>
            <a:noFill/>
          </a:ln>
        </p:spPr>
      </p:pic>
      <p:pic>
        <p:nvPicPr>
          <p:cNvPr id="314" name="Google Shape;314;p34"/>
          <p:cNvPicPr preferRelativeResize="0"/>
          <p:nvPr/>
        </p:nvPicPr>
        <p:blipFill>
          <a:blip r:embed="rId4">
            <a:alphaModFix/>
          </a:blip>
          <a:stretch>
            <a:fillRect/>
          </a:stretch>
        </p:blipFill>
        <p:spPr>
          <a:xfrm>
            <a:off x="6516650" y="0"/>
            <a:ext cx="2458412" cy="3357851"/>
          </a:xfrm>
          <a:prstGeom prst="rect">
            <a:avLst/>
          </a:prstGeom>
          <a:noFill/>
          <a:ln>
            <a:noFill/>
          </a:ln>
        </p:spPr>
      </p:pic>
      <p:pic>
        <p:nvPicPr>
          <p:cNvPr id="315" name="Google Shape;315;p34"/>
          <p:cNvPicPr preferRelativeResize="0"/>
          <p:nvPr/>
        </p:nvPicPr>
        <p:blipFill>
          <a:blip r:embed="rId5">
            <a:alphaModFix/>
          </a:blip>
          <a:stretch>
            <a:fillRect/>
          </a:stretch>
        </p:blipFill>
        <p:spPr>
          <a:xfrm>
            <a:off x="3710763" y="-41901"/>
            <a:ext cx="2581250" cy="3263565"/>
          </a:xfrm>
          <a:prstGeom prst="rect">
            <a:avLst/>
          </a:prstGeom>
          <a:noFill/>
          <a:ln>
            <a:noFill/>
          </a:ln>
        </p:spPr>
      </p:pic>
      <p:pic>
        <p:nvPicPr>
          <p:cNvPr id="316" name="Google Shape;316;p34"/>
          <p:cNvPicPr preferRelativeResize="0"/>
          <p:nvPr/>
        </p:nvPicPr>
        <p:blipFill>
          <a:blip r:embed="rId6">
            <a:alphaModFix/>
          </a:blip>
          <a:stretch>
            <a:fillRect/>
          </a:stretch>
        </p:blipFill>
        <p:spPr>
          <a:xfrm rot="-5400000">
            <a:off x="5493485" y="2131164"/>
            <a:ext cx="2468500" cy="3131320"/>
          </a:xfrm>
          <a:prstGeom prst="rect">
            <a:avLst/>
          </a:prstGeom>
          <a:noFill/>
          <a:ln>
            <a:noFill/>
          </a:ln>
        </p:spPr>
      </p:pic>
      <p:pic>
        <p:nvPicPr>
          <p:cNvPr id="318" name="Google Shape;318;p34"/>
          <p:cNvPicPr preferRelativeResize="0"/>
          <p:nvPr/>
        </p:nvPicPr>
        <p:blipFill>
          <a:blip r:embed="rId7">
            <a:alphaModFix/>
          </a:blip>
          <a:stretch>
            <a:fillRect/>
          </a:stretch>
        </p:blipFill>
        <p:spPr>
          <a:xfrm>
            <a:off x="100475" y="123300"/>
            <a:ext cx="837450" cy="7510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40"/>
          <p:cNvSpPr txBox="1"/>
          <p:nvPr/>
        </p:nvSpPr>
        <p:spPr>
          <a:xfrm>
            <a:off x="990950" y="225525"/>
            <a:ext cx="3273300" cy="59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tr" sz="1500" b="1">
                <a:solidFill>
                  <a:schemeClr val="lt1"/>
                </a:solidFill>
                <a:latin typeface="Lato"/>
                <a:ea typeface="Lato"/>
                <a:cs typeface="Lato"/>
                <a:sym typeface="Lato"/>
              </a:rPr>
              <a:t>Concept mapping for the principles and indicators</a:t>
            </a:r>
            <a:endParaRPr sz="1500" b="1">
              <a:solidFill>
                <a:schemeClr val="lt1"/>
              </a:solidFill>
              <a:latin typeface="Lato"/>
              <a:ea typeface="Lato"/>
              <a:cs typeface="Lato"/>
              <a:sym typeface="Lato"/>
            </a:endParaRPr>
          </a:p>
        </p:txBody>
      </p:sp>
      <p:pic>
        <p:nvPicPr>
          <p:cNvPr id="409" name="Google Shape;409;p40"/>
          <p:cNvPicPr preferRelativeResize="0"/>
          <p:nvPr/>
        </p:nvPicPr>
        <p:blipFill>
          <a:blip r:embed="rId3">
            <a:alphaModFix/>
          </a:blip>
          <a:stretch>
            <a:fillRect/>
          </a:stretch>
        </p:blipFill>
        <p:spPr>
          <a:xfrm rot="-5400000">
            <a:off x="6481263" y="514813"/>
            <a:ext cx="2074850" cy="2835626"/>
          </a:xfrm>
          <a:prstGeom prst="rect">
            <a:avLst/>
          </a:prstGeom>
          <a:noFill/>
          <a:ln>
            <a:noFill/>
          </a:ln>
        </p:spPr>
      </p:pic>
      <p:pic>
        <p:nvPicPr>
          <p:cNvPr id="410" name="Google Shape;410;p40"/>
          <p:cNvPicPr preferRelativeResize="0"/>
          <p:nvPr/>
        </p:nvPicPr>
        <p:blipFill>
          <a:blip r:embed="rId4">
            <a:alphaModFix/>
          </a:blip>
          <a:stretch>
            <a:fillRect/>
          </a:stretch>
        </p:blipFill>
        <p:spPr>
          <a:xfrm rot="-5400000">
            <a:off x="3981425" y="-31728"/>
            <a:ext cx="1956025" cy="2683175"/>
          </a:xfrm>
          <a:prstGeom prst="rect">
            <a:avLst/>
          </a:prstGeom>
          <a:noFill/>
          <a:ln>
            <a:noFill/>
          </a:ln>
        </p:spPr>
      </p:pic>
      <p:pic>
        <p:nvPicPr>
          <p:cNvPr id="411" name="Google Shape;411;p40"/>
          <p:cNvPicPr preferRelativeResize="0"/>
          <p:nvPr/>
        </p:nvPicPr>
        <p:blipFill>
          <a:blip r:embed="rId5">
            <a:alphaModFix/>
          </a:blip>
          <a:stretch>
            <a:fillRect/>
          </a:stretch>
        </p:blipFill>
        <p:spPr>
          <a:xfrm rot="-5400000">
            <a:off x="3895678" y="2021222"/>
            <a:ext cx="1859547" cy="2550828"/>
          </a:xfrm>
          <a:prstGeom prst="rect">
            <a:avLst/>
          </a:prstGeom>
          <a:noFill/>
          <a:ln>
            <a:noFill/>
          </a:ln>
        </p:spPr>
      </p:pic>
      <p:sp>
        <p:nvSpPr>
          <p:cNvPr id="412" name="Google Shape;412;p40"/>
          <p:cNvSpPr/>
          <p:nvPr/>
        </p:nvSpPr>
        <p:spPr>
          <a:xfrm>
            <a:off x="0" y="4555468"/>
            <a:ext cx="9144000" cy="629400"/>
          </a:xfrm>
          <a:prstGeom prst="rect">
            <a:avLst/>
          </a:prstGeom>
          <a:solidFill>
            <a:srgbClr val="D8D8D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413" name="Google Shape;413;p40"/>
          <p:cNvPicPr preferRelativeResize="0"/>
          <p:nvPr/>
        </p:nvPicPr>
        <p:blipFill>
          <a:blip r:embed="rId6">
            <a:alphaModFix/>
          </a:blip>
          <a:stretch>
            <a:fillRect/>
          </a:stretch>
        </p:blipFill>
        <p:spPr>
          <a:xfrm>
            <a:off x="100475" y="123300"/>
            <a:ext cx="837450" cy="751075"/>
          </a:xfrm>
          <a:prstGeom prst="rect">
            <a:avLst/>
          </a:prstGeom>
          <a:noFill/>
          <a:ln>
            <a:noFill/>
          </a:ln>
        </p:spPr>
      </p:pic>
      <p:pic>
        <p:nvPicPr>
          <p:cNvPr id="414" name="Google Shape;414;p40"/>
          <p:cNvPicPr preferRelativeResize="0"/>
          <p:nvPr/>
        </p:nvPicPr>
        <p:blipFill>
          <a:blip r:embed="rId7">
            <a:alphaModFix/>
          </a:blip>
          <a:stretch>
            <a:fillRect/>
          </a:stretch>
        </p:blipFill>
        <p:spPr>
          <a:xfrm rot="-5400000">
            <a:off x="6453400" y="2404572"/>
            <a:ext cx="1922925" cy="2628000"/>
          </a:xfrm>
          <a:prstGeom prst="rect">
            <a:avLst/>
          </a:prstGeom>
          <a:noFill/>
          <a:ln>
            <a:noFill/>
          </a:ln>
        </p:spPr>
      </p:pic>
      <p:pic>
        <p:nvPicPr>
          <p:cNvPr id="415" name="Google Shape;415;p40"/>
          <p:cNvPicPr preferRelativeResize="0"/>
          <p:nvPr/>
        </p:nvPicPr>
        <p:blipFill>
          <a:blip r:embed="rId8">
            <a:alphaModFix/>
          </a:blip>
          <a:stretch>
            <a:fillRect/>
          </a:stretch>
        </p:blipFill>
        <p:spPr>
          <a:xfrm>
            <a:off x="802828" y="471884"/>
            <a:ext cx="2747200" cy="375452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9" name="Google Shape;119;p17"/>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120" name="Google Shape;120;p17"/>
          <p:cNvPicPr preferRelativeResize="0"/>
          <p:nvPr/>
        </p:nvPicPr>
        <p:blipFill>
          <a:blip r:embed="rId4">
            <a:alphaModFix/>
          </a:blip>
          <a:stretch>
            <a:fillRect/>
          </a:stretch>
        </p:blipFill>
        <p:spPr>
          <a:xfrm>
            <a:off x="7554525" y="143800"/>
            <a:ext cx="1330225" cy="475075"/>
          </a:xfrm>
          <a:prstGeom prst="rect">
            <a:avLst/>
          </a:prstGeom>
          <a:noFill/>
          <a:ln>
            <a:noFill/>
          </a:ln>
        </p:spPr>
      </p:pic>
      <p:pic>
        <p:nvPicPr>
          <p:cNvPr id="2" name="Picture 1">
            <a:extLst>
              <a:ext uri="{FF2B5EF4-FFF2-40B4-BE49-F238E27FC236}">
                <a16:creationId xmlns:a16="http://schemas.microsoft.com/office/drawing/2014/main" id="{AB44278E-06CD-5685-A428-64996BA42CDD}"/>
              </a:ext>
            </a:extLst>
          </p:cNvPr>
          <p:cNvPicPr>
            <a:picLocks noChangeAspect="1"/>
          </p:cNvPicPr>
          <p:nvPr/>
        </p:nvPicPr>
        <p:blipFill>
          <a:blip r:embed="rId5"/>
          <a:stretch>
            <a:fillRect/>
          </a:stretch>
        </p:blipFill>
        <p:spPr>
          <a:xfrm>
            <a:off x="685800" y="859105"/>
            <a:ext cx="7772400" cy="3425290"/>
          </a:xfrm>
          <a:prstGeom prst="rect">
            <a:avLst/>
          </a:prstGeom>
        </p:spPr>
      </p:pic>
    </p:spTree>
    <p:extLst>
      <p:ext uri="{BB962C8B-B14F-4D97-AF65-F5344CB8AC3E}">
        <p14:creationId xmlns:p14="http://schemas.microsoft.com/office/powerpoint/2010/main" val="3724186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9" name="Google Shape;119;p17"/>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120" name="Google Shape;120;p17"/>
          <p:cNvPicPr preferRelativeResize="0"/>
          <p:nvPr/>
        </p:nvPicPr>
        <p:blipFill>
          <a:blip r:embed="rId4">
            <a:alphaModFix/>
          </a:blip>
          <a:stretch>
            <a:fillRect/>
          </a:stretch>
        </p:blipFill>
        <p:spPr>
          <a:xfrm>
            <a:off x="7554525" y="143800"/>
            <a:ext cx="1330225" cy="475075"/>
          </a:xfrm>
          <a:prstGeom prst="rect">
            <a:avLst/>
          </a:prstGeom>
          <a:noFill/>
          <a:ln>
            <a:noFill/>
          </a:ln>
        </p:spPr>
      </p:pic>
      <p:pic>
        <p:nvPicPr>
          <p:cNvPr id="2" name="Picture 1">
            <a:extLst>
              <a:ext uri="{FF2B5EF4-FFF2-40B4-BE49-F238E27FC236}">
                <a16:creationId xmlns:a16="http://schemas.microsoft.com/office/drawing/2014/main" id="{7F294058-8958-2AB5-2705-B952B6C8225E}"/>
              </a:ext>
            </a:extLst>
          </p:cNvPr>
          <p:cNvPicPr>
            <a:picLocks noChangeAspect="1"/>
          </p:cNvPicPr>
          <p:nvPr/>
        </p:nvPicPr>
        <p:blipFill>
          <a:blip r:embed="rId5"/>
          <a:stretch>
            <a:fillRect/>
          </a:stretch>
        </p:blipFill>
        <p:spPr>
          <a:xfrm>
            <a:off x="1269603" y="618875"/>
            <a:ext cx="3493784" cy="3559249"/>
          </a:xfrm>
          <a:prstGeom prst="rect">
            <a:avLst/>
          </a:prstGeom>
          <a:effectLst>
            <a:softEdge rad="93027"/>
          </a:effectLst>
        </p:spPr>
      </p:pic>
      <p:pic>
        <p:nvPicPr>
          <p:cNvPr id="7170" name="Picture 2">
            <a:extLst>
              <a:ext uri="{FF2B5EF4-FFF2-40B4-BE49-F238E27FC236}">
                <a16:creationId xmlns:a16="http://schemas.microsoft.com/office/drawing/2014/main" id="{B8F487E6-DBC3-ACBC-E843-C808D137D6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6054" y="1839432"/>
            <a:ext cx="4323908" cy="2432198"/>
          </a:xfrm>
          <a:prstGeom prst="rect">
            <a:avLst/>
          </a:prstGeom>
          <a:noFill/>
          <a:effectLst>
            <a:softEdge rad="115428"/>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5013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9" name="Google Shape;119;p17"/>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120" name="Google Shape;120;p17"/>
          <p:cNvPicPr preferRelativeResize="0"/>
          <p:nvPr/>
        </p:nvPicPr>
        <p:blipFill>
          <a:blip r:embed="rId4">
            <a:alphaModFix/>
          </a:blip>
          <a:stretch>
            <a:fillRect/>
          </a:stretch>
        </p:blipFill>
        <p:spPr>
          <a:xfrm>
            <a:off x="7554525" y="143800"/>
            <a:ext cx="1330225" cy="475075"/>
          </a:xfrm>
          <a:prstGeom prst="rect">
            <a:avLst/>
          </a:prstGeom>
          <a:noFill/>
          <a:ln>
            <a:noFill/>
          </a:ln>
        </p:spPr>
      </p:pic>
      <p:pic>
        <p:nvPicPr>
          <p:cNvPr id="4" name="Picture 3">
            <a:extLst>
              <a:ext uri="{FF2B5EF4-FFF2-40B4-BE49-F238E27FC236}">
                <a16:creationId xmlns:a16="http://schemas.microsoft.com/office/drawing/2014/main" id="{10BE959C-08BD-D840-F0B7-79D4CFD6C34B}"/>
              </a:ext>
            </a:extLst>
          </p:cNvPr>
          <p:cNvPicPr>
            <a:picLocks noChangeAspect="1"/>
          </p:cNvPicPr>
          <p:nvPr/>
        </p:nvPicPr>
        <p:blipFill>
          <a:blip r:embed="rId5"/>
          <a:stretch>
            <a:fillRect/>
          </a:stretch>
        </p:blipFill>
        <p:spPr>
          <a:xfrm>
            <a:off x="0" y="0"/>
            <a:ext cx="6873446" cy="5143500"/>
          </a:xfrm>
          <a:prstGeom prst="rect">
            <a:avLst/>
          </a:prstGeom>
        </p:spPr>
      </p:pic>
      <p:sp>
        <p:nvSpPr>
          <p:cNvPr id="6" name="TextBox 5">
            <a:extLst>
              <a:ext uri="{FF2B5EF4-FFF2-40B4-BE49-F238E27FC236}">
                <a16:creationId xmlns:a16="http://schemas.microsoft.com/office/drawing/2014/main" id="{6F0ED6F5-2F7A-24E4-29D2-BDDA27FBE0F1}"/>
              </a:ext>
            </a:extLst>
          </p:cNvPr>
          <p:cNvSpPr txBox="1"/>
          <p:nvPr/>
        </p:nvSpPr>
        <p:spPr>
          <a:xfrm>
            <a:off x="6873446" y="3959515"/>
            <a:ext cx="2030026" cy="738664"/>
          </a:xfrm>
          <a:prstGeom prst="rect">
            <a:avLst/>
          </a:prstGeom>
          <a:noFill/>
        </p:spPr>
        <p:txBody>
          <a:bodyPr wrap="square">
            <a:spAutoFit/>
          </a:bodyPr>
          <a:lstStyle/>
          <a:p>
            <a:r>
              <a:rPr lang="en-TR" dirty="0"/>
              <a:t>https://www.stgm.org.tr/en/rota-capacity-self-assessment-tool</a:t>
            </a:r>
          </a:p>
        </p:txBody>
      </p:sp>
    </p:spTree>
    <p:extLst>
      <p:ext uri="{BB962C8B-B14F-4D97-AF65-F5344CB8AC3E}">
        <p14:creationId xmlns:p14="http://schemas.microsoft.com/office/powerpoint/2010/main" val="3418952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9" name="Google Shape;119;p17"/>
          <p:cNvPicPr preferRelativeResize="0"/>
          <p:nvPr/>
        </p:nvPicPr>
        <p:blipFill rotWithShape="1">
          <a:blip r:embed="rId3">
            <a:alphaModFix/>
          </a:blip>
          <a:srcRect b="33779"/>
          <a:stretch/>
        </p:blipFill>
        <p:spPr>
          <a:xfrm>
            <a:off x="99000" y="93025"/>
            <a:ext cx="781780" cy="439925"/>
          </a:xfrm>
          <a:prstGeom prst="rect">
            <a:avLst/>
          </a:prstGeom>
          <a:noFill/>
          <a:ln>
            <a:noFill/>
          </a:ln>
        </p:spPr>
      </p:pic>
      <p:pic>
        <p:nvPicPr>
          <p:cNvPr id="120" name="Google Shape;120;p17"/>
          <p:cNvPicPr preferRelativeResize="0"/>
          <p:nvPr/>
        </p:nvPicPr>
        <p:blipFill>
          <a:blip r:embed="rId4">
            <a:alphaModFix/>
          </a:blip>
          <a:stretch>
            <a:fillRect/>
          </a:stretch>
        </p:blipFill>
        <p:spPr>
          <a:xfrm>
            <a:off x="7554525" y="143800"/>
            <a:ext cx="1330225" cy="475075"/>
          </a:xfrm>
          <a:prstGeom prst="rect">
            <a:avLst/>
          </a:prstGeom>
          <a:noFill/>
          <a:ln>
            <a:noFill/>
          </a:ln>
        </p:spPr>
      </p:pic>
      <p:sp>
        <p:nvSpPr>
          <p:cNvPr id="2" name="Google Shape;195;p26">
            <a:extLst>
              <a:ext uri="{FF2B5EF4-FFF2-40B4-BE49-F238E27FC236}">
                <a16:creationId xmlns:a16="http://schemas.microsoft.com/office/drawing/2014/main" id="{15846B75-813A-495C-3D19-D94748388D51}"/>
              </a:ext>
            </a:extLst>
          </p:cNvPr>
          <p:cNvSpPr txBox="1"/>
          <p:nvPr/>
        </p:nvSpPr>
        <p:spPr>
          <a:xfrm>
            <a:off x="2009553" y="2011409"/>
            <a:ext cx="6007396" cy="2645652"/>
          </a:xfrm>
          <a:prstGeom prst="rect">
            <a:avLst/>
          </a:prstGeom>
          <a:noFill/>
          <a:ln>
            <a:noFill/>
          </a:ln>
        </p:spPr>
        <p:txBody>
          <a:bodyPr spcFirstLastPara="1" wrap="square" lIns="91425" tIns="91425" rIns="91425" bIns="91425" anchor="t" anchorCtr="0">
            <a:noAutofit/>
          </a:bodyPr>
          <a:lstStyle/>
          <a:p>
            <a:pPr marL="742950" lvl="0" indent="-285750" algn="l" rtl="0">
              <a:lnSpc>
                <a:spcPct val="115000"/>
              </a:lnSpc>
              <a:spcBef>
                <a:spcPts val="0"/>
              </a:spcBef>
              <a:spcAft>
                <a:spcPts val="0"/>
              </a:spcAft>
              <a:buFontTx/>
              <a:buChar char="-"/>
            </a:pPr>
            <a:r>
              <a:rPr lang="en-GB" sz="2000" dirty="0">
                <a:latin typeface="Raleway" pitchFamily="2" charset="77"/>
              </a:rPr>
              <a:t>Updating Guidelines</a:t>
            </a:r>
          </a:p>
          <a:p>
            <a:pPr marL="742950" lvl="0" indent="-285750" algn="l" rtl="0">
              <a:lnSpc>
                <a:spcPct val="115000"/>
              </a:lnSpc>
              <a:spcBef>
                <a:spcPts val="0"/>
              </a:spcBef>
              <a:spcAft>
                <a:spcPts val="0"/>
              </a:spcAft>
              <a:buFontTx/>
              <a:buChar char="-"/>
            </a:pPr>
            <a:r>
              <a:rPr lang="en-GB" sz="2000" dirty="0">
                <a:latin typeface="Raleway" pitchFamily="2" charset="77"/>
              </a:rPr>
              <a:t>Exchange meetings in 50 provinces - September 2023 - 2024</a:t>
            </a:r>
          </a:p>
          <a:p>
            <a:pPr marL="742950" indent="-285750">
              <a:lnSpc>
                <a:spcPct val="115000"/>
              </a:lnSpc>
              <a:buFontTx/>
              <a:buChar char="-"/>
            </a:pPr>
            <a:r>
              <a:rPr lang="en-GB" sz="2000" dirty="0">
                <a:latin typeface="Raleway" pitchFamily="2" charset="77"/>
              </a:rPr>
              <a:t>Finalising the Principles</a:t>
            </a:r>
          </a:p>
          <a:p>
            <a:pPr marL="742950" lvl="0" indent="-285750" algn="l" rtl="0">
              <a:lnSpc>
                <a:spcPct val="115000"/>
              </a:lnSpc>
              <a:spcBef>
                <a:spcPts val="0"/>
              </a:spcBef>
              <a:spcAft>
                <a:spcPts val="0"/>
              </a:spcAft>
              <a:buFontTx/>
              <a:buChar char="-"/>
            </a:pPr>
            <a:r>
              <a:rPr lang="en-GB" sz="2000" dirty="0">
                <a:latin typeface="Raleway" pitchFamily="2" charset="77"/>
              </a:rPr>
              <a:t>National gathering - September 2024</a:t>
            </a:r>
          </a:p>
          <a:p>
            <a:pPr marL="742950" lvl="0" indent="-285750" algn="l" rtl="0">
              <a:lnSpc>
                <a:spcPct val="115000"/>
              </a:lnSpc>
              <a:spcBef>
                <a:spcPts val="0"/>
              </a:spcBef>
              <a:spcAft>
                <a:spcPts val="0"/>
              </a:spcAft>
              <a:buFontTx/>
              <a:buChar char="-"/>
            </a:pPr>
            <a:endParaRPr sz="2000" dirty="0">
              <a:latin typeface="Raleway" pitchFamily="2" charset="77"/>
            </a:endParaRPr>
          </a:p>
        </p:txBody>
      </p:sp>
      <p:sp>
        <p:nvSpPr>
          <p:cNvPr id="3" name="Google Shape;199;p26">
            <a:extLst>
              <a:ext uri="{FF2B5EF4-FFF2-40B4-BE49-F238E27FC236}">
                <a16:creationId xmlns:a16="http://schemas.microsoft.com/office/drawing/2014/main" id="{2EF466CE-7565-8746-8C4C-79C179AC691A}"/>
              </a:ext>
            </a:extLst>
          </p:cNvPr>
          <p:cNvSpPr txBox="1"/>
          <p:nvPr/>
        </p:nvSpPr>
        <p:spPr>
          <a:xfrm>
            <a:off x="2387100" y="1055141"/>
            <a:ext cx="4369800" cy="50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sz="3200" b="1" dirty="0">
                <a:latin typeface="Raleway" pitchFamily="2" charset="77"/>
                <a:ea typeface="Lato"/>
                <a:cs typeface="Lato"/>
                <a:sym typeface="Lato"/>
              </a:rPr>
              <a:t>Further Steps</a:t>
            </a:r>
            <a:endParaRPr sz="3200" b="1" dirty="0">
              <a:latin typeface="Raleway" pitchFamily="2" charset="77"/>
              <a:ea typeface="Lato"/>
              <a:cs typeface="Lato"/>
              <a:sym typeface="Lato"/>
            </a:endParaRPr>
          </a:p>
        </p:txBody>
      </p:sp>
    </p:spTree>
    <p:extLst>
      <p:ext uri="{BB962C8B-B14F-4D97-AF65-F5344CB8AC3E}">
        <p14:creationId xmlns:p14="http://schemas.microsoft.com/office/powerpoint/2010/main" val="2561584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9"/>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latin typeface="Raleway ExtraBold"/>
                <a:ea typeface="Raleway ExtraBold"/>
                <a:cs typeface="Raleway ExtraBold"/>
                <a:sym typeface="Raleway ExtraBold"/>
              </a:rPr>
              <a:t>Thanks for questions</a:t>
            </a:r>
            <a:endParaRPr dirty="0">
              <a:latin typeface="Raleway ExtraBold"/>
              <a:ea typeface="Raleway ExtraBold"/>
              <a:cs typeface="Raleway ExtraBold"/>
              <a:sym typeface="Raleway ExtraBold"/>
            </a:endParaRPr>
          </a:p>
        </p:txBody>
      </p:sp>
      <p:sp>
        <p:nvSpPr>
          <p:cNvPr id="150" name="Google Shape;150;p19"/>
          <p:cNvSpPr txBox="1">
            <a:spLocks noGrp="1"/>
          </p:cNvSpPr>
          <p:nvPr>
            <p:ph type="subTitle" idx="1"/>
          </p:nvPr>
        </p:nvSpPr>
        <p:spPr>
          <a:xfrm>
            <a:off x="430800" y="3516775"/>
            <a:ext cx="8282400" cy="681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Raleway"/>
                <a:ea typeface="Raleway"/>
                <a:cs typeface="Raleway"/>
                <a:sym typeface="Raleway"/>
              </a:rPr>
              <a:t>:)</a:t>
            </a:r>
            <a:endParaRPr b="1">
              <a:latin typeface="Raleway"/>
              <a:ea typeface="Raleway"/>
              <a:cs typeface="Raleway"/>
              <a:sym typeface="Raleway"/>
            </a:endParaRPr>
          </a:p>
        </p:txBody>
      </p:sp>
      <p:pic>
        <p:nvPicPr>
          <p:cNvPr id="151" name="Google Shape;151;p19"/>
          <p:cNvPicPr preferRelativeResize="0"/>
          <p:nvPr/>
        </p:nvPicPr>
        <p:blipFill>
          <a:blip r:embed="rId3">
            <a:alphaModFix/>
          </a:blip>
          <a:stretch>
            <a:fillRect/>
          </a:stretch>
        </p:blipFill>
        <p:spPr>
          <a:xfrm>
            <a:off x="183597" y="126875"/>
            <a:ext cx="856949" cy="728226"/>
          </a:xfrm>
          <a:prstGeom prst="rect">
            <a:avLst/>
          </a:prstGeom>
          <a:noFill/>
          <a:ln>
            <a:noFill/>
          </a:ln>
        </p:spPr>
      </p:pic>
      <p:pic>
        <p:nvPicPr>
          <p:cNvPr id="152" name="Google Shape;152;p19"/>
          <p:cNvPicPr preferRelativeResize="0"/>
          <p:nvPr/>
        </p:nvPicPr>
        <p:blipFill rotWithShape="1">
          <a:blip r:embed="rId4">
            <a:alphaModFix/>
          </a:blip>
          <a:srcRect t="17843" b="33970"/>
          <a:stretch/>
        </p:blipFill>
        <p:spPr>
          <a:xfrm>
            <a:off x="7481125" y="211475"/>
            <a:ext cx="1415475" cy="482224"/>
          </a:xfrm>
          <a:prstGeom prst="rect">
            <a:avLst/>
          </a:prstGeom>
          <a:noFill/>
          <a:ln>
            <a:noFill/>
          </a:ln>
        </p:spPr>
      </p:pic>
    </p:spTree>
  </p:cSld>
  <p:clrMapOvr>
    <a:masterClrMapping/>
  </p:clrMapOvr>
</p:sld>
</file>

<file path=ppt/theme/theme1.xml><?xml version="1.0" encoding="utf-8"?>
<a:theme xmlns:a="http://schemas.openxmlformats.org/drawingml/2006/main"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1406</Words>
  <Application>Microsoft Macintosh PowerPoint</Application>
  <PresentationFormat>On-screen Show (16:9)</PresentationFormat>
  <Paragraphs>181</Paragraphs>
  <Slides>37</Slides>
  <Notes>36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37</vt:i4>
      </vt:variant>
    </vt:vector>
  </HeadingPairs>
  <TitlesOfParts>
    <vt:vector size="49" baseType="lpstr">
      <vt:lpstr>Symbol</vt:lpstr>
      <vt:lpstr>Arial</vt:lpstr>
      <vt:lpstr>Comic Sans MS</vt:lpstr>
      <vt:lpstr>Lato</vt:lpstr>
      <vt:lpstr>Raleway ExtraBold</vt:lpstr>
      <vt:lpstr>Source Code Pro</vt:lpstr>
      <vt:lpstr>Raleway</vt:lpstr>
      <vt:lpstr>Oswald</vt:lpstr>
      <vt:lpstr>Raleway Medium</vt:lpstr>
      <vt:lpstr>Calibri</vt:lpstr>
      <vt:lpstr>Modern Writer</vt:lpstr>
      <vt:lpstr>Swiss</vt:lpstr>
      <vt:lpstr> (Self)Governance for CSOs in Turkey</vt:lpstr>
      <vt:lpstr>Slides of the day</vt:lpstr>
      <vt:lpstr>Landscape- Civil Organisations in Turkey</vt:lpstr>
      <vt:lpstr>The Number of Associations in Turkey</vt:lpstr>
      <vt:lpstr>Total Number of Association members </vt:lpstr>
      <vt:lpstr>PowerPoint Presentation</vt:lpstr>
      <vt:lpstr>PowerPoint Presentation</vt:lpstr>
      <vt:lpstr>Total income of associations in TL years 2017-2021 </vt:lpstr>
      <vt:lpstr>PowerPoint Presentation</vt:lpstr>
      <vt:lpstr>CSO profile</vt:lpstr>
      <vt:lpstr>PowerPoint Presentation</vt:lpstr>
      <vt:lpstr>PowerPoint Presentation</vt:lpstr>
      <vt:lpstr>PowerPoint Presentation</vt:lpstr>
      <vt:lpstr>The role and activities of STGM in CSO Governance in Turkey</vt:lpstr>
      <vt:lpstr>PowerPoint Presentation</vt:lpstr>
      <vt:lpstr>PowerPoint Presentation</vt:lpstr>
      <vt:lpstr>PowerPoint Presentation</vt:lpstr>
      <vt:lpstr>Association of Civil Society Development Centre </vt:lpstr>
      <vt:lpstr>SELF REGULATION FOR CIVIL SOCIETY An inquiry for the conditions of a Civil Code of Conduct/Ethics as a Self-regulation Initiative For Civil Society In Turkey, 2020-2021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CSO Governance problems in Turkey</dc:title>
  <cp:lastModifiedBy>Tezcan Eralp Abay</cp:lastModifiedBy>
  <cp:revision>2</cp:revision>
  <dcterms:modified xsi:type="dcterms:W3CDTF">2023-06-01T07:30:41Z</dcterms:modified>
</cp:coreProperties>
</file>