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13"/>
  </p:notesMasterIdLst>
  <p:sldIdLst>
    <p:sldId id="256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86364"/>
  </p:normalViewPr>
  <p:slideViewPr>
    <p:cSldViewPr snapToGrid="0" snapToObjects="1">
      <p:cViewPr>
        <p:scale>
          <a:sx n="100" d="100"/>
          <a:sy n="100" d="100"/>
        </p:scale>
        <p:origin x="-104" y="2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5/30/23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3202" y="6363656"/>
            <a:ext cx="1498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68650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77245" y="6374605"/>
            <a:ext cx="831792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857228" y="6356350"/>
            <a:ext cx="496573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925644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31 MAY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079682" y="3816410"/>
            <a:ext cx="44375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YUSUF KANLI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Vice Chair, Association of Journalists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US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Freedom of expression </a:t>
            </a:r>
          </a:p>
          <a:p>
            <a:pPr>
              <a:tabLst>
                <a:tab pos="1649885" algn="l"/>
                <a:tab pos="2970172" algn="ctr"/>
              </a:tabLst>
            </a:pPr>
            <a:r>
              <a:rPr lang="en-US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and civil society</a:t>
            </a:r>
          </a:p>
          <a:p>
            <a:pPr>
              <a:tabLst>
                <a:tab pos="1649885" algn="l"/>
                <a:tab pos="2970172" algn="ctr"/>
              </a:tabLst>
            </a:pPr>
            <a:br>
              <a:rPr lang="en-US" sz="12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 dire state of press </a:t>
            </a:r>
          </a:p>
          <a:p>
            <a:pPr>
              <a:tabLst>
                <a:tab pos="1649885" algn="l"/>
                <a:tab pos="2970172" algn="ctr"/>
              </a:tabLst>
            </a:pPr>
            <a:r>
              <a:rPr lang="en-US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freedom in </a:t>
            </a:r>
            <a:r>
              <a:rPr lang="en-US" sz="2700" b="1" dirty="0" err="1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Türkiye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E6BB37-615C-1503-6555-14746AABF7C2}"/>
              </a:ext>
            </a:extLst>
          </p:cNvPr>
          <p:cNvSpPr txBox="1"/>
          <p:nvPr/>
        </p:nvSpPr>
        <p:spPr>
          <a:xfrm>
            <a:off x="2610678" y="2197894"/>
            <a:ext cx="6970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125DAD"/>
                </a:solidFill>
                <a:latin typeface="Calibri" panose="020F0502020204030204" pitchFamily="34" charset="0"/>
              </a:rPr>
              <a:t>“Freedom of the press is essential to a democratic society. To uphold and protect it, and to respect its diversity and its political, social and cultural missions, is the mandate of all governments.”</a:t>
            </a:r>
            <a:endParaRPr lang="en-TR" sz="2400" b="1" dirty="0">
              <a:solidFill>
                <a:srgbClr val="125DAD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235E0F-24AB-7163-2F11-C0FA583229DC}"/>
              </a:ext>
            </a:extLst>
          </p:cNvPr>
          <p:cNvSpPr txBox="1"/>
          <p:nvPr/>
        </p:nvSpPr>
        <p:spPr>
          <a:xfrm>
            <a:off x="7010400" y="4136886"/>
            <a:ext cx="38828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rgbClr val="125DAD"/>
                </a:solidFill>
                <a:latin typeface="Calibri" panose="020F0502020204030204" pitchFamily="34" charset="0"/>
              </a:rPr>
              <a:t>Article 1- European Charter on Freedom of the Press</a:t>
            </a:r>
          </a:p>
          <a:p>
            <a:endParaRPr lang="en-TR" sz="2000" b="1" i="1" dirty="0">
              <a:solidFill>
                <a:srgbClr val="125DAD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647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D5BA9B-221D-13EE-C752-83B0DD7698CE}"/>
              </a:ext>
            </a:extLst>
          </p:cNvPr>
          <p:cNvSpPr txBox="1"/>
          <p:nvPr/>
        </p:nvSpPr>
        <p:spPr>
          <a:xfrm>
            <a:off x="397565" y="1046922"/>
            <a:ext cx="5698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Developments &amp; Context in Turkey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71B3ED-1BD9-C3F8-4A46-6A5CA4C2EA16}"/>
              </a:ext>
            </a:extLst>
          </p:cNvPr>
          <p:cNvSpPr txBox="1"/>
          <p:nvPr/>
        </p:nvSpPr>
        <p:spPr>
          <a:xfrm>
            <a:off x="397565" y="2060598"/>
            <a:ext cx="885245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solidFill>
                  <a:srgbClr val="125DAD"/>
                </a:solidFill>
                <a:latin typeface="Calibri" panose="020F0502020204030204" pitchFamily="34" charset="0"/>
              </a:rPr>
              <a:t>Back sliding in freedom of expression and freedom of the press indexes</a:t>
            </a:r>
          </a:p>
          <a:p>
            <a:endParaRPr lang="en-GB" sz="2200" b="1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endParaRPr lang="en-GB" sz="20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World Justice Project: 2023 ranked 134</a:t>
            </a:r>
            <a:r>
              <a:rPr lang="en-GB" sz="2200" baseline="30000" dirty="0">
                <a:solidFill>
                  <a:srgbClr val="125DAD"/>
                </a:solidFill>
                <a:latin typeface="Calibri" panose="020F0502020204030204" pitchFamily="34" charset="0"/>
              </a:rPr>
              <a:t>th</a:t>
            </a: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 place</a:t>
            </a:r>
          </a:p>
          <a:p>
            <a:pPr marL="342900" indent="-342900">
              <a:buFont typeface="Wingdings" pitchFamily="2" charset="2"/>
              <a:buChar char="q"/>
            </a:pPr>
            <a:endParaRPr lang="en-GB" sz="22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GB" sz="22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Freedom House, March 2023: “Not-Free Country” </a:t>
            </a:r>
          </a:p>
          <a:p>
            <a:pPr marL="342900" indent="-342900">
              <a:buFont typeface="Wingdings" pitchFamily="2" charset="2"/>
              <a:buChar char="q"/>
            </a:pPr>
            <a:endParaRPr lang="en-GB" sz="22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GB" sz="22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Reporter Without Borders, 2023: 2023 ranked 165</a:t>
            </a:r>
            <a:r>
              <a:rPr lang="en-GB" sz="2200" baseline="30000" dirty="0">
                <a:solidFill>
                  <a:srgbClr val="125DAD"/>
                </a:solidFill>
                <a:latin typeface="Calibri" panose="020F0502020204030204" pitchFamily="34" charset="0"/>
              </a:rPr>
              <a:t>th</a:t>
            </a: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 place</a:t>
            </a:r>
          </a:p>
          <a:p>
            <a:pPr marL="342900" indent="-342900">
              <a:buFont typeface="Wingdings" pitchFamily="2" charset="2"/>
              <a:buChar char="q"/>
            </a:pPr>
            <a:endParaRPr lang="en-GB" sz="20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125DAD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945FA1C-8D95-2A3B-AD1F-9314566B1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298" y="2612186"/>
            <a:ext cx="2622775" cy="163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119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27C0CE-C98F-B6A4-C50E-9F29A949FE66}"/>
              </a:ext>
            </a:extLst>
          </p:cNvPr>
          <p:cNvSpPr txBox="1"/>
          <p:nvPr/>
        </p:nvSpPr>
        <p:spPr>
          <a:xfrm>
            <a:off x="397565" y="1046922"/>
            <a:ext cx="5698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Developments &amp; Context in Turkey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E0861-4B0B-383A-70BC-B295CEFC8434}"/>
              </a:ext>
            </a:extLst>
          </p:cNvPr>
          <p:cNvSpPr txBox="1"/>
          <p:nvPr/>
        </p:nvSpPr>
        <p:spPr>
          <a:xfrm>
            <a:off x="397564" y="2048975"/>
            <a:ext cx="1008490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00" b="1" dirty="0">
                <a:solidFill>
                  <a:srgbClr val="125DAD"/>
                </a:solidFill>
                <a:latin typeface="Calibri" panose="020F0502020204030204" pitchFamily="34" charset="0"/>
              </a:rPr>
              <a:t>Increased political pressure by the government and state institutions</a:t>
            </a:r>
          </a:p>
          <a:p>
            <a:endParaRPr lang="en-GB" sz="2300" b="1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r>
              <a:rPr lang="en-GB" sz="2300" b="1" dirty="0">
                <a:solidFill>
                  <a:srgbClr val="125DAD"/>
                </a:solidFill>
                <a:latin typeface="Calibri" panose="020F0502020204030204" pitchFamily="34" charset="0"/>
              </a:rPr>
              <a:t>	</a:t>
            </a:r>
            <a:endParaRPr lang="en-GB" sz="2200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r>
              <a:rPr lang="en-GB" sz="2300" b="1" dirty="0">
                <a:solidFill>
                  <a:srgbClr val="125DAD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9" name="Picture 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74BD98B1-0C75-0A18-DDA8-E69F4293F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2" y="2792424"/>
            <a:ext cx="779339" cy="7793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E919F0-B380-5982-5128-1158A18586DC}"/>
              </a:ext>
            </a:extLst>
          </p:cNvPr>
          <p:cNvSpPr txBox="1"/>
          <p:nvPr/>
        </p:nvSpPr>
        <p:spPr>
          <a:xfrm>
            <a:off x="1723294" y="3097668"/>
            <a:ext cx="85068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78 journalists were taken into custody </a:t>
            </a:r>
            <a:endParaRPr lang="en-GB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F56D2E-FA81-797E-E88C-4A803C7AA79E}"/>
              </a:ext>
            </a:extLst>
          </p:cNvPr>
          <p:cNvSpPr txBox="1"/>
          <p:nvPr/>
        </p:nvSpPr>
        <p:spPr>
          <a:xfrm>
            <a:off x="1723294" y="4049358"/>
            <a:ext cx="62682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61 journalists were physically assaulted </a:t>
            </a:r>
          </a:p>
        </p:txBody>
      </p:sp>
      <p:pic>
        <p:nvPicPr>
          <p:cNvPr id="15" name="Picture 14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F1DC2D22-E2F4-4CB1-9439-6B6F67628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3" y="3875133"/>
            <a:ext cx="779339" cy="7793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B8C05A-0659-3BDE-1273-CC121C5E338F}"/>
              </a:ext>
            </a:extLst>
          </p:cNvPr>
          <p:cNvSpPr txBox="1"/>
          <p:nvPr/>
        </p:nvSpPr>
        <p:spPr>
          <a:xfrm>
            <a:off x="1723294" y="5015237"/>
            <a:ext cx="65863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At least 50 media outlets and journalists were targeted</a:t>
            </a:r>
          </a:p>
        </p:txBody>
      </p:sp>
      <p:pic>
        <p:nvPicPr>
          <p:cNvPr id="19" name="Picture 1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B87E2F63-B49D-BE53-EFB4-07A786C09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3" y="4841010"/>
            <a:ext cx="779339" cy="779339"/>
          </a:xfrm>
          <a:prstGeom prst="rect">
            <a:avLst/>
          </a:prstGeom>
        </p:spPr>
      </p:pic>
      <p:pic>
        <p:nvPicPr>
          <p:cNvPr id="20" name="Resim 5">
            <a:extLst>
              <a:ext uri="{FF2B5EF4-FFF2-40B4-BE49-F238E27FC236}">
                <a16:creationId xmlns:a16="http://schemas.microsoft.com/office/drawing/2014/main" id="{EBBCC77E-08D6-4258-1CB0-F4FFE18AF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810" y="1663632"/>
            <a:ext cx="3008682" cy="395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BA9EE4-C968-952E-43C8-EDFAE4EB257B}"/>
              </a:ext>
            </a:extLst>
          </p:cNvPr>
          <p:cNvSpPr txBox="1"/>
          <p:nvPr/>
        </p:nvSpPr>
        <p:spPr>
          <a:xfrm>
            <a:off x="397565" y="1046922"/>
            <a:ext cx="5698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Developments &amp; Context in Turkey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61609F-459E-481A-78B8-BAB3324E7ACD}"/>
              </a:ext>
            </a:extLst>
          </p:cNvPr>
          <p:cNvSpPr txBox="1"/>
          <p:nvPr/>
        </p:nvSpPr>
        <p:spPr>
          <a:xfrm>
            <a:off x="397564" y="2048975"/>
            <a:ext cx="934278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00" b="1" dirty="0">
                <a:solidFill>
                  <a:srgbClr val="125DAD"/>
                </a:solidFill>
                <a:latin typeface="Calibri" panose="020F0502020204030204" pitchFamily="34" charset="0"/>
              </a:rPr>
              <a:t>Economic turmoil &amp; worsening work conditions for journalists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1898050-3CE7-79D9-691A-34F6D3494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575423"/>
              </p:ext>
            </p:extLst>
          </p:nvPr>
        </p:nvGraphicFramePr>
        <p:xfrm>
          <a:off x="397564" y="2692976"/>
          <a:ext cx="10760767" cy="3339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3789">
                  <a:extLst>
                    <a:ext uri="{9D8B030D-6E8A-4147-A177-3AD203B41FA5}">
                      <a16:colId xmlns:a16="http://schemas.microsoft.com/office/drawing/2014/main" val="26892914"/>
                    </a:ext>
                  </a:extLst>
                </a:gridCol>
                <a:gridCol w="1372485">
                  <a:extLst>
                    <a:ext uri="{9D8B030D-6E8A-4147-A177-3AD203B41FA5}">
                      <a16:colId xmlns:a16="http://schemas.microsoft.com/office/drawing/2014/main" val="2489361637"/>
                    </a:ext>
                  </a:extLst>
                </a:gridCol>
                <a:gridCol w="1194304">
                  <a:extLst>
                    <a:ext uri="{9D8B030D-6E8A-4147-A177-3AD203B41FA5}">
                      <a16:colId xmlns:a16="http://schemas.microsoft.com/office/drawing/2014/main" val="1855768089"/>
                    </a:ext>
                  </a:extLst>
                </a:gridCol>
                <a:gridCol w="1372485">
                  <a:extLst>
                    <a:ext uri="{9D8B030D-6E8A-4147-A177-3AD203B41FA5}">
                      <a16:colId xmlns:a16="http://schemas.microsoft.com/office/drawing/2014/main" val="3519353967"/>
                    </a:ext>
                  </a:extLst>
                </a:gridCol>
                <a:gridCol w="1536221">
                  <a:extLst>
                    <a:ext uri="{9D8B030D-6E8A-4147-A177-3AD203B41FA5}">
                      <a16:colId xmlns:a16="http://schemas.microsoft.com/office/drawing/2014/main" val="2620937619"/>
                    </a:ext>
                  </a:extLst>
                </a:gridCol>
                <a:gridCol w="1386932">
                  <a:extLst>
                    <a:ext uri="{9D8B030D-6E8A-4147-A177-3AD203B41FA5}">
                      <a16:colId xmlns:a16="http://schemas.microsoft.com/office/drawing/2014/main" val="661999261"/>
                    </a:ext>
                  </a:extLst>
                </a:gridCol>
                <a:gridCol w="1514551">
                  <a:extLst>
                    <a:ext uri="{9D8B030D-6E8A-4147-A177-3AD203B41FA5}">
                      <a16:colId xmlns:a16="http://schemas.microsoft.com/office/drawing/2014/main" val="2800751213"/>
                    </a:ext>
                  </a:extLst>
                </a:gridCol>
              </a:tblGrid>
              <a:tr h="834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 dirty="0" err="1">
                          <a:effectLst/>
                        </a:rPr>
                        <a:t>Year</a:t>
                      </a:r>
                      <a:endParaRPr lang="en-T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>
                          <a:effectLst/>
                        </a:rPr>
                        <a:t>2017</a:t>
                      </a:r>
                      <a:endParaRPr lang="en-T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>
                          <a:effectLst/>
                        </a:rPr>
                        <a:t>2018</a:t>
                      </a:r>
                      <a:endParaRPr lang="en-T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>
                          <a:effectLst/>
                        </a:rPr>
                        <a:t>2019</a:t>
                      </a:r>
                      <a:endParaRPr lang="en-T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>
                          <a:effectLst/>
                        </a:rPr>
                        <a:t>2020</a:t>
                      </a:r>
                      <a:endParaRPr lang="en-T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>
                          <a:effectLst/>
                        </a:rPr>
                        <a:t>2021</a:t>
                      </a:r>
                      <a:endParaRPr lang="en-T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>
                          <a:effectLst/>
                        </a:rPr>
                        <a:t>2022</a:t>
                      </a:r>
                      <a:endParaRPr lang="en-T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7618531"/>
                  </a:ext>
                </a:extLst>
              </a:tr>
              <a:tr h="834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 dirty="0" err="1">
                          <a:effectLst/>
                        </a:rPr>
                        <a:t>Number</a:t>
                      </a:r>
                      <a:r>
                        <a:rPr lang="tr-TR" sz="1400" kern="0" dirty="0">
                          <a:effectLst/>
                        </a:rPr>
                        <a:t> of </a:t>
                      </a:r>
                      <a:r>
                        <a:rPr lang="tr-TR" sz="1400" kern="0" dirty="0" err="1">
                          <a:effectLst/>
                        </a:rPr>
                        <a:t>Newspapers</a:t>
                      </a:r>
                      <a:endParaRPr lang="en-T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1122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1116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1075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>
                          <a:effectLst/>
                        </a:rPr>
                        <a:t>1051</a:t>
                      </a:r>
                      <a:endParaRPr lang="en-T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>
                          <a:effectLst/>
                        </a:rPr>
                        <a:t>997</a:t>
                      </a:r>
                      <a:endParaRPr lang="en-T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>
                          <a:effectLst/>
                        </a:rPr>
                        <a:t>964</a:t>
                      </a:r>
                      <a:endParaRPr lang="en-T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648010"/>
                  </a:ext>
                </a:extLst>
              </a:tr>
              <a:tr h="834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 dirty="0" err="1">
                          <a:effectLst/>
                        </a:rPr>
                        <a:t>Professionals</a:t>
                      </a:r>
                      <a:endParaRPr lang="en-T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>
                          <a:effectLst/>
                        </a:rPr>
                        <a:t>8858</a:t>
                      </a:r>
                      <a:endParaRPr lang="en-T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8683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7593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7204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6969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>
                          <a:effectLst/>
                        </a:rPr>
                        <a:t>6687</a:t>
                      </a:r>
                      <a:endParaRPr lang="en-T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373819"/>
                  </a:ext>
                </a:extLst>
              </a:tr>
              <a:tr h="834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400" kern="0" dirty="0" err="1">
                          <a:effectLst/>
                        </a:rPr>
                        <a:t>Number</a:t>
                      </a:r>
                      <a:r>
                        <a:rPr lang="tr-TR" sz="1400" kern="0" dirty="0">
                          <a:effectLst/>
                        </a:rPr>
                        <a:t> of </a:t>
                      </a:r>
                      <a:r>
                        <a:rPr lang="tr-TR" sz="1400" kern="0" dirty="0" err="1">
                          <a:effectLst/>
                        </a:rPr>
                        <a:t>Press</a:t>
                      </a:r>
                      <a:r>
                        <a:rPr lang="tr-TR" sz="1400" kern="0" dirty="0">
                          <a:effectLst/>
                        </a:rPr>
                        <a:t> </a:t>
                      </a:r>
                      <a:r>
                        <a:rPr lang="tr-TR" sz="1400" kern="0" dirty="0" err="1">
                          <a:effectLst/>
                        </a:rPr>
                        <a:t>Cards</a:t>
                      </a:r>
                      <a:endParaRPr lang="en-T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>
                          <a:effectLst/>
                        </a:rPr>
                        <a:t>3717</a:t>
                      </a:r>
                      <a:endParaRPr lang="en-T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>
                          <a:effectLst/>
                        </a:rPr>
                        <a:t>3667</a:t>
                      </a:r>
                      <a:endParaRPr lang="en-T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3211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3108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3260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tr-TR" sz="1600" b="1" kern="0" dirty="0">
                          <a:effectLst/>
                        </a:rPr>
                        <a:t>2898</a:t>
                      </a:r>
                      <a:endParaRPr lang="en-T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0653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58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DB7C80-FC72-8403-8C99-7C32CC25F345}"/>
              </a:ext>
            </a:extLst>
          </p:cNvPr>
          <p:cNvSpPr txBox="1"/>
          <p:nvPr/>
        </p:nvSpPr>
        <p:spPr>
          <a:xfrm>
            <a:off x="397565" y="1046922"/>
            <a:ext cx="5698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Key Chall</a:t>
            </a:r>
            <a:r>
              <a:rPr lang="en-GB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e</a:t>
            </a:r>
            <a:r>
              <a:rPr lang="en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nges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32B037-E7AB-33AE-7A4F-1D09A31A62F8}"/>
              </a:ext>
            </a:extLst>
          </p:cNvPr>
          <p:cNvSpPr txBox="1"/>
          <p:nvPr/>
        </p:nvSpPr>
        <p:spPr>
          <a:xfrm>
            <a:off x="1365486" y="2205776"/>
            <a:ext cx="65863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Accreditation measures &amp; increased unemployment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4C0125-B5A9-A485-4EDE-1C0594D91019}"/>
              </a:ext>
            </a:extLst>
          </p:cNvPr>
          <p:cNvSpPr txBox="1"/>
          <p:nvPr/>
        </p:nvSpPr>
        <p:spPr>
          <a:xfrm>
            <a:off x="1365486" y="2998114"/>
            <a:ext cx="65863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Legislation restricting press freedom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D85CBF-786B-F0FB-79B0-251DED0AF798}"/>
              </a:ext>
            </a:extLst>
          </p:cNvPr>
          <p:cNvSpPr txBox="1"/>
          <p:nvPr/>
        </p:nvSpPr>
        <p:spPr>
          <a:xfrm>
            <a:off x="1365486" y="3790452"/>
            <a:ext cx="65863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Lack of pluralism in the media sector/Uniform media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77D32A-E4C3-C111-92AD-1526D7C15509}"/>
              </a:ext>
            </a:extLst>
          </p:cNvPr>
          <p:cNvSpPr txBox="1"/>
          <p:nvPr/>
        </p:nvSpPr>
        <p:spPr>
          <a:xfrm>
            <a:off x="1365486" y="4582790"/>
            <a:ext cx="7619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Lack of funding opportunities for alternative media outlets and freelance journalists</a:t>
            </a:r>
          </a:p>
        </p:txBody>
      </p:sp>
      <p:pic>
        <p:nvPicPr>
          <p:cNvPr id="11" name="Picture 10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0E0EA368-0E48-8EF4-1780-DFDF8333C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666" y="1629836"/>
            <a:ext cx="2921848" cy="292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20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BEB119-BAC9-6B5C-74AC-62AB12F41AB3}"/>
              </a:ext>
            </a:extLst>
          </p:cNvPr>
          <p:cNvSpPr txBox="1"/>
          <p:nvPr/>
        </p:nvSpPr>
        <p:spPr>
          <a:xfrm>
            <a:off x="397565" y="1046922"/>
            <a:ext cx="6546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Our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Approach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,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Impact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&amp;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Future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Prospects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</a:t>
            </a:r>
            <a:endParaRPr lang="en-TR" sz="2800" b="1" dirty="0">
              <a:solidFill>
                <a:srgbClr val="125DAD"/>
              </a:solidFill>
              <a:latin typeface="Calibri" panose="020F0502020204030204" pitchFamily="34" charset="0"/>
            </a:endParaRPr>
          </a:p>
        </p:txBody>
      </p:sp>
      <p:cxnSp>
        <p:nvCxnSpPr>
          <p:cNvPr id="14" name="Google Shape;229;p24">
            <a:extLst>
              <a:ext uri="{FF2B5EF4-FFF2-40B4-BE49-F238E27FC236}">
                <a16:creationId xmlns:a16="http://schemas.microsoft.com/office/drawing/2014/main" id="{E6F0ACB3-8ECD-E711-1A81-AF209DF87A7D}"/>
              </a:ext>
            </a:extLst>
          </p:cNvPr>
          <p:cNvCxnSpPr>
            <a:cxnSpLocks/>
          </p:cNvCxnSpPr>
          <p:nvPr/>
        </p:nvCxnSpPr>
        <p:spPr>
          <a:xfrm>
            <a:off x="4147078" y="2867188"/>
            <a:ext cx="449702" cy="252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none" w="sm" len="sm"/>
          </a:ln>
        </p:spPr>
      </p:cxnSp>
      <p:grpSp>
        <p:nvGrpSpPr>
          <p:cNvPr id="16" name="Google Shape;231;p24">
            <a:extLst>
              <a:ext uri="{FF2B5EF4-FFF2-40B4-BE49-F238E27FC236}">
                <a16:creationId xmlns:a16="http://schemas.microsoft.com/office/drawing/2014/main" id="{828B68C5-CD1C-72E3-CDA4-183D3493664D}"/>
              </a:ext>
            </a:extLst>
          </p:cNvPr>
          <p:cNvGrpSpPr/>
          <p:nvPr/>
        </p:nvGrpSpPr>
        <p:grpSpPr>
          <a:xfrm>
            <a:off x="7154004" y="2551143"/>
            <a:ext cx="1940006" cy="669600"/>
            <a:chOff x="5517319" y="1315124"/>
            <a:chExt cx="1940006" cy="669600"/>
          </a:xfrm>
        </p:grpSpPr>
        <p:cxnSp>
          <p:nvCxnSpPr>
            <p:cNvPr id="17" name="Google Shape;232;p24">
              <a:extLst>
                <a:ext uri="{FF2B5EF4-FFF2-40B4-BE49-F238E27FC236}">
                  <a16:creationId xmlns:a16="http://schemas.microsoft.com/office/drawing/2014/main" id="{A9AC9FDA-B6D2-0047-4B97-5F147E02BC49}"/>
                </a:ext>
              </a:extLst>
            </p:cNvPr>
            <p:cNvCxnSpPr/>
            <p:nvPr/>
          </p:nvCxnSpPr>
          <p:spPr>
            <a:xfrm flipH="1">
              <a:off x="5517319" y="1638300"/>
              <a:ext cx="433500" cy="2523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18" name="Google Shape;233;p24">
              <a:extLst>
                <a:ext uri="{FF2B5EF4-FFF2-40B4-BE49-F238E27FC236}">
                  <a16:creationId xmlns:a16="http://schemas.microsoft.com/office/drawing/2014/main" id="{8B61C916-2BD0-C665-D167-313CCA5F601A}"/>
                </a:ext>
              </a:extLst>
            </p:cNvPr>
            <p:cNvSpPr txBox="1"/>
            <p:nvPr/>
          </p:nvSpPr>
          <p:spPr>
            <a:xfrm>
              <a:off x="5962125" y="1315124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TR" sz="800" b="1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20" name="Google Shape;238;p24">
            <a:extLst>
              <a:ext uri="{FF2B5EF4-FFF2-40B4-BE49-F238E27FC236}">
                <a16:creationId xmlns:a16="http://schemas.microsoft.com/office/drawing/2014/main" id="{D241A9A4-57EA-7533-5755-4191926EF537}"/>
              </a:ext>
            </a:extLst>
          </p:cNvPr>
          <p:cNvSpPr/>
          <p:nvPr/>
        </p:nvSpPr>
        <p:spPr>
          <a:xfrm rot="1800047">
            <a:off x="4541194" y="2228571"/>
            <a:ext cx="2690936" cy="2690936"/>
          </a:xfrm>
          <a:prstGeom prst="blockArc">
            <a:avLst>
              <a:gd name="adj1" fmla="val 14414370"/>
              <a:gd name="adj2" fmla="val 694"/>
              <a:gd name="adj3" fmla="val 9562"/>
            </a:avLst>
          </a:prstGeom>
          <a:solidFill>
            <a:schemeClr val="accent2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39;p24">
            <a:extLst>
              <a:ext uri="{FF2B5EF4-FFF2-40B4-BE49-F238E27FC236}">
                <a16:creationId xmlns:a16="http://schemas.microsoft.com/office/drawing/2014/main" id="{DCB9C5A2-8388-6E93-4AB5-6749824C67D6}"/>
              </a:ext>
            </a:extLst>
          </p:cNvPr>
          <p:cNvSpPr/>
          <p:nvPr/>
        </p:nvSpPr>
        <p:spPr>
          <a:xfrm rot="-1800047" flipH="1">
            <a:off x="4543307" y="2228571"/>
            <a:ext cx="2690936" cy="2690936"/>
          </a:xfrm>
          <a:prstGeom prst="blockArc">
            <a:avLst>
              <a:gd name="adj1" fmla="val 14348563"/>
              <a:gd name="adj2" fmla="val 21472873"/>
              <a:gd name="adj3" fmla="val 9381"/>
            </a:avLst>
          </a:prstGeom>
          <a:solidFill>
            <a:schemeClr val="accent1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40;p24">
            <a:extLst>
              <a:ext uri="{FF2B5EF4-FFF2-40B4-BE49-F238E27FC236}">
                <a16:creationId xmlns:a16="http://schemas.microsoft.com/office/drawing/2014/main" id="{55D5D583-FF3A-67C2-0D99-A7EC5878F48E}"/>
              </a:ext>
            </a:extLst>
          </p:cNvPr>
          <p:cNvSpPr/>
          <p:nvPr/>
        </p:nvSpPr>
        <p:spPr>
          <a:xfrm rot="-8100000">
            <a:off x="5725666" y="2184331"/>
            <a:ext cx="363170" cy="36317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41;p24">
            <a:extLst>
              <a:ext uri="{FF2B5EF4-FFF2-40B4-BE49-F238E27FC236}">
                <a16:creationId xmlns:a16="http://schemas.microsoft.com/office/drawing/2014/main" id="{44A4A84B-1A77-B351-5B7C-3A943A870DFC}"/>
              </a:ext>
            </a:extLst>
          </p:cNvPr>
          <p:cNvSpPr/>
          <p:nvPr/>
        </p:nvSpPr>
        <p:spPr>
          <a:xfrm rot="-9000757" flipH="1">
            <a:off x="4542304" y="2226945"/>
            <a:ext cx="2690226" cy="2690226"/>
          </a:xfrm>
          <a:prstGeom prst="blockArc">
            <a:avLst>
              <a:gd name="adj1" fmla="val 14316164"/>
              <a:gd name="adj2" fmla="val 21502663"/>
              <a:gd name="adj3" fmla="val 9415"/>
            </a:avLst>
          </a:prstGeom>
          <a:solidFill>
            <a:schemeClr val="accent3"/>
          </a:solidFill>
          <a:ln>
            <a:noFill/>
          </a:ln>
          <a:effectLst>
            <a:outerShdw blurRad="71438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" name="Google Shape;242;p24">
            <a:extLst>
              <a:ext uri="{FF2B5EF4-FFF2-40B4-BE49-F238E27FC236}">
                <a16:creationId xmlns:a16="http://schemas.microsoft.com/office/drawing/2014/main" id="{06755932-5421-65F4-F565-57C3B597025F}"/>
              </a:ext>
            </a:extLst>
          </p:cNvPr>
          <p:cNvSpPr/>
          <p:nvPr/>
        </p:nvSpPr>
        <p:spPr>
          <a:xfrm rot="-1027861">
            <a:off x="6766752" y="4020742"/>
            <a:ext cx="312672" cy="31267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43;p24">
            <a:extLst>
              <a:ext uri="{FF2B5EF4-FFF2-40B4-BE49-F238E27FC236}">
                <a16:creationId xmlns:a16="http://schemas.microsoft.com/office/drawing/2014/main" id="{3C76FF43-59B7-938C-B0B3-D7FE82B18799}"/>
              </a:ext>
            </a:extLst>
          </p:cNvPr>
          <p:cNvSpPr/>
          <p:nvPr/>
        </p:nvSpPr>
        <p:spPr>
          <a:xfrm rot="6359841">
            <a:off x="4639841" y="3965887"/>
            <a:ext cx="363580" cy="36358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78FFDC0-BCCE-0AD3-0C4C-F6C61D2650CC}"/>
              </a:ext>
            </a:extLst>
          </p:cNvPr>
          <p:cNvSpPr txBox="1"/>
          <p:nvPr/>
        </p:nvSpPr>
        <p:spPr>
          <a:xfrm>
            <a:off x="4974528" y="3304685"/>
            <a:ext cx="19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125DAD"/>
                </a:solidFill>
                <a:latin typeface="Calibri" panose="020F0502020204030204" pitchFamily="34" charset="0"/>
              </a:rPr>
              <a:t>Empowerment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4D843C-C081-39BC-8454-1799613814B0}"/>
              </a:ext>
            </a:extLst>
          </p:cNvPr>
          <p:cNvSpPr txBox="1"/>
          <p:nvPr/>
        </p:nvSpPr>
        <p:spPr>
          <a:xfrm>
            <a:off x="7598810" y="2378111"/>
            <a:ext cx="255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125DAD"/>
                </a:solidFill>
                <a:latin typeface="Calibri" panose="020F0502020204030204" pitchFamily="34" charset="0"/>
              </a:rPr>
              <a:t>Capacity development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9B56ABE-3D14-8D49-FFAC-DA9B2B4367B7}"/>
              </a:ext>
            </a:extLst>
          </p:cNvPr>
          <p:cNvSpPr txBox="1"/>
          <p:nvPr/>
        </p:nvSpPr>
        <p:spPr>
          <a:xfrm>
            <a:off x="4147078" y="5441746"/>
            <a:ext cx="3735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125DAD"/>
                </a:solidFill>
                <a:latin typeface="Calibri" panose="020F0502020204030204" pitchFamily="34" charset="0"/>
              </a:rPr>
              <a:t>Resilient journalists &amp; media outlets</a:t>
            </a:r>
          </a:p>
        </p:txBody>
      </p:sp>
      <p:cxnSp>
        <p:nvCxnSpPr>
          <p:cNvPr id="54" name="Google Shape;235;p24">
            <a:extLst>
              <a:ext uri="{FF2B5EF4-FFF2-40B4-BE49-F238E27FC236}">
                <a16:creationId xmlns:a16="http://schemas.microsoft.com/office/drawing/2014/main" id="{FFB93A56-EBE1-15C1-5885-D1C58D8FE0AB}"/>
              </a:ext>
            </a:extLst>
          </p:cNvPr>
          <p:cNvCxnSpPr/>
          <p:nvPr/>
        </p:nvCxnSpPr>
        <p:spPr>
          <a:xfrm rot="10800000">
            <a:off x="5900562" y="4927128"/>
            <a:ext cx="0" cy="4605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2B35734-4A79-00E4-4F1B-587A60B0584A}"/>
              </a:ext>
            </a:extLst>
          </p:cNvPr>
          <p:cNvSpPr txBox="1"/>
          <p:nvPr/>
        </p:nvSpPr>
        <p:spPr>
          <a:xfrm>
            <a:off x="2010464" y="2378111"/>
            <a:ext cx="253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125DAD"/>
                </a:solidFill>
                <a:latin typeface="Calibri" panose="020F0502020204030204" pitchFamily="34" charset="0"/>
              </a:rPr>
              <a:t>Facilitating democratic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88927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983C4A-0B86-511A-3172-A83B12B6E2BD}"/>
              </a:ext>
            </a:extLst>
          </p:cNvPr>
          <p:cNvSpPr txBox="1"/>
          <p:nvPr/>
        </p:nvSpPr>
        <p:spPr>
          <a:xfrm>
            <a:off x="397565" y="1046922"/>
            <a:ext cx="6546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Our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Approach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,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Impact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&amp;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Future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</a:t>
            </a:r>
            <a:r>
              <a:rPr lang="tr-TR" sz="28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Prospects</a:t>
            </a:r>
            <a:r>
              <a:rPr lang="tr-TR" sz="2800" b="1" dirty="0">
                <a:solidFill>
                  <a:srgbClr val="125DAD"/>
                </a:solidFill>
                <a:latin typeface="Calibri" panose="020F0502020204030204" pitchFamily="34" charset="0"/>
              </a:rPr>
              <a:t> </a:t>
            </a:r>
            <a:endParaRPr lang="en-TR" sz="2800" b="1" dirty="0">
              <a:solidFill>
                <a:srgbClr val="125DAD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05D38-3539-6238-AADD-4C29A4669793}"/>
              </a:ext>
            </a:extLst>
          </p:cNvPr>
          <p:cNvSpPr txBox="1"/>
          <p:nvPr/>
        </p:nvSpPr>
        <p:spPr>
          <a:xfrm>
            <a:off x="1574800" y="2214522"/>
            <a:ext cx="736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125DAD"/>
                </a:solidFill>
                <a:latin typeface="Calibri" panose="020F0502020204030204" pitchFamily="34" charset="0"/>
              </a:rPr>
              <a:t>Sub grants: </a:t>
            </a: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85 in the past term and 29 in the current period</a:t>
            </a:r>
          </a:p>
        </p:txBody>
      </p:sp>
      <p:pic>
        <p:nvPicPr>
          <p:cNvPr id="9" name="Picture 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D50665E1-6B12-6AAD-B189-AE5907F85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80" y="1967586"/>
            <a:ext cx="1051919" cy="10519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84BF9F-1F36-4A16-D997-D261325054CF}"/>
              </a:ext>
            </a:extLst>
          </p:cNvPr>
          <p:cNvSpPr txBox="1"/>
          <p:nvPr/>
        </p:nvSpPr>
        <p:spPr>
          <a:xfrm>
            <a:off x="1574799" y="3753189"/>
            <a:ext cx="736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125DAD"/>
                </a:solidFill>
                <a:latin typeface="Calibri" panose="020F0502020204030204" pitchFamily="34" charset="0"/>
              </a:rPr>
              <a:t>Advocacy: </a:t>
            </a: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National and international advocacy actions</a:t>
            </a:r>
          </a:p>
        </p:txBody>
      </p:sp>
      <p:pic>
        <p:nvPicPr>
          <p:cNvPr id="12" name="Picture 11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81A709F3-E27E-633F-D2D2-17E9EE971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80" y="3132157"/>
            <a:ext cx="1051919" cy="10519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42BC8E-BC06-0E9A-7F5C-05074931D123}"/>
              </a:ext>
            </a:extLst>
          </p:cNvPr>
          <p:cNvSpPr txBox="1"/>
          <p:nvPr/>
        </p:nvSpPr>
        <p:spPr>
          <a:xfrm>
            <a:off x="1574800" y="5091256"/>
            <a:ext cx="736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125DAD"/>
                </a:solidFill>
                <a:latin typeface="Calibri" panose="020F0502020204030204" pitchFamily="34" charset="0"/>
              </a:rPr>
              <a:t>Agency: </a:t>
            </a:r>
            <a:r>
              <a:rPr lang="en-GB" sz="2200" dirty="0">
                <a:solidFill>
                  <a:srgbClr val="125DAD"/>
                </a:solidFill>
                <a:latin typeface="Calibri" panose="020F0502020204030204" pitchFamily="34" charset="0"/>
              </a:rPr>
              <a:t>Beneficiaries were able to empower themselves</a:t>
            </a:r>
          </a:p>
        </p:txBody>
      </p:sp>
      <p:pic>
        <p:nvPicPr>
          <p:cNvPr id="15" name="Picture 14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E46040F6-2694-24F0-86FA-A4CED418A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881" y="4554601"/>
            <a:ext cx="1051919" cy="1051919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B5BF580A-FC41-9E69-F89D-EB3ACD229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298" y="2612186"/>
            <a:ext cx="2622775" cy="163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6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83ED32-FF12-E6C1-4DD8-0DE2C8D91D27}"/>
              </a:ext>
            </a:extLst>
          </p:cNvPr>
          <p:cNvSpPr txBox="1"/>
          <p:nvPr/>
        </p:nvSpPr>
        <p:spPr>
          <a:xfrm>
            <a:off x="2369378" y="2967335"/>
            <a:ext cx="6970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125DAD"/>
                </a:solidFill>
                <a:latin typeface="Calibri" panose="020F0502020204030204" pitchFamily="34" charset="0"/>
              </a:rPr>
              <a:t>Thank you.</a:t>
            </a:r>
            <a:endParaRPr lang="en-TR" sz="2400" b="1" dirty="0">
              <a:solidFill>
                <a:srgbClr val="125DAD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93175-4E7A-C961-CDAF-D1A9C54BC163}"/>
              </a:ext>
            </a:extLst>
          </p:cNvPr>
          <p:cNvSpPr txBox="1"/>
          <p:nvPr/>
        </p:nvSpPr>
        <p:spPr>
          <a:xfrm>
            <a:off x="6985000" y="4367719"/>
            <a:ext cx="5041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125DAD"/>
                </a:solidFill>
                <a:latin typeface="Calibri" panose="020F0502020204030204" pitchFamily="34" charset="0"/>
              </a:rPr>
              <a:t>Yusuf </a:t>
            </a:r>
            <a:r>
              <a:rPr lang="en-GB" sz="2000" b="1" dirty="0" err="1">
                <a:solidFill>
                  <a:srgbClr val="125DAD"/>
                </a:solidFill>
                <a:latin typeface="Calibri" panose="020F0502020204030204" pitchFamily="34" charset="0"/>
              </a:rPr>
              <a:t>Kanlı</a:t>
            </a:r>
            <a:endParaRPr lang="en-GB" sz="2000" b="1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endParaRPr lang="en-GB" sz="2000" b="1" i="1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r>
              <a:rPr lang="en-GB" sz="2000" b="1" i="1" dirty="0">
                <a:solidFill>
                  <a:srgbClr val="125DAD"/>
                </a:solidFill>
                <a:latin typeface="Calibri" panose="020F0502020204030204" pitchFamily="34" charset="0"/>
              </a:rPr>
              <a:t>Vice Chair- Association of Journalists</a:t>
            </a:r>
          </a:p>
          <a:p>
            <a:endParaRPr lang="en-GB" sz="2000" b="1" i="1" dirty="0">
              <a:solidFill>
                <a:srgbClr val="125DAD"/>
              </a:solidFill>
              <a:latin typeface="Calibri" panose="020F0502020204030204" pitchFamily="34" charset="0"/>
            </a:endParaRPr>
          </a:p>
          <a:p>
            <a:r>
              <a:rPr lang="en-GB" sz="2000" b="1" i="1" dirty="0">
                <a:solidFill>
                  <a:srgbClr val="125DAD"/>
                </a:solidFill>
                <a:latin typeface="Calibri" panose="020F0502020204030204" pitchFamily="34" charset="0"/>
              </a:rPr>
              <a:t>Email: yusufkanli@media4democracy.org</a:t>
            </a:r>
          </a:p>
          <a:p>
            <a:endParaRPr lang="en-TR" sz="2000" b="1" i="1" dirty="0">
              <a:solidFill>
                <a:srgbClr val="125DAD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8E1C21E-0565-2B4C-AA89-E667ED792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3489952"/>
            <a:ext cx="1311388" cy="81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695482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26350CC8-F8BF-4022-BEF2-A581859132A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64642FDC-0999-4BE7-9836-1602D75A59C3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9CA9E679-AD71-411E-9C2D-E0C799072B9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1_Custom Design</Template>
  <TotalTime>410</TotalTime>
  <Words>309</Words>
  <Application>Microsoft Macintosh PowerPoint</Application>
  <PresentationFormat>Widescreen</PresentationFormat>
  <Paragraphs>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Quattrocento Sans</vt:lpstr>
      <vt:lpstr>Times New Roman</vt:lpstr>
      <vt:lpstr>Wingdings</vt:lpstr>
      <vt:lpstr>1_Custom Design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48</dc:creator>
  <cp:lastModifiedBy>Basın Evi</cp:lastModifiedBy>
  <cp:revision>7</cp:revision>
  <dcterms:created xsi:type="dcterms:W3CDTF">2023-05-29T18:47:26Z</dcterms:created>
  <dcterms:modified xsi:type="dcterms:W3CDTF">2023-05-30T14:52:10Z</dcterms:modified>
</cp:coreProperties>
</file>