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65" r:id="rId3"/>
    <p:sldId id="261" r:id="rId4"/>
    <p:sldId id="266" r:id="rId5"/>
    <p:sldId id="267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868"/>
  </p:normalViewPr>
  <p:slideViewPr>
    <p:cSldViewPr snapToGrid="0" snapToObjects="1">
      <p:cViewPr varScale="1">
        <p:scale>
          <a:sx n="62" d="100"/>
          <a:sy n="62" d="100"/>
        </p:scale>
        <p:origin x="12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022927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1738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1765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1076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9667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88321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3837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3080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54796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564562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7953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4BDB07-77ED-B545-AE69-30611507E20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50472" y="-85182"/>
            <a:ext cx="2260707" cy="7443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2A7ED2-8FF6-1E4D-99C5-31165971959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27322" y="6311899"/>
            <a:ext cx="1722254" cy="36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74A2D5-3A45-8043-AAE2-37A2F13CB16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262298" y="365126"/>
            <a:ext cx="731230" cy="4783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E8264-C10A-7140-904C-3A3A0175B38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924913" y="6345849"/>
            <a:ext cx="685800" cy="292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2D949F-683F-FA4B-B5BB-1C8DAC70807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2961079" y="6313221"/>
            <a:ext cx="372430" cy="37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0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58997" y="482713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 June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58997" y="4135502"/>
            <a:ext cx="3956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Snježana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Bokulić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158996" y="1619256"/>
            <a:ext cx="555343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DG NEAR Guidelines 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Baseline Assessment Report 2021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Key Findings: Specific Objective 3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556585"/>
            <a:ext cx="7838136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CSO capacity and accountability – no time for complacency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A4A4E29-7854-3BA3-3652-F77392AD2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415" y="1825632"/>
            <a:ext cx="7532881" cy="435133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3855C1-B6F5-18E2-75EE-730A52FBC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10" y="1600842"/>
            <a:ext cx="7534800" cy="26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08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0"/>
            <a:ext cx="7930951" cy="107580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Proportion of CSOs with a paid staff member as voting member of the board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1E82A0-918A-8EBF-A29F-826928FBD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0000" y="2377270"/>
            <a:ext cx="7344000" cy="3629420"/>
          </a:xfrm>
        </p:spPr>
      </p:pic>
    </p:spTree>
    <p:extLst>
      <p:ext uri="{BB962C8B-B14F-4D97-AF65-F5344CB8AC3E}">
        <p14:creationId xmlns:p14="http://schemas.microsoft.com/office/powerpoint/2010/main" val="2614474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FA88237-FDA1-8C34-21A0-4E303C2A0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01665"/>
              </p:ext>
            </p:extLst>
          </p:nvPr>
        </p:nvGraphicFramePr>
        <p:xfrm>
          <a:off x="430630" y="3098281"/>
          <a:ext cx="8197385" cy="1341120"/>
        </p:xfrm>
        <a:graphic>
          <a:graphicData uri="http://schemas.openxmlformats.org/drawingml/2006/table">
            <a:tbl>
              <a:tblPr/>
              <a:tblGrid>
                <a:gridCol w="1171055">
                  <a:extLst>
                    <a:ext uri="{9D8B030D-6E8A-4147-A177-3AD203B41FA5}">
                      <a16:colId xmlns:a16="http://schemas.microsoft.com/office/drawing/2014/main" val="77795641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55853649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4200008648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21916103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93309352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42295287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1961371348"/>
                    </a:ext>
                  </a:extLst>
                </a:gridCol>
              </a:tblGrid>
              <a:tr h="454385">
                <a:tc gridSpan="7">
                  <a:txBody>
                    <a:bodyPr/>
                    <a:lstStyle/>
                    <a:p>
                      <a:pPr fontAlgn="ctr"/>
                      <a:endParaRPr lang="en-GB" sz="1400" b="1" dirty="0">
                        <a:effectLst/>
                      </a:endParaRPr>
                    </a:p>
                    <a:p>
                      <a:pPr algn="just" rtl="0" fontAlgn="base"/>
                      <a:r>
                        <a:rPr lang="en-GB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Proportion of CSOs that publish annual reports and financial statements</a:t>
                      </a:r>
                      <a:endParaRPr lang="en-GB" sz="1400" b="1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60872"/>
                  </a:ext>
                </a:extLst>
              </a:tr>
              <a:tr h="4152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Albania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Bosnia and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Herzegovina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chemeClr val="bg1"/>
                          </a:solidFill>
                          <a:effectLst/>
                        </a:rPr>
                        <a:t>Kosovo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Montenegro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North Macedonia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Serbia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Türkiye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265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54929"/>
                  </a:ext>
                </a:extLst>
              </a:tr>
            </a:tbl>
          </a:graphicData>
        </a:graphic>
      </p:graphicFrame>
      <p:sp>
        <p:nvSpPr>
          <p:cNvPr id="9" name="Заголовок 10">
            <a:extLst>
              <a:ext uri="{FF2B5EF4-FFF2-40B4-BE49-F238E27FC236}">
                <a16:creationId xmlns:a16="http://schemas.microsoft.com/office/drawing/2014/main" id="{335A1723-BFC0-5754-E93F-46980DDC2E9E}"/>
              </a:ext>
            </a:extLst>
          </p:cNvPr>
          <p:cNvSpPr txBox="1">
            <a:spLocks/>
          </p:cNvSpPr>
          <p:nvPr/>
        </p:nvSpPr>
        <p:spPr>
          <a:xfrm>
            <a:off x="473307" y="1290608"/>
            <a:ext cx="8154708" cy="65456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Proportion of CSOs publishing annual reports and financial statements</a:t>
            </a:r>
          </a:p>
        </p:txBody>
      </p:sp>
    </p:spTree>
    <p:extLst>
      <p:ext uri="{BB962C8B-B14F-4D97-AF65-F5344CB8AC3E}">
        <p14:creationId xmlns:p14="http://schemas.microsoft.com/office/powerpoint/2010/main" val="1760060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FA88237-FDA1-8C34-21A0-4E303C2A0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992249"/>
              </p:ext>
            </p:extLst>
          </p:nvPr>
        </p:nvGraphicFramePr>
        <p:xfrm>
          <a:off x="430630" y="3098281"/>
          <a:ext cx="8197385" cy="1341120"/>
        </p:xfrm>
        <a:graphic>
          <a:graphicData uri="http://schemas.openxmlformats.org/drawingml/2006/table">
            <a:tbl>
              <a:tblPr/>
              <a:tblGrid>
                <a:gridCol w="1171055">
                  <a:extLst>
                    <a:ext uri="{9D8B030D-6E8A-4147-A177-3AD203B41FA5}">
                      <a16:colId xmlns:a16="http://schemas.microsoft.com/office/drawing/2014/main" val="77795641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55853649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4200008648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21916103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93309352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42295287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1961371348"/>
                    </a:ext>
                  </a:extLst>
                </a:gridCol>
              </a:tblGrid>
              <a:tr h="454385">
                <a:tc gridSpan="7">
                  <a:txBody>
                    <a:bodyPr/>
                    <a:lstStyle/>
                    <a:p>
                      <a:pPr fontAlgn="ctr"/>
                      <a:endParaRPr lang="en-GB" sz="1400" b="1" dirty="0">
                        <a:effectLst/>
                      </a:endParaRPr>
                    </a:p>
                    <a:p>
                      <a:pPr algn="just" rtl="0" fontAlgn="base"/>
                      <a:r>
                        <a:rPr lang="en-GB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Proportion of CSOs whose sources of donor income are diversified</a:t>
                      </a:r>
                      <a:endParaRPr lang="en-GB" sz="1400" b="1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60872"/>
                  </a:ext>
                </a:extLst>
              </a:tr>
              <a:tr h="4152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Albania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Bosnia and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Herzegovina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chemeClr val="bg1"/>
                          </a:solidFill>
                          <a:effectLst/>
                        </a:rPr>
                        <a:t>Kosovo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Montenegro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North Macedonia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Serbia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Türkiye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265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54929"/>
                  </a:ext>
                </a:extLst>
              </a:tr>
            </a:tbl>
          </a:graphicData>
        </a:graphic>
      </p:graphicFrame>
      <p:sp>
        <p:nvSpPr>
          <p:cNvPr id="9" name="Заголовок 10">
            <a:extLst>
              <a:ext uri="{FF2B5EF4-FFF2-40B4-BE49-F238E27FC236}">
                <a16:creationId xmlns:a16="http://schemas.microsoft.com/office/drawing/2014/main" id="{335A1723-BFC0-5754-E93F-46980DDC2E9E}"/>
              </a:ext>
            </a:extLst>
          </p:cNvPr>
          <p:cNvSpPr txBox="1">
            <a:spLocks/>
          </p:cNvSpPr>
          <p:nvPr/>
        </p:nvSpPr>
        <p:spPr>
          <a:xfrm>
            <a:off x="473307" y="1290608"/>
            <a:ext cx="8154708" cy="112381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Proportion of CSOs whose sources of donor income are diversified</a:t>
            </a:r>
          </a:p>
        </p:txBody>
      </p:sp>
    </p:spTree>
    <p:extLst>
      <p:ext uri="{BB962C8B-B14F-4D97-AF65-F5344CB8AC3E}">
        <p14:creationId xmlns:p14="http://schemas.microsoft.com/office/powerpoint/2010/main" val="2277591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5">
            <a:extLst>
              <a:ext uri="{FF2B5EF4-FFF2-40B4-BE49-F238E27FC236}">
                <a16:creationId xmlns:a16="http://schemas.microsoft.com/office/drawing/2014/main" id="{3E11C6EA-CABC-5D46-A729-A0D1667E6543}"/>
              </a:ext>
            </a:extLst>
          </p:cNvPr>
          <p:cNvSpPr txBox="1">
            <a:spLocks/>
          </p:cNvSpPr>
          <p:nvPr/>
        </p:nvSpPr>
        <p:spPr>
          <a:xfrm>
            <a:off x="902015" y="2882670"/>
            <a:ext cx="3295443" cy="88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B54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Thank you for the attention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598A30-7749-9147-9FD7-689670AE3F94}"/>
              </a:ext>
            </a:extLst>
          </p:cNvPr>
          <p:cNvSpPr txBox="1"/>
          <p:nvPr/>
        </p:nvSpPr>
        <p:spPr>
          <a:xfrm>
            <a:off x="409572" y="2482983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09EE9D-2505-3A48-97E6-841517E1973A}"/>
              </a:ext>
            </a:extLst>
          </p:cNvPr>
          <p:cNvSpPr txBox="1"/>
          <p:nvPr/>
        </p:nvSpPr>
        <p:spPr>
          <a:xfrm rot="10800000">
            <a:off x="2824725" y="355799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604015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1960</TotalTime>
  <Words>140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 Bokulic</cp:lastModifiedBy>
  <cp:revision>24</cp:revision>
  <dcterms:created xsi:type="dcterms:W3CDTF">2022-06-01T11:19:18Z</dcterms:created>
  <dcterms:modified xsi:type="dcterms:W3CDTF">2023-05-30T07:56:59Z</dcterms:modified>
</cp:coreProperties>
</file>