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1"/>
  </p:notesMasterIdLst>
  <p:sldIdLst>
    <p:sldId id="256" r:id="rId2"/>
    <p:sldId id="258" r:id="rId3"/>
    <p:sldId id="265" r:id="rId4"/>
    <p:sldId id="260" r:id="rId5"/>
    <p:sldId id="261" r:id="rId6"/>
    <p:sldId id="262" r:id="rId7"/>
    <p:sldId id="263" r:id="rId8"/>
    <p:sldId id="264" r:id="rId9"/>
    <p:sldId id="259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5DAD"/>
    <a:srgbClr val="42A5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21"/>
    <p:restoredTop sz="94868"/>
  </p:normalViewPr>
  <p:slideViewPr>
    <p:cSldViewPr snapToGrid="0" snapToObjects="1">
      <p:cViewPr varScale="1">
        <p:scale>
          <a:sx n="62" d="100"/>
          <a:sy n="62" d="100"/>
        </p:scale>
        <p:origin x="5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7F6CFF-B5A7-CC48-AC16-DC9C85C6589F}" type="datetimeFigureOut">
              <a:rPr lang="en-US" smtClean="0"/>
              <a:t>5/29/2023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20B721-9EA3-DF47-AA6D-12EE83C91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294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05/29/2023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4022927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05/29/2023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2417380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05/29/2023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2217657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05/29/2023</a:t>
            </a:fld>
            <a:endParaRPr lang="en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3010762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05/29/2023</a:t>
            </a:fld>
            <a:endParaRPr lang="en-M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96678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05/29/2023</a:t>
            </a:fld>
            <a:endParaRPr lang="en-M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883218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05/29/2023</a:t>
            </a:fld>
            <a:endParaRPr lang="en-M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3038378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05/29/2023</a:t>
            </a:fld>
            <a:endParaRPr lang="en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2430803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05/29/2023</a:t>
            </a:fld>
            <a:endParaRPr lang="en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2547967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05/29/2023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1564562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05/29/2023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3279539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EA6B0-A338-5142-A466-348C5B79D301}" type="datetimeFigureOut">
              <a:rPr lang="en-MK" smtClean="0"/>
              <a:t>05/29/2023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64BDB07-77ED-B545-AE69-30611507E20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50472" y="-85182"/>
            <a:ext cx="2260707" cy="74437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62A7ED2-8FF6-1E4D-99C5-311659719596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27322" y="6311899"/>
            <a:ext cx="1722254" cy="360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F74A2D5-3A45-8043-AAE2-37A2F13CB165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8262298" y="365126"/>
            <a:ext cx="731230" cy="47839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16E8264-C10A-7140-904C-3A3A0175B383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1924913" y="6345849"/>
            <a:ext cx="685800" cy="2921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62D949F-683F-FA4B-B5BB-1C8DAC708078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2961079" y="6313221"/>
            <a:ext cx="372430" cy="372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009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CA85DD0-9F33-174F-A6E5-9BD35CAC7158}"/>
              </a:ext>
            </a:extLst>
          </p:cNvPr>
          <p:cNvSpPr/>
          <p:nvPr/>
        </p:nvSpPr>
        <p:spPr>
          <a:xfrm>
            <a:off x="158997" y="4827138"/>
            <a:ext cx="39568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31 May 2023</a:t>
            </a:r>
          </a:p>
          <a:p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Podgorica, Montenegro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5D0B2F4-BCBA-FA4F-A913-50B0595E8F04}"/>
              </a:ext>
            </a:extLst>
          </p:cNvPr>
          <p:cNvSpPr/>
          <p:nvPr/>
        </p:nvSpPr>
        <p:spPr>
          <a:xfrm>
            <a:off x="158997" y="4135502"/>
            <a:ext cx="39568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Snježana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Bokulić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F43A99A-3317-5A46-9361-9CD09549E36D}"/>
              </a:ext>
            </a:extLst>
          </p:cNvPr>
          <p:cNvSpPr/>
          <p:nvPr/>
        </p:nvSpPr>
        <p:spPr>
          <a:xfrm>
            <a:off x="158996" y="1619256"/>
            <a:ext cx="5553435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tabLst>
                <a:tab pos="1649730" algn="l"/>
                <a:tab pos="2969895" algn="ctr"/>
              </a:tabLst>
            </a:pPr>
            <a:r>
              <a:rPr lang="en-GB" sz="2700" b="1" dirty="0">
                <a:solidFill>
                  <a:srgbClr val="42A5D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DG NEAR Guidelines </a:t>
            </a:r>
          </a:p>
          <a:p>
            <a:pPr>
              <a:spcAft>
                <a:spcPts val="0"/>
              </a:spcAft>
              <a:tabLst>
                <a:tab pos="1649730" algn="l"/>
                <a:tab pos="2969895" algn="ctr"/>
              </a:tabLst>
            </a:pPr>
            <a:r>
              <a:rPr lang="en-GB" sz="2700" b="1" dirty="0">
                <a:solidFill>
                  <a:srgbClr val="42A5D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Baseline Assessment Report 2021</a:t>
            </a:r>
          </a:p>
          <a:p>
            <a:pPr>
              <a:spcAft>
                <a:spcPts val="0"/>
              </a:spcAft>
              <a:tabLst>
                <a:tab pos="1649730" algn="l"/>
                <a:tab pos="2969895" algn="ctr"/>
              </a:tabLst>
            </a:pPr>
            <a:r>
              <a:rPr lang="en-GB" sz="2700" b="1" dirty="0">
                <a:solidFill>
                  <a:srgbClr val="125DA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Methodology and Key Findings</a:t>
            </a:r>
            <a:endParaRPr lang="en-US" sz="2700" dirty="0">
              <a:solidFill>
                <a:srgbClr val="125DAD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137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0">
            <a:extLst>
              <a:ext uri="{FF2B5EF4-FFF2-40B4-BE49-F238E27FC236}">
                <a16:creationId xmlns:a16="http://schemas.microsoft.com/office/drawing/2014/main" id="{41C08DD8-5C07-014A-9002-4D944F763246}"/>
              </a:ext>
            </a:extLst>
          </p:cNvPr>
          <p:cNvSpPr txBox="1">
            <a:spLocks/>
          </p:cNvSpPr>
          <p:nvPr/>
        </p:nvSpPr>
        <p:spPr>
          <a:xfrm>
            <a:off x="360642" y="1143411"/>
            <a:ext cx="6625785" cy="514908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B54A0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125DA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Baseline assessment methodology </a:t>
            </a:r>
            <a:endParaRPr kumimoji="0" lang="ru-RU" sz="3500" b="1" i="0" u="none" strike="noStrike" kern="1200" cap="none" spc="0" normalizeH="0" baseline="0" noProof="0" dirty="0">
              <a:ln>
                <a:noFill/>
              </a:ln>
              <a:solidFill>
                <a:srgbClr val="125DA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8" name="Заголовок 10">
            <a:extLst>
              <a:ext uri="{FF2B5EF4-FFF2-40B4-BE49-F238E27FC236}">
                <a16:creationId xmlns:a16="http://schemas.microsoft.com/office/drawing/2014/main" id="{66521524-6DD5-D046-A6D9-1132687F89A0}"/>
              </a:ext>
            </a:extLst>
          </p:cNvPr>
          <p:cNvSpPr txBox="1">
            <a:spLocks/>
          </p:cNvSpPr>
          <p:nvPr/>
        </p:nvSpPr>
        <p:spPr>
          <a:xfrm>
            <a:off x="422634" y="1946739"/>
            <a:ext cx="7930951" cy="3981449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B54A0"/>
                </a:solidFill>
                <a:latin typeface="+mn-lt"/>
                <a:ea typeface="+mj-ea"/>
                <a:cs typeface="+mj-cs"/>
              </a:defRPr>
            </a:lvl1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ru-RU" sz="3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CF4C941-381A-AF58-23E0-D954EA689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642" y="1869897"/>
            <a:ext cx="7868078" cy="4058291"/>
          </a:xfrm>
        </p:spPr>
        <p:txBody>
          <a:bodyPr/>
          <a:lstStyle/>
          <a:p>
            <a:r>
              <a:rPr lang="en-GB" dirty="0"/>
              <a:t>Survey of CSOs: 766 valid responses</a:t>
            </a:r>
          </a:p>
          <a:p>
            <a:pPr lvl="1"/>
            <a:r>
              <a:rPr lang="en-GB" dirty="0"/>
              <a:t>Focus group discussions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F373CF-E229-D3D0-D2D4-A0B526B4EA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34" y="2866089"/>
            <a:ext cx="7596000" cy="284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347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0">
            <a:extLst>
              <a:ext uri="{FF2B5EF4-FFF2-40B4-BE49-F238E27FC236}">
                <a16:creationId xmlns:a16="http://schemas.microsoft.com/office/drawing/2014/main" id="{41C08DD8-5C07-014A-9002-4D944F763246}"/>
              </a:ext>
            </a:extLst>
          </p:cNvPr>
          <p:cNvSpPr txBox="1">
            <a:spLocks/>
          </p:cNvSpPr>
          <p:nvPr/>
        </p:nvSpPr>
        <p:spPr>
          <a:xfrm>
            <a:off x="360642" y="1143411"/>
            <a:ext cx="6625785" cy="514908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B54A0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125DA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Baseline assessment methodology </a:t>
            </a:r>
            <a:endParaRPr kumimoji="0" lang="ru-RU" sz="3500" b="1" i="0" u="none" strike="noStrike" kern="1200" cap="none" spc="0" normalizeH="0" baseline="0" noProof="0" dirty="0">
              <a:ln>
                <a:noFill/>
              </a:ln>
              <a:solidFill>
                <a:srgbClr val="125DA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8" name="Заголовок 10">
            <a:extLst>
              <a:ext uri="{FF2B5EF4-FFF2-40B4-BE49-F238E27FC236}">
                <a16:creationId xmlns:a16="http://schemas.microsoft.com/office/drawing/2014/main" id="{66521524-6DD5-D046-A6D9-1132687F89A0}"/>
              </a:ext>
            </a:extLst>
          </p:cNvPr>
          <p:cNvSpPr txBox="1">
            <a:spLocks/>
          </p:cNvSpPr>
          <p:nvPr/>
        </p:nvSpPr>
        <p:spPr>
          <a:xfrm>
            <a:off x="422634" y="1946739"/>
            <a:ext cx="7930951" cy="3981449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B54A0"/>
                </a:solidFill>
                <a:latin typeface="+mn-lt"/>
                <a:ea typeface="+mj-ea"/>
                <a:cs typeface="+mj-cs"/>
              </a:defRPr>
            </a:lvl1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ru-RU" sz="3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CF4C941-381A-AF58-23E0-D954EA689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272" y="1869897"/>
            <a:ext cx="7868078" cy="2938409"/>
          </a:xfrm>
        </p:spPr>
        <p:txBody>
          <a:bodyPr/>
          <a:lstStyle/>
          <a:p>
            <a:r>
              <a:rPr lang="en-GB" dirty="0"/>
              <a:t>Survey of public authorities: 76 valid responses</a:t>
            </a:r>
          </a:p>
          <a:p>
            <a:r>
              <a:rPr lang="en-GB" dirty="0"/>
              <a:t>Legal analysis</a:t>
            </a:r>
          </a:p>
          <a:p>
            <a:r>
              <a:rPr lang="en-GB" dirty="0"/>
              <a:t>Document review</a:t>
            </a:r>
          </a:p>
          <a:p>
            <a:r>
              <a:rPr lang="en-GB" dirty="0"/>
              <a:t>36 indicators assessed</a:t>
            </a:r>
          </a:p>
          <a:p>
            <a:r>
              <a:rPr lang="en-GB" dirty="0"/>
              <a:t>Validation workshops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1816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0">
            <a:extLst>
              <a:ext uri="{FF2B5EF4-FFF2-40B4-BE49-F238E27FC236}">
                <a16:creationId xmlns:a16="http://schemas.microsoft.com/office/drawing/2014/main" id="{41C08DD8-5C07-014A-9002-4D944F763246}"/>
              </a:ext>
            </a:extLst>
          </p:cNvPr>
          <p:cNvSpPr txBox="1">
            <a:spLocks/>
          </p:cNvSpPr>
          <p:nvPr/>
        </p:nvSpPr>
        <p:spPr>
          <a:xfrm>
            <a:off x="360642" y="722174"/>
            <a:ext cx="6625785" cy="514908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B54A0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125DA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Baseline assessment methodology </a:t>
            </a:r>
            <a:endParaRPr kumimoji="0" lang="ru-RU" sz="3500" b="1" i="0" u="none" strike="noStrike" kern="1200" cap="none" spc="0" normalizeH="0" baseline="0" noProof="0" dirty="0">
              <a:ln>
                <a:noFill/>
              </a:ln>
              <a:solidFill>
                <a:srgbClr val="125DA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8" name="Заголовок 10">
            <a:extLst>
              <a:ext uri="{FF2B5EF4-FFF2-40B4-BE49-F238E27FC236}">
                <a16:creationId xmlns:a16="http://schemas.microsoft.com/office/drawing/2014/main" id="{66521524-6DD5-D046-A6D9-1132687F89A0}"/>
              </a:ext>
            </a:extLst>
          </p:cNvPr>
          <p:cNvSpPr txBox="1">
            <a:spLocks/>
          </p:cNvSpPr>
          <p:nvPr/>
        </p:nvSpPr>
        <p:spPr>
          <a:xfrm>
            <a:off x="422634" y="1946739"/>
            <a:ext cx="7930951" cy="3981449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B54A0"/>
                </a:solidFill>
                <a:latin typeface="+mn-lt"/>
                <a:ea typeface="+mj-ea"/>
                <a:cs typeface="+mj-cs"/>
              </a:defRPr>
            </a:lvl1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ru-RU" sz="3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0A5B72D-EF18-7152-8D9A-A96ACC7D10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7809" y="1315089"/>
            <a:ext cx="3292557" cy="50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08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0">
            <a:extLst>
              <a:ext uri="{FF2B5EF4-FFF2-40B4-BE49-F238E27FC236}">
                <a16:creationId xmlns:a16="http://schemas.microsoft.com/office/drawing/2014/main" id="{41C08DD8-5C07-014A-9002-4D944F763246}"/>
              </a:ext>
            </a:extLst>
          </p:cNvPr>
          <p:cNvSpPr txBox="1">
            <a:spLocks/>
          </p:cNvSpPr>
          <p:nvPr/>
        </p:nvSpPr>
        <p:spPr>
          <a:xfrm>
            <a:off x="360642" y="1143411"/>
            <a:ext cx="6625785" cy="514908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B54A0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125DA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Some observations</a:t>
            </a:r>
            <a:endParaRPr kumimoji="0" lang="ru-RU" sz="3500" b="1" i="0" u="none" strike="noStrike" kern="1200" cap="none" spc="0" normalizeH="0" baseline="0" noProof="0" dirty="0">
              <a:ln>
                <a:noFill/>
              </a:ln>
              <a:solidFill>
                <a:srgbClr val="125DA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8" name="Заголовок 10">
            <a:extLst>
              <a:ext uri="{FF2B5EF4-FFF2-40B4-BE49-F238E27FC236}">
                <a16:creationId xmlns:a16="http://schemas.microsoft.com/office/drawing/2014/main" id="{66521524-6DD5-D046-A6D9-1132687F89A0}"/>
              </a:ext>
            </a:extLst>
          </p:cNvPr>
          <p:cNvSpPr txBox="1">
            <a:spLocks/>
          </p:cNvSpPr>
          <p:nvPr/>
        </p:nvSpPr>
        <p:spPr>
          <a:xfrm>
            <a:off x="422634" y="1946739"/>
            <a:ext cx="7930951" cy="3981449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B54A0"/>
                </a:solidFill>
                <a:latin typeface="+mn-lt"/>
                <a:ea typeface="+mj-ea"/>
                <a:cs typeface="+mj-cs"/>
              </a:defRPr>
            </a:lvl1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ru-RU" sz="3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CF4C941-381A-AF58-23E0-D954EA689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642" y="1967287"/>
            <a:ext cx="7868078" cy="3981449"/>
          </a:xfrm>
        </p:spPr>
        <p:txBody>
          <a:bodyPr/>
          <a:lstStyle/>
          <a:p>
            <a:r>
              <a:rPr lang="en-GB" dirty="0"/>
              <a:t>59 indicators</a:t>
            </a:r>
          </a:p>
          <a:p>
            <a:r>
              <a:rPr lang="en-GB" dirty="0"/>
              <a:t>Qualitative v. quantitative</a:t>
            </a:r>
          </a:p>
          <a:p>
            <a:r>
              <a:rPr lang="en-GB" dirty="0"/>
              <a:t>CSO survey: CSOs – NGOs</a:t>
            </a:r>
          </a:p>
          <a:p>
            <a:r>
              <a:rPr lang="en-GB" dirty="0"/>
              <a:t>Where next?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4474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0">
            <a:extLst>
              <a:ext uri="{FF2B5EF4-FFF2-40B4-BE49-F238E27FC236}">
                <a16:creationId xmlns:a16="http://schemas.microsoft.com/office/drawing/2014/main" id="{41C08DD8-5C07-014A-9002-4D944F763246}"/>
              </a:ext>
            </a:extLst>
          </p:cNvPr>
          <p:cNvSpPr txBox="1">
            <a:spLocks/>
          </p:cNvSpPr>
          <p:nvPr/>
        </p:nvSpPr>
        <p:spPr>
          <a:xfrm>
            <a:off x="360642" y="1143411"/>
            <a:ext cx="8154708" cy="1003888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B54A0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125DA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Key findings: Specific Objective 1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700" dirty="0">
                <a:solidFill>
                  <a:srgbClr val="42A5DD"/>
                </a:solidFill>
                <a:latin typeface="Calibri" panose="020F0502020204030204" pitchFamily="34" charset="0"/>
                <a:cs typeface="+mn-cs"/>
              </a:rPr>
              <a:t>Conducive environment for civil society</a:t>
            </a:r>
            <a:endParaRPr lang="ru-RU" sz="2700" dirty="0">
              <a:solidFill>
                <a:srgbClr val="42A5DD"/>
              </a:solidFill>
              <a:latin typeface="Calibri" panose="020F0502020204030204" pitchFamily="34" charset="0"/>
              <a:cs typeface="+mn-cs"/>
            </a:endParaRPr>
          </a:p>
        </p:txBody>
      </p:sp>
      <p:sp>
        <p:nvSpPr>
          <p:cNvPr id="8" name="Заголовок 10">
            <a:extLst>
              <a:ext uri="{FF2B5EF4-FFF2-40B4-BE49-F238E27FC236}">
                <a16:creationId xmlns:a16="http://schemas.microsoft.com/office/drawing/2014/main" id="{66521524-6DD5-D046-A6D9-1132687F89A0}"/>
              </a:ext>
            </a:extLst>
          </p:cNvPr>
          <p:cNvSpPr txBox="1">
            <a:spLocks/>
          </p:cNvSpPr>
          <p:nvPr/>
        </p:nvSpPr>
        <p:spPr>
          <a:xfrm>
            <a:off x="422634" y="1946739"/>
            <a:ext cx="7930951" cy="3981449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B54A0"/>
                </a:solidFill>
                <a:latin typeface="+mn-lt"/>
                <a:ea typeface="+mj-ea"/>
                <a:cs typeface="+mj-cs"/>
              </a:defRPr>
            </a:lvl1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ru-RU" sz="3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A8557-1F4C-2AB0-3EC4-1EAC7B23BF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642" y="2228850"/>
            <a:ext cx="7867650" cy="4059238"/>
          </a:xfrm>
        </p:spPr>
        <p:txBody>
          <a:bodyPr/>
          <a:lstStyle/>
          <a:p>
            <a:r>
              <a:rPr lang="en-GB" dirty="0"/>
              <a:t>Legal framework generally in line with standards</a:t>
            </a:r>
          </a:p>
          <a:p>
            <a:r>
              <a:rPr lang="en-GB" dirty="0"/>
              <a:t>Issues arising:</a:t>
            </a:r>
          </a:p>
          <a:p>
            <a:pPr lvl="1"/>
            <a:r>
              <a:rPr lang="en-GB" dirty="0"/>
              <a:t>Public funding</a:t>
            </a:r>
          </a:p>
          <a:p>
            <a:pPr lvl="1"/>
            <a:r>
              <a:rPr lang="en-GB" dirty="0"/>
              <a:t>Tax legislation</a:t>
            </a:r>
          </a:p>
          <a:p>
            <a:pPr lvl="1"/>
            <a:r>
              <a:rPr lang="en-GB" dirty="0"/>
              <a:t>Volunteering</a:t>
            </a:r>
          </a:p>
        </p:txBody>
      </p:sp>
    </p:spTree>
    <p:extLst>
      <p:ext uri="{BB962C8B-B14F-4D97-AF65-F5344CB8AC3E}">
        <p14:creationId xmlns:p14="http://schemas.microsoft.com/office/powerpoint/2010/main" val="42163294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0">
            <a:extLst>
              <a:ext uri="{FF2B5EF4-FFF2-40B4-BE49-F238E27FC236}">
                <a16:creationId xmlns:a16="http://schemas.microsoft.com/office/drawing/2014/main" id="{41C08DD8-5C07-014A-9002-4D944F763246}"/>
              </a:ext>
            </a:extLst>
          </p:cNvPr>
          <p:cNvSpPr txBox="1">
            <a:spLocks/>
          </p:cNvSpPr>
          <p:nvPr/>
        </p:nvSpPr>
        <p:spPr>
          <a:xfrm>
            <a:off x="360642" y="1143411"/>
            <a:ext cx="8154708" cy="1003888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B54A0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125DA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Key findings: Specific Objective 2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700" dirty="0">
                <a:solidFill>
                  <a:srgbClr val="42A5DD"/>
                </a:solidFill>
                <a:latin typeface="Calibri" panose="020F0502020204030204" pitchFamily="34" charset="0"/>
                <a:cs typeface="+mn-cs"/>
              </a:rPr>
              <a:t>Cooperation between CSOs and public institutions</a:t>
            </a:r>
            <a:endParaRPr lang="ru-RU" sz="2700" dirty="0">
              <a:solidFill>
                <a:srgbClr val="42A5DD"/>
              </a:solidFill>
              <a:latin typeface="Calibri" panose="020F0502020204030204" pitchFamily="34" charset="0"/>
              <a:cs typeface="+mn-cs"/>
            </a:endParaRPr>
          </a:p>
        </p:txBody>
      </p:sp>
      <p:sp>
        <p:nvSpPr>
          <p:cNvPr id="8" name="Заголовок 10">
            <a:extLst>
              <a:ext uri="{FF2B5EF4-FFF2-40B4-BE49-F238E27FC236}">
                <a16:creationId xmlns:a16="http://schemas.microsoft.com/office/drawing/2014/main" id="{66521524-6DD5-D046-A6D9-1132687F89A0}"/>
              </a:ext>
            </a:extLst>
          </p:cNvPr>
          <p:cNvSpPr txBox="1">
            <a:spLocks/>
          </p:cNvSpPr>
          <p:nvPr/>
        </p:nvSpPr>
        <p:spPr>
          <a:xfrm>
            <a:off x="422634" y="1946739"/>
            <a:ext cx="7930951" cy="3981449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B54A0"/>
                </a:solidFill>
                <a:latin typeface="+mn-lt"/>
                <a:ea typeface="+mj-ea"/>
                <a:cs typeface="+mj-cs"/>
              </a:defRPr>
            </a:lvl1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ru-RU" sz="3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35828A-ED13-CF2B-DD2D-25095717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642" y="2197385"/>
            <a:ext cx="7867650" cy="4059238"/>
          </a:xfrm>
        </p:spPr>
        <p:txBody>
          <a:bodyPr/>
          <a:lstStyle/>
          <a:p>
            <a:r>
              <a:rPr lang="en-GB" dirty="0"/>
              <a:t>Dearth of civil society cooperation strategies</a:t>
            </a:r>
          </a:p>
          <a:p>
            <a:r>
              <a:rPr lang="en-GB" dirty="0"/>
              <a:t>Lack of trust in public officials by CSOs</a:t>
            </a:r>
          </a:p>
          <a:p>
            <a:r>
              <a:rPr lang="en-GB" dirty="0"/>
              <a:t>Mixed picture of CSO participation in decision- and policy-making processes</a:t>
            </a:r>
          </a:p>
        </p:txBody>
      </p:sp>
    </p:spTree>
    <p:extLst>
      <p:ext uri="{BB962C8B-B14F-4D97-AF65-F5344CB8AC3E}">
        <p14:creationId xmlns:p14="http://schemas.microsoft.com/office/powerpoint/2010/main" val="42681303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0">
            <a:extLst>
              <a:ext uri="{FF2B5EF4-FFF2-40B4-BE49-F238E27FC236}">
                <a16:creationId xmlns:a16="http://schemas.microsoft.com/office/drawing/2014/main" id="{41C08DD8-5C07-014A-9002-4D944F763246}"/>
              </a:ext>
            </a:extLst>
          </p:cNvPr>
          <p:cNvSpPr txBox="1">
            <a:spLocks/>
          </p:cNvSpPr>
          <p:nvPr/>
        </p:nvSpPr>
        <p:spPr>
          <a:xfrm>
            <a:off x="360642" y="1143411"/>
            <a:ext cx="8154708" cy="1003888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B54A0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125DA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Key findings: Specific Objective 3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700">
                <a:solidFill>
                  <a:srgbClr val="42A5DD"/>
                </a:solidFill>
                <a:latin typeface="Calibri" panose="020F0502020204030204" pitchFamily="34" charset="0"/>
                <a:cs typeface="+mn-cs"/>
              </a:rPr>
              <a:t>CSO capacity and resilience </a:t>
            </a:r>
            <a:endParaRPr lang="ru-RU" sz="2700" dirty="0">
              <a:solidFill>
                <a:srgbClr val="42A5DD"/>
              </a:solidFill>
              <a:latin typeface="Calibri" panose="020F0502020204030204" pitchFamily="34" charset="0"/>
              <a:cs typeface="+mn-cs"/>
            </a:endParaRPr>
          </a:p>
        </p:txBody>
      </p:sp>
      <p:sp>
        <p:nvSpPr>
          <p:cNvPr id="8" name="Заголовок 10">
            <a:extLst>
              <a:ext uri="{FF2B5EF4-FFF2-40B4-BE49-F238E27FC236}">
                <a16:creationId xmlns:a16="http://schemas.microsoft.com/office/drawing/2014/main" id="{66521524-6DD5-D046-A6D9-1132687F89A0}"/>
              </a:ext>
            </a:extLst>
          </p:cNvPr>
          <p:cNvSpPr txBox="1">
            <a:spLocks/>
          </p:cNvSpPr>
          <p:nvPr/>
        </p:nvSpPr>
        <p:spPr>
          <a:xfrm>
            <a:off x="422634" y="1946739"/>
            <a:ext cx="7930951" cy="3981449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B54A0"/>
                </a:solidFill>
                <a:latin typeface="+mn-lt"/>
                <a:ea typeface="+mj-ea"/>
                <a:cs typeface="+mj-cs"/>
              </a:defRPr>
            </a:lvl1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ru-RU" sz="3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CEB99F-F01F-A7F1-8F50-E2CED01A55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642" y="2228850"/>
            <a:ext cx="7867650" cy="4059238"/>
          </a:xfrm>
        </p:spPr>
        <p:txBody>
          <a:bodyPr/>
          <a:lstStyle/>
          <a:p>
            <a:r>
              <a:rPr lang="en-GB" dirty="0"/>
              <a:t>CSO governance insufficiently accountable</a:t>
            </a:r>
          </a:p>
          <a:p>
            <a:r>
              <a:rPr lang="en-GB" dirty="0"/>
              <a:t>Insufficient financial transparency</a:t>
            </a:r>
          </a:p>
          <a:p>
            <a:r>
              <a:rPr lang="en-GB" dirty="0"/>
              <a:t>Strong research, evaluation and stakeholder consultation</a:t>
            </a:r>
          </a:p>
          <a:p>
            <a:r>
              <a:rPr lang="en-GB" dirty="0"/>
              <a:t>Sound financial sustainability</a:t>
            </a:r>
          </a:p>
          <a:p>
            <a:r>
              <a:rPr lang="en-GB" dirty="0"/>
              <a:t>Weak human resources but investment in staff and volunteers</a:t>
            </a:r>
          </a:p>
        </p:txBody>
      </p:sp>
    </p:spTree>
    <p:extLst>
      <p:ext uri="{BB962C8B-B14F-4D97-AF65-F5344CB8AC3E}">
        <p14:creationId xmlns:p14="http://schemas.microsoft.com/office/powerpoint/2010/main" val="1265389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25">
            <a:extLst>
              <a:ext uri="{FF2B5EF4-FFF2-40B4-BE49-F238E27FC236}">
                <a16:creationId xmlns:a16="http://schemas.microsoft.com/office/drawing/2014/main" id="{3E11C6EA-CABC-5D46-A729-A0D1667E6543}"/>
              </a:ext>
            </a:extLst>
          </p:cNvPr>
          <p:cNvSpPr txBox="1">
            <a:spLocks/>
          </p:cNvSpPr>
          <p:nvPr/>
        </p:nvSpPr>
        <p:spPr>
          <a:xfrm>
            <a:off x="902015" y="2882670"/>
            <a:ext cx="3295443" cy="8889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rgbClr val="0B54A0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25DA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Thank you for the attention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125DA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598A30-7749-9147-9FD7-689670AE3F94}"/>
              </a:ext>
            </a:extLst>
          </p:cNvPr>
          <p:cNvSpPr txBox="1"/>
          <p:nvPr/>
        </p:nvSpPr>
        <p:spPr>
          <a:xfrm>
            <a:off x="409572" y="2482983"/>
            <a:ext cx="4924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&gt;&gt;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A09EE9D-2505-3A48-97E6-841517E1973A}"/>
              </a:ext>
            </a:extLst>
          </p:cNvPr>
          <p:cNvSpPr txBox="1"/>
          <p:nvPr/>
        </p:nvSpPr>
        <p:spPr>
          <a:xfrm rot="10800000">
            <a:off x="2824725" y="3557996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&gt;&gt;</a:t>
            </a:r>
          </a:p>
        </p:txBody>
      </p:sp>
    </p:spTree>
    <p:extLst>
      <p:ext uri="{BB962C8B-B14F-4D97-AF65-F5344CB8AC3E}">
        <p14:creationId xmlns:p14="http://schemas.microsoft.com/office/powerpoint/2010/main" val="6040159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1949</TotalTime>
  <Words>184</Words>
  <Application>Microsoft Office PowerPoint</Application>
  <PresentationFormat>On-screen Show (4:3)</PresentationFormat>
  <Paragraphs>50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S Bokulic</cp:lastModifiedBy>
  <cp:revision>24</cp:revision>
  <dcterms:created xsi:type="dcterms:W3CDTF">2022-06-01T11:19:18Z</dcterms:created>
  <dcterms:modified xsi:type="dcterms:W3CDTF">2023-05-30T07:54:31Z</dcterms:modified>
</cp:coreProperties>
</file>