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60" r:id="rId3"/>
    <p:sldId id="263" r:id="rId4"/>
    <p:sldId id="262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DAD"/>
    <a:srgbClr val="42A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94868"/>
  </p:normalViewPr>
  <p:slideViewPr>
    <p:cSldViewPr snapToGrid="0" snapToObjects="1">
      <p:cViewPr varScale="1">
        <p:scale>
          <a:sx n="62" d="100"/>
          <a:sy n="62" d="100"/>
        </p:scale>
        <p:origin x="12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F6CFF-B5A7-CC48-AC16-DC9C85C6589F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0B721-9EA3-DF47-AA6D-12EE83C91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4022927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417380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217657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010762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96678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883218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038378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43080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54796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564562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27953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EA6B0-A338-5142-A466-348C5B79D301}" type="datetimeFigureOut">
              <a:rPr lang="en-MK" smtClean="0"/>
              <a:t>05/29/2023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4BDB07-77ED-B545-AE69-30611507E20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50472" y="-85182"/>
            <a:ext cx="2260707" cy="7443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2A7ED2-8FF6-1E4D-99C5-31165971959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27322" y="6311899"/>
            <a:ext cx="1722254" cy="36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74A2D5-3A45-8043-AAE2-37A2F13CB165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262298" y="365126"/>
            <a:ext cx="731230" cy="4783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6E8264-C10A-7140-904C-3A3A0175B383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924913" y="6345849"/>
            <a:ext cx="685800" cy="292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62D949F-683F-FA4B-B5BB-1C8DAC708078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2961079" y="6313221"/>
            <a:ext cx="372430" cy="37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0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158997" y="4827138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31 May 2023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Podgorica, Montenegro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D0B2F4-BCBA-FA4F-A913-50B0595E8F04}"/>
              </a:ext>
            </a:extLst>
          </p:cNvPr>
          <p:cNvSpPr/>
          <p:nvPr/>
        </p:nvSpPr>
        <p:spPr>
          <a:xfrm>
            <a:off x="158997" y="4135502"/>
            <a:ext cx="39568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Snježana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Bokulić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158996" y="1619256"/>
            <a:ext cx="5553435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1649730" algn="l"/>
                <a:tab pos="2969895" algn="ctr"/>
              </a:tabLst>
            </a:pPr>
            <a: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DG NEAR Guidelines </a:t>
            </a:r>
          </a:p>
          <a:p>
            <a:pPr>
              <a:spcAft>
                <a:spcPts val="0"/>
              </a:spcAft>
              <a:tabLst>
                <a:tab pos="1649730" algn="l"/>
                <a:tab pos="2969895" algn="ctr"/>
              </a:tabLst>
            </a:pPr>
            <a: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Baseline Assessment Report 2021</a:t>
            </a:r>
          </a:p>
          <a:p>
            <a:pPr>
              <a:spcAft>
                <a:spcPts val="0"/>
              </a:spcAft>
              <a:tabLst>
                <a:tab pos="1649730" algn="l"/>
                <a:tab pos="2969895" algn="ctr"/>
              </a:tabLst>
            </a:pPr>
            <a:r>
              <a:rPr lang="en-GB" sz="2700" b="1" dirty="0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Key Findings: Specific Objective 2</a:t>
            </a:r>
            <a:endParaRPr lang="en-US" sz="2700" dirty="0">
              <a:solidFill>
                <a:srgbClr val="125DA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360642" y="1143411"/>
            <a:ext cx="7488814" cy="1147726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Government – civil society cooperation: a win-win if we can make it happen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25DA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6DAE19-AD2E-2FBD-3A5C-4B881A554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641" y="2612028"/>
            <a:ext cx="8568000" cy="3044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9C48B4-A5A8-538A-E1A7-AF79636A6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42" y="2916510"/>
            <a:ext cx="8568000" cy="159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8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>
            <a:extLst>
              <a:ext uri="{FF2B5EF4-FFF2-40B4-BE49-F238E27FC236}">
                <a16:creationId xmlns:a16="http://schemas.microsoft.com/office/drawing/2014/main" id="{41C08DD8-5C07-014A-9002-4D944F763246}"/>
              </a:ext>
            </a:extLst>
          </p:cNvPr>
          <p:cNvSpPr txBox="1">
            <a:spLocks/>
          </p:cNvSpPr>
          <p:nvPr/>
        </p:nvSpPr>
        <p:spPr>
          <a:xfrm>
            <a:off x="360642" y="1143411"/>
            <a:ext cx="8154708" cy="65456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Effective consultation of CSOs</a:t>
            </a:r>
          </a:p>
        </p:txBody>
      </p:sp>
      <p:sp>
        <p:nvSpPr>
          <p:cNvPr id="8" name="Заголовок 10">
            <a:extLst>
              <a:ext uri="{FF2B5EF4-FFF2-40B4-BE49-F238E27FC236}">
                <a16:creationId xmlns:a16="http://schemas.microsoft.com/office/drawing/2014/main" id="{66521524-6DD5-D046-A6D9-1132687F89A0}"/>
              </a:ext>
            </a:extLst>
          </p:cNvPr>
          <p:cNvSpPr txBox="1">
            <a:spLocks/>
          </p:cNvSpPr>
          <p:nvPr/>
        </p:nvSpPr>
        <p:spPr>
          <a:xfrm>
            <a:off x="422634" y="1946739"/>
            <a:ext cx="7930951" cy="398144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8EE9A4A-90D5-494D-1384-515D42E93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0000" y="2018658"/>
            <a:ext cx="6984000" cy="3619805"/>
          </a:xfrm>
        </p:spPr>
      </p:pic>
    </p:spTree>
    <p:extLst>
      <p:ext uri="{BB962C8B-B14F-4D97-AF65-F5344CB8AC3E}">
        <p14:creationId xmlns:p14="http://schemas.microsoft.com/office/powerpoint/2010/main" val="4268130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FA88237-FDA1-8C34-21A0-4E303C2A0C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99831"/>
              </p:ext>
            </p:extLst>
          </p:nvPr>
        </p:nvGraphicFramePr>
        <p:xfrm>
          <a:off x="473307" y="2399639"/>
          <a:ext cx="8197385" cy="1554480"/>
        </p:xfrm>
        <a:graphic>
          <a:graphicData uri="http://schemas.openxmlformats.org/drawingml/2006/table">
            <a:tbl>
              <a:tblPr/>
              <a:tblGrid>
                <a:gridCol w="1171055">
                  <a:extLst>
                    <a:ext uri="{9D8B030D-6E8A-4147-A177-3AD203B41FA5}">
                      <a16:colId xmlns:a16="http://schemas.microsoft.com/office/drawing/2014/main" val="777956415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3558536495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4200008648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2219161035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2933093521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3422952871"/>
                    </a:ext>
                  </a:extLst>
                </a:gridCol>
                <a:gridCol w="1171055">
                  <a:extLst>
                    <a:ext uri="{9D8B030D-6E8A-4147-A177-3AD203B41FA5}">
                      <a16:colId xmlns:a16="http://schemas.microsoft.com/office/drawing/2014/main" val="1961371348"/>
                    </a:ext>
                  </a:extLst>
                </a:gridCol>
              </a:tblGrid>
              <a:tr h="454385">
                <a:tc gridSpan="7">
                  <a:txBody>
                    <a:bodyPr/>
                    <a:lstStyle/>
                    <a:p>
                      <a:pPr fontAlgn="ctr"/>
                      <a:endParaRPr lang="en-GB" sz="1400" b="1" dirty="0">
                        <a:effectLst/>
                      </a:endParaRPr>
                    </a:p>
                    <a:p>
                      <a:pPr algn="just" rtl="0" fontAlgn="base"/>
                      <a:r>
                        <a:rPr lang="en-GB" sz="1400" b="1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Proportion of CSOs indicating that public officials were not at all supportive or insufficiently supportive towards civil society</a:t>
                      </a:r>
                      <a:endParaRPr lang="en-GB" sz="1400" b="1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960872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Albania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Bosnia and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Herzegovina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chemeClr val="bg1"/>
                          </a:solidFill>
                          <a:effectLst/>
                        </a:rPr>
                        <a:t>Kosovo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Montenegro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North Macedonia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Serbia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Türkiye </a:t>
                      </a:r>
                      <a:endParaRPr lang="en-GB" sz="14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265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72% </a:t>
                      </a:r>
                      <a:endParaRPr lang="en-GB" sz="1400" b="0" i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154929"/>
                  </a:ext>
                </a:extLst>
              </a:tr>
            </a:tbl>
          </a:graphicData>
        </a:graphic>
      </p:graphicFrame>
      <p:sp>
        <p:nvSpPr>
          <p:cNvPr id="9" name="Заголовок 10">
            <a:extLst>
              <a:ext uri="{FF2B5EF4-FFF2-40B4-BE49-F238E27FC236}">
                <a16:creationId xmlns:a16="http://schemas.microsoft.com/office/drawing/2014/main" id="{335A1723-BFC0-5754-E93F-46980DDC2E9E}"/>
              </a:ext>
            </a:extLst>
          </p:cNvPr>
          <p:cNvSpPr txBox="1">
            <a:spLocks/>
          </p:cNvSpPr>
          <p:nvPr/>
        </p:nvSpPr>
        <p:spPr>
          <a:xfrm>
            <a:off x="473307" y="1290608"/>
            <a:ext cx="8154708" cy="65456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B54A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Public official support for civil society</a:t>
            </a:r>
          </a:p>
        </p:txBody>
      </p:sp>
    </p:spTree>
    <p:extLst>
      <p:ext uri="{BB962C8B-B14F-4D97-AF65-F5344CB8AC3E}">
        <p14:creationId xmlns:p14="http://schemas.microsoft.com/office/powerpoint/2010/main" val="1760060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25">
            <a:extLst>
              <a:ext uri="{FF2B5EF4-FFF2-40B4-BE49-F238E27FC236}">
                <a16:creationId xmlns:a16="http://schemas.microsoft.com/office/drawing/2014/main" id="{3E11C6EA-CABC-5D46-A729-A0D1667E6543}"/>
              </a:ext>
            </a:extLst>
          </p:cNvPr>
          <p:cNvSpPr txBox="1">
            <a:spLocks/>
          </p:cNvSpPr>
          <p:nvPr/>
        </p:nvSpPr>
        <p:spPr>
          <a:xfrm>
            <a:off x="902015" y="2882670"/>
            <a:ext cx="3295443" cy="888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B54A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5DA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Thank you for the attention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25DA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598A30-7749-9147-9FD7-689670AE3F94}"/>
              </a:ext>
            </a:extLst>
          </p:cNvPr>
          <p:cNvSpPr txBox="1"/>
          <p:nvPr/>
        </p:nvSpPr>
        <p:spPr>
          <a:xfrm>
            <a:off x="409572" y="2482983"/>
            <a:ext cx="49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&gt;&gt;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09EE9D-2505-3A48-97E6-841517E1973A}"/>
              </a:ext>
            </a:extLst>
          </p:cNvPr>
          <p:cNvSpPr txBox="1"/>
          <p:nvPr/>
        </p:nvSpPr>
        <p:spPr>
          <a:xfrm rot="10800000">
            <a:off x="2824725" y="355799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&gt;&gt;</a:t>
            </a:r>
          </a:p>
        </p:txBody>
      </p:sp>
    </p:spTree>
    <p:extLst>
      <p:ext uri="{BB962C8B-B14F-4D97-AF65-F5344CB8AC3E}">
        <p14:creationId xmlns:p14="http://schemas.microsoft.com/office/powerpoint/2010/main" val="604015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1936</TotalTime>
  <Words>95</Words>
  <Application>Microsoft Office PowerPoint</Application>
  <PresentationFormat>On-screen Show (4:3)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 Bokulic</cp:lastModifiedBy>
  <cp:revision>22</cp:revision>
  <dcterms:created xsi:type="dcterms:W3CDTF">2022-06-01T11:19:18Z</dcterms:created>
  <dcterms:modified xsi:type="dcterms:W3CDTF">2023-05-30T07:55:23Z</dcterms:modified>
</cp:coreProperties>
</file>