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  <p:sldMasterId id="2147483684" r:id="rId2"/>
    <p:sldMasterId id="2147483722" r:id="rId3"/>
  </p:sldMasterIdLst>
  <p:notesMasterIdLst>
    <p:notesMasterId r:id="rId13"/>
  </p:notesMasterIdLst>
  <p:sldIdLst>
    <p:sldId id="256" r:id="rId4"/>
    <p:sldId id="259" r:id="rId5"/>
    <p:sldId id="261" r:id="rId6"/>
    <p:sldId id="262" r:id="rId7"/>
    <p:sldId id="263" r:id="rId8"/>
    <p:sldId id="265" r:id="rId9"/>
    <p:sldId id="264" r:id="rId10"/>
    <p:sldId id="260" r:id="rId11"/>
    <p:sldId id="266" r:id="rId12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DAD"/>
    <a:srgbClr val="42A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210850-43E7-4743-B817-271544E84777}" v="78" dt="2023-05-31T23:30:40.8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868"/>
  </p:normalViewPr>
  <p:slideViewPr>
    <p:cSldViewPr snapToGrid="0" snapToObjects="1">
      <p:cViewPr>
        <p:scale>
          <a:sx n="66" d="100"/>
          <a:sy n="66" d="100"/>
        </p:scale>
        <p:origin x="1114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fërdita Pustina" userId="b4a16553fae81b79" providerId="Windows Live" clId="Web-{41210850-43E7-4743-B817-271544E84777}"/>
    <pc:docChg chg="addSld modSld">
      <pc:chgData name="Afërdita Pustina" userId="b4a16553fae81b79" providerId="Windows Live" clId="Web-{41210850-43E7-4743-B817-271544E84777}" dt="2023-05-31T23:30:40.876" v="62" actId="20577"/>
      <pc:docMkLst>
        <pc:docMk/>
      </pc:docMkLst>
      <pc:sldChg chg="modSp">
        <pc:chgData name="Afërdita Pustina" userId="b4a16553fae81b79" providerId="Windows Live" clId="Web-{41210850-43E7-4743-B817-271544E84777}" dt="2023-05-31T23:26:11.382" v="17" actId="20577"/>
        <pc:sldMkLst>
          <pc:docMk/>
          <pc:sldMk cId="1393137192" sldId="256"/>
        </pc:sldMkLst>
        <pc:spChg chg="mod">
          <ac:chgData name="Afërdita Pustina" userId="b4a16553fae81b79" providerId="Windows Live" clId="Web-{41210850-43E7-4743-B817-271544E84777}" dt="2023-05-31T23:26:11.382" v="17" actId="20577"/>
          <ac:spMkLst>
            <pc:docMk/>
            <pc:sldMk cId="1393137192" sldId="256"/>
            <ac:spMk id="17" creationId="{FF43A99A-3317-5A46-9361-9CD09549E36D}"/>
          </ac:spMkLst>
        </pc:spChg>
      </pc:sldChg>
      <pc:sldChg chg="modSp new">
        <pc:chgData name="Afërdita Pustina" userId="b4a16553fae81b79" providerId="Windows Live" clId="Web-{41210850-43E7-4743-B817-271544E84777}" dt="2023-05-31T23:30:40.876" v="62" actId="20577"/>
        <pc:sldMkLst>
          <pc:docMk/>
          <pc:sldMk cId="286414229" sldId="266"/>
        </pc:sldMkLst>
        <pc:spChg chg="mod">
          <ac:chgData name="Afërdita Pustina" userId="b4a16553fae81b79" providerId="Windows Live" clId="Web-{41210850-43E7-4743-B817-271544E84777}" dt="2023-05-31T23:30:24" v="58" actId="20577"/>
          <ac:spMkLst>
            <pc:docMk/>
            <pc:sldMk cId="286414229" sldId="266"/>
            <ac:spMk id="2" creationId="{05956E77-B260-B51F-DEDD-1F8AFD854CBF}"/>
          </ac:spMkLst>
        </pc:spChg>
        <pc:spChg chg="mod">
          <ac:chgData name="Afërdita Pustina" userId="b4a16553fae81b79" providerId="Windows Live" clId="Web-{41210850-43E7-4743-B817-271544E84777}" dt="2023-05-31T23:30:40.876" v="62" actId="20577"/>
          <ac:spMkLst>
            <pc:docMk/>
            <pc:sldMk cId="286414229" sldId="266"/>
            <ac:spMk id="3" creationId="{C45644CB-AA80-BA97-8B20-63EE1BEBFB2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E378-1D8A-426D-93AC-65BE7B7D3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983925-0CF5-44CE-B1B9-D5EB2D109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31A18-48ED-4821-92C0-B0B6888A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64EB9-3FB6-40B4-98B9-541F4BBE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FEFD8-2229-4A09-BC99-A831B266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58AA4-EA9D-410C-9413-F9E6C499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169F4-64EC-41C0-8818-5D60EEA6E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F943C-4C2B-4A5C-B1BE-300A5ECA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8686-02F1-47F2-B9AE-A56FC569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0BE08-83CB-4003-8790-47B2D6CE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60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2D94-913A-48CE-8D8A-61105E80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DACA9-EB45-4E21-877B-704B6F73A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498DD-D204-40F2-8C07-42A93EC8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49103-A20D-4885-BDFC-46632E0E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2E525-B4BE-4840-BBC4-24BA09D8C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34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78D50-9D00-4C6C-B5DA-C93B138D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5B035-DD8B-4E08-B48B-BB9D95385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02A61-1B61-43CB-B7BE-589AAAC51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D9253-4162-4700-A7D6-88806EA3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BE5D6-EFF1-47CA-9709-984B1B56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E7684-AC3F-4C95-A28A-D3C699EC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42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2707-1003-457F-B51A-1BB3CC29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03FAF-40B1-435C-88C8-BCA631363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2EDAD-40A0-456C-96E9-8248AEAE5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B79D7-29DD-4B68-8C2C-7D6E11E2F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596A8-0136-4D4F-93A1-944FDC8C7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AD2BD3-5E32-422B-9831-9BEDF579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CED1E-4915-4E29-9E3F-169F185C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49CDA7-2BA2-45BE-AC0E-E786F6FE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11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BBBE-1363-4A6B-9E1E-1B55DE602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C36742-B1DD-441E-934B-86888069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263B7-1C62-43FB-88A7-2CEF4A2D1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D179-FD2C-4C3A-B5AC-ACD21B07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7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C0FF7-94F6-4B46-BE15-74876973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D08B1-32BA-430D-BD09-0B5FD03A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730F7-82C0-4AEC-A5A7-388CA573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860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43EA-EAFE-4223-B3CE-2C50C579F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C6725-3296-4A09-AC48-8EDC271C3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FA4FC-3B15-4F95-96DB-1F260E165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E62E7-0CEA-44AE-B642-BC6F5173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7C12B-5EF2-49C7-A65B-40FDA710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AD537-D595-49DA-9E4C-42EA9AF7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73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644D-F051-4FA7-B85B-A543E8A6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D762B1-7220-4B58-B4A5-8C6587A19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C4A4-F56C-47BA-83A4-275EAD19A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B7E9B-D6D3-43A4-8C6B-C612914BB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70D22-251C-47EB-929D-965932D2B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C3A26-FC54-4135-8C1C-05FFFD773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1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6119C-3FD7-4689-B76A-67A100CE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3395B-8014-4E5B-B098-52D43D4F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C725A-2197-42AA-B3B6-7F58DD096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F039-A589-4BEA-9E0A-9EB885D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C4158-6056-4ECE-8CDC-2B8035F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141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A2E39-F9F3-4225-9B74-216EA9664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E9B46-2BEC-46F8-965E-46EBBDB2F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8DC0E-397E-4D2F-9052-2321FBF6C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6B588-4B18-45FF-9A5F-27C31224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E9FAB-1A86-4DC6-88EA-2913471F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234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90A3-AC12-49EC-8427-93E8AAC9D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4257C-C744-4EDD-9700-A72535781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A387A-E741-4E9D-95C6-4C85B8BA2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C950D-B39A-426B-A78A-A80231D58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F3CB9-EC46-436F-8BEE-39DFE1197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13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0EDC6-0DAD-4636-B7BA-58AA9006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6C4B0-E78E-446F-9D2D-EC7E6575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09A42-48DB-49BB-896A-3103CADE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84FC1-0F31-4C2F-9850-91270464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C4490-3871-4C40-943F-F3F65557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61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A418-4CE1-4D55-AFEE-317B5C6D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E25F2-9790-4B66-A287-1B46E3F87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9F3FA-A744-45F2-AC5A-EAA8753D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F37B1-02D7-4E33-B5A5-3CD98DAC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5F715-136E-4038-9BA6-E0C127D3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97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7CCA-5EDB-402C-B7DC-5B2616B2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BF304-C4B3-41C4-9DF5-D7EEFEB7C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B39C3-1D3F-4285-9DBA-72E1D57A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80974-9B18-4741-8D96-6FDFFD99E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C7A49-656B-4FC5-9D7A-FF326CFA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3D55B-5F62-4C6A-AD5D-CDC8ED56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813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3F21-F343-4362-B3FE-500BEE89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8037-910F-4CF8-B304-2D2D0CB84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B256D-9DEA-4C2D-A4AF-AE092EF52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B2097-59C6-4A69-BA49-64158C21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63AF0B-DF18-450B-8837-560BFE93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67AC3-F62C-49D9-9BB6-B57489D0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A87ACF-9376-41E2-934E-DD58E06B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BCA81C-8758-4899-90FB-BA19C17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01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B5A7-227E-4044-9D65-5D5B2476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00C27-11E1-4FA7-96F5-B3BFEEC3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B2BBB-97B8-45B4-BE6C-F5CB20496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0A996-BAC7-484E-8DD3-43C9A60E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54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8BB18F-A8C8-4ABF-B3C1-F2D4946D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BE637-9DEB-4DEC-BB25-0F47DA38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A21E5-54BC-43B6-A4CA-5F0912DD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410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69CFB-04E1-470D-A641-3EE6A21E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09658-B38C-4A12-A9DF-77EB6D2C8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4A1F2-CA3A-449E-8A99-B7AF5F66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9D210-5C97-440A-85CA-8CFB8C5E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15697-9F1B-4E25-9F4A-E54FAE56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0CD7A-2F9E-4F01-AA5F-6620C2402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51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7A25-13C9-4BD8-80E1-B68099E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4D342C-8F20-49F6-95A3-2AA82553A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C1D45-0772-4F26-97D7-8464A8C0A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A1094-D9C6-4EC2-9100-77F661B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5D94E-F3F6-41A7-BD95-616727AD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D40F9-A497-44F2-9695-5D11BE9B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8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249C9-DEB6-4F38-AE80-4262B179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DA35B-268A-4F55-B2C4-C3EFCE138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F6961-63B4-4548-9BA5-12B9FE58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177D2-F008-431E-9375-74527B776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E3917-2D32-40AF-849F-8C198A54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20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C717D3-FDAA-4177-9E3B-01FBC000D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46DE3-369E-4101-8F0F-B29BE8895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D0829-8448-4CD1-A86C-C88FE0F5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35BFF-F0E7-4775-A678-67471633F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7C3B9-6FA3-4A9D-9A1C-5E194B0C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228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B179-53C6-487F-B661-32B20C428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5BE952-DB20-47EA-82A9-2A037E2E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56AEC-CEF6-4ACD-B33E-808FEB1C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ACA1A6-F1F6-41FB-BF79-D499C6F7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838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991008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74063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148257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18664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250652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752271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809623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078754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228814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4103921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1510187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0B8E-3D24-4518-B5BA-7DEBD5B1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A5B34-2159-403E-965C-2AC6A8A60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AA298-51C0-4F66-A56E-75B66A0A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271CE-6212-4813-9A3C-101A2706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72274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38E8F-A82F-486C-B310-AF97BF54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25E74-2D2B-4DE8-93DB-E34955411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14568-9FEE-4B03-AFB7-7C4969E67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1B91B-7197-4242-9AC6-50799040A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1E618-D735-4C16-922B-EB2FB710E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43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652AAC-011B-4B0F-8816-ED14A226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6CEFD-8F15-410B-81F7-CFD59EEBE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7FC62-D17D-48FE-BC77-381D818AD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92A2A-3B3A-4149-B9CE-7DF9BD413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8384-C9A9-4416-AA1D-A03EE4894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7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B4077B-265B-4A4F-8D76-4E4115A1752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709038" y="111465"/>
            <a:ext cx="1066667" cy="6857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3202" y="6363656"/>
            <a:ext cx="1498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3ABE88-EDDB-46E3-9662-946C6505B90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66583" y="6394928"/>
            <a:ext cx="1686504" cy="333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FAE031-6693-4576-872A-118C80F5E08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877245" y="6374605"/>
            <a:ext cx="831792" cy="3286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3053EB-7702-4026-ADE8-23BA8118010B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857228" y="6356350"/>
            <a:ext cx="496573" cy="3724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E40D9A-C010-41D2-847C-B0D111F66BB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50709" y="103729"/>
            <a:ext cx="2253862" cy="74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883036" y="5392406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01 June 2023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Podgorica, Montenegro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883036" y="1929626"/>
            <a:ext cx="6170133" cy="300082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GB" sz="44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CSO FORUM 2023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b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3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Group 3:</a:t>
            </a:r>
            <a:r>
              <a:rPr lang="de-DE" sz="3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de-DE" sz="32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Governance</a:t>
            </a:r>
            <a:r>
              <a:rPr lang="de-DE" sz="3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</a:t>
            </a:r>
            <a:r>
              <a:rPr lang="de-DE" sz="32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accountability</a:t>
            </a:r>
            <a:endParaRPr lang="de-DE" sz="32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just" rtl="0" fontAlgn="base">
              <a:spcBef>
                <a:spcPts val="0"/>
              </a:spcBef>
              <a:spcAft>
                <a:spcPts val="0"/>
              </a:spcAft>
            </a:pPr>
            <a:br>
              <a:rPr lang="de-DE" sz="1800" b="0" i="0" u="none" strike="noStrike" dirty="0">
                <a:effectLst/>
                <a:latin typeface="Calibri" panose="020F0502020204030204" pitchFamily="34" charset="0"/>
              </a:rPr>
            </a:br>
            <a:endParaRPr lang="de-DE" sz="1800" b="0" i="0" u="none" strike="noStrike">
              <a:solidFill>
                <a:srgbClr val="000000"/>
              </a:solidFill>
              <a:effectLst/>
              <a:latin typeface="Calibri" panose="020F0502020204030204" pitchFamily="34" charset="0"/>
              <a:ea typeface="Calibri"/>
              <a:cs typeface="Calibri"/>
            </a:endParaRPr>
          </a:p>
          <a:p>
            <a:pPr algn="just" fontAlgn="base"/>
            <a:r>
              <a:rPr lang="de-DE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Afërdita</a:t>
            </a:r>
            <a:r>
              <a:rPr lang="de-DE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Pustina</a:t>
            </a:r>
            <a:r>
              <a:rPr lang="de-DE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Country </a:t>
            </a:r>
            <a:r>
              <a:rPr lang="de-DE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Coordinator</a:t>
            </a:r>
            <a:r>
              <a:rPr lang="de-DE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de-DE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Kosovo, EU TACSO 3 </a:t>
            </a:r>
            <a:endParaRPr lang="de-DE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5A272-2569-39AB-197E-25BC68F5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1865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GB" sz="44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44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AGENDA</a:t>
            </a:r>
            <a:br>
              <a:rPr lang="en-GB" sz="44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dirty="0"/>
              <a:t>	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8A502-6274-B84C-2482-A5FE88509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15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D1FA63-265C-55BF-A5B9-56E31542D728}"/>
              </a:ext>
            </a:extLst>
          </p:cNvPr>
          <p:cNvSpPr txBox="1">
            <a:spLocks/>
          </p:cNvSpPr>
          <p:nvPr/>
        </p:nvSpPr>
        <p:spPr>
          <a:xfrm>
            <a:off x="838200" y="2127710"/>
            <a:ext cx="10515600" cy="3771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 rtl="0" fontAlgn="base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General </a:t>
            </a:r>
            <a:r>
              <a:rPr lang="de-DE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overview</a:t>
            </a:r>
            <a:r>
              <a:rPr lang="de-DE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on </a:t>
            </a:r>
            <a:r>
              <a:rPr lang="de-DE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Governance</a:t>
            </a:r>
            <a:r>
              <a:rPr lang="de-DE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</a:t>
            </a:r>
            <a:r>
              <a:rPr lang="de-DE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Accountability</a:t>
            </a:r>
            <a:r>
              <a:rPr lang="de-DE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lang="de-DE" sz="24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just" rtl="0" fontAlgn="base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Contributions</a:t>
            </a:r>
            <a:r>
              <a:rPr lang="de-DE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de-DE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by</a:t>
            </a:r>
            <a:r>
              <a:rPr lang="de-DE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de-DE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Mr. Tezcan </a:t>
            </a:r>
            <a:r>
              <a:rPr lang="de-DE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Eralp</a:t>
            </a:r>
            <a:r>
              <a:rPr lang="de-DE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Abay, </a:t>
            </a:r>
            <a:r>
              <a:rPr lang="de-DE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Association</a:t>
            </a:r>
            <a:r>
              <a:rPr lang="de-DE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de-DE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</a:t>
            </a:r>
            <a:r>
              <a:rPr lang="de-DE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de-DE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Civil</a:t>
            </a:r>
            <a:r>
              <a:rPr lang="de-DE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Society Development </a:t>
            </a:r>
            <a:r>
              <a:rPr lang="de-DE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Centre</a:t>
            </a:r>
            <a:r>
              <a:rPr lang="de-DE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(STGM), </a:t>
            </a:r>
            <a:r>
              <a:rPr lang="de-DE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Turkiye</a:t>
            </a:r>
            <a:r>
              <a:rPr lang="de-DE" sz="2400" dirty="0">
                <a:solidFill>
                  <a:srgbClr val="000000"/>
                </a:solidFill>
                <a:latin typeface="Calibri" panose="020F0502020204030204" pitchFamily="34" charset="0"/>
              </a:rPr>
              <a:t> and </a:t>
            </a:r>
            <a:r>
              <a:rPr lang="de-DE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Ms. Arjola Agolli, </a:t>
            </a: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</a:rPr>
              <a:t>Code of Standard for CSOs in Albania</a:t>
            </a:r>
          </a:p>
          <a:p>
            <a:pPr marL="285750" indent="-285750" algn="just" rtl="0" fontAlgn="base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Q&amp;A </a:t>
            </a:r>
            <a:r>
              <a:rPr lang="de-DE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throughout</a:t>
            </a:r>
            <a:r>
              <a:rPr lang="de-DE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de-DE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session</a:t>
            </a:r>
            <a:r>
              <a:rPr lang="de-DE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</a:pPr>
            <a:endParaRPr lang="de-DE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3639360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99810-26EF-CCCE-26BE-33307D71A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de-DE" b="1" dirty="0">
                <a:solidFill>
                  <a:srgbClr val="42A5DD"/>
                </a:solidFill>
                <a:latin typeface="Calibri" panose="020F0502020204030204" pitchFamily="34" charset="0"/>
              </a:rPr>
            </a:br>
            <a:r>
              <a:rPr lang="de-DE" b="1" dirty="0" err="1">
                <a:solidFill>
                  <a:srgbClr val="42A5DD"/>
                </a:solidFill>
                <a:latin typeface="Calibri" panose="020F0502020204030204" pitchFamily="34" charset="0"/>
              </a:rPr>
              <a:t>Governance</a:t>
            </a:r>
            <a:r>
              <a:rPr lang="de-DE" b="1" dirty="0">
                <a:solidFill>
                  <a:srgbClr val="42A5DD"/>
                </a:solidFill>
                <a:latin typeface="Calibri" panose="020F0502020204030204" pitchFamily="34" charset="0"/>
              </a:rPr>
              <a:t> and </a:t>
            </a:r>
            <a:r>
              <a:rPr lang="de-DE" b="1" dirty="0" err="1">
                <a:solidFill>
                  <a:srgbClr val="42A5DD"/>
                </a:solidFill>
                <a:latin typeface="Calibri" panose="020F0502020204030204" pitchFamily="34" charset="0"/>
              </a:rPr>
              <a:t>accountability</a:t>
            </a:r>
            <a:r>
              <a:rPr lang="de-DE" b="1" dirty="0">
                <a:solidFill>
                  <a:srgbClr val="42A5DD"/>
                </a:solidFill>
                <a:latin typeface="Calibri" panose="020F0502020204030204" pitchFamily="34" charset="0"/>
              </a:rPr>
              <a:t> </a:t>
            </a:r>
            <a:br>
              <a:rPr lang="de-DE" b="1" dirty="0">
                <a:solidFill>
                  <a:srgbClr val="42A5DD"/>
                </a:solidFill>
                <a:latin typeface="Calibri" panose="020F0502020204030204" pitchFamily="34" charset="0"/>
              </a:rPr>
            </a:br>
            <a:endParaRPr lang="en-150" b="1" dirty="0">
              <a:solidFill>
                <a:srgbClr val="42A5DD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2AECF8C-4E71-71E2-8E38-CBD2412CB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811" t="15501" r="26784" b="24914"/>
          <a:stretch/>
        </p:blipFill>
        <p:spPr>
          <a:xfrm>
            <a:off x="681330" y="1441977"/>
            <a:ext cx="3508705" cy="248073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7BFCE3-B95C-D5FB-B621-D295A86AE2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48" t="35233" r="26519" b="49569"/>
          <a:stretch/>
        </p:blipFill>
        <p:spPr>
          <a:xfrm>
            <a:off x="681330" y="4224759"/>
            <a:ext cx="10672470" cy="1895542"/>
          </a:xfrm>
          <a:prstGeom prst="rect">
            <a:avLst/>
          </a:prstGeom>
        </p:spPr>
      </p:pic>
      <p:sp>
        <p:nvSpPr>
          <p:cNvPr id="14" name="Arrow: Down 13">
            <a:extLst>
              <a:ext uri="{FF2B5EF4-FFF2-40B4-BE49-F238E27FC236}">
                <a16:creationId xmlns:a16="http://schemas.microsoft.com/office/drawing/2014/main" id="{2AAB2403-A21D-BAA9-AE82-F1D95DFA4893}"/>
              </a:ext>
            </a:extLst>
          </p:cNvPr>
          <p:cNvSpPr/>
          <p:nvPr/>
        </p:nvSpPr>
        <p:spPr>
          <a:xfrm rot="2849988">
            <a:off x="9777818" y="3723929"/>
            <a:ext cx="1319514" cy="1701856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72928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953646-1B75-6C7D-E961-31CC8EA215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945" t="15937" r="34688" b="6391"/>
          <a:stretch/>
        </p:blipFill>
        <p:spPr>
          <a:xfrm>
            <a:off x="925975" y="1464062"/>
            <a:ext cx="3426106" cy="4772343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8165D76-36B5-C825-94EA-5E70611F0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b="1" dirty="0">
                <a:solidFill>
                  <a:srgbClr val="42A5DD"/>
                </a:solidFill>
                <a:latin typeface="Calibri" panose="020F0502020204030204" pitchFamily="34" charset="0"/>
              </a:rPr>
              <a:t>Measurement </a:t>
            </a:r>
            <a:r>
              <a:rPr lang="de-DE" b="1" dirty="0" err="1">
                <a:solidFill>
                  <a:srgbClr val="42A5DD"/>
                </a:solidFill>
                <a:latin typeface="Calibri" panose="020F0502020204030204" pitchFamily="34" charset="0"/>
              </a:rPr>
              <a:t>criteria</a:t>
            </a:r>
            <a:endParaRPr lang="en-150" b="1" dirty="0">
              <a:solidFill>
                <a:srgbClr val="42A5DD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CSO Standard">
            <a:extLst>
              <a:ext uri="{FF2B5EF4-FFF2-40B4-BE49-F238E27FC236}">
                <a16:creationId xmlns:a16="http://schemas.microsoft.com/office/drawing/2014/main" id="{EC53DA0A-2FF8-2AB1-D447-9F47A9A61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081" y="2728577"/>
            <a:ext cx="7544643" cy="2389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6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SO Standard">
            <a:extLst>
              <a:ext uri="{FF2B5EF4-FFF2-40B4-BE49-F238E27FC236}">
                <a16:creationId xmlns:a16="http://schemas.microsoft.com/office/drawing/2014/main" id="{34D8EB72-1FDF-073D-96A9-187ED131C3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01" y="1027162"/>
            <a:ext cx="6367327" cy="201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BAB57B-7C26-DE26-F582-6B43642BFC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69" t="14978" r="25474" b="61181"/>
          <a:stretch/>
        </p:blipFill>
        <p:spPr>
          <a:xfrm>
            <a:off x="1030147" y="3322025"/>
            <a:ext cx="10255169" cy="2508813"/>
          </a:xfrm>
          <a:prstGeom prst="rect">
            <a:avLst/>
          </a:prstGeo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8B8263DE-85CA-12A0-98CA-56B28F1AC6BE}"/>
              </a:ext>
            </a:extLst>
          </p:cNvPr>
          <p:cNvSpPr/>
          <p:nvPr/>
        </p:nvSpPr>
        <p:spPr>
          <a:xfrm rot="2849988">
            <a:off x="10298680" y="2664201"/>
            <a:ext cx="1319514" cy="1701856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BD0585-B4E1-2423-5C68-B8E5C4C0E125}"/>
              </a:ext>
            </a:extLst>
          </p:cNvPr>
          <p:cNvSpPr txBox="1"/>
          <p:nvPr/>
        </p:nvSpPr>
        <p:spPr>
          <a:xfrm>
            <a:off x="7211134" y="1289815"/>
            <a:ext cx="37473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GB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inherit"/>
              </a:rPr>
              <a:t>It is a reference standard that aims to transform how organizations understand and practice accountability.</a:t>
            </a:r>
          </a:p>
        </p:txBody>
      </p:sp>
    </p:spTree>
    <p:extLst>
      <p:ext uri="{BB962C8B-B14F-4D97-AF65-F5344CB8AC3E}">
        <p14:creationId xmlns:p14="http://schemas.microsoft.com/office/powerpoint/2010/main" val="4214814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20A049-2486-23C0-1F49-788B108C3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135" t="10979" r="17509" b="39278"/>
          <a:stretch/>
        </p:blipFill>
        <p:spPr>
          <a:xfrm>
            <a:off x="648182" y="1187851"/>
            <a:ext cx="10705618" cy="4482297"/>
          </a:xfr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C33D245C-85A6-0A00-DEA5-FEF3BDF8C65E}"/>
              </a:ext>
            </a:extLst>
          </p:cNvPr>
          <p:cNvSpPr/>
          <p:nvPr/>
        </p:nvSpPr>
        <p:spPr>
          <a:xfrm rot="2849988">
            <a:off x="9810966" y="1066893"/>
            <a:ext cx="1319514" cy="1701856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460744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84B30-B2D6-CF55-D1F5-380683D3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GB" b="1" dirty="0">
                <a:solidFill>
                  <a:srgbClr val="42A5DD"/>
                </a:solidFill>
                <a:latin typeface="Calibri" panose="020F0502020204030204" pitchFamily="34" charset="0"/>
              </a:rPr>
              <a:t>Commitment</a:t>
            </a:r>
            <a:r>
              <a:rPr lang="de-DE" b="1" dirty="0">
                <a:solidFill>
                  <a:srgbClr val="42A5DD"/>
                </a:solidFill>
                <a:latin typeface="Calibri" panose="020F0502020204030204" pitchFamily="34" charset="0"/>
              </a:rPr>
              <a:t> 12: </a:t>
            </a:r>
            <a:r>
              <a:rPr lang="en-GB" b="1" dirty="0">
                <a:solidFill>
                  <a:srgbClr val="42A5DD"/>
                </a:solidFill>
                <a:latin typeface="Calibri" panose="020F0502020204030204" pitchFamily="34" charset="0"/>
              </a:rPr>
              <a:t>Responsible</a:t>
            </a:r>
            <a:r>
              <a:rPr lang="de-DE" b="1" dirty="0">
                <a:solidFill>
                  <a:srgbClr val="42A5DD"/>
                </a:solidFill>
                <a:latin typeface="Calibri" panose="020F0502020204030204" pitchFamily="34" charset="0"/>
              </a:rPr>
              <a:t> Leadership </a:t>
            </a:r>
            <a:endParaRPr lang="en-150" b="1" dirty="0">
              <a:solidFill>
                <a:srgbClr val="42A5DD"/>
              </a:solidFill>
              <a:latin typeface="Calibri" panose="020F050202020403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56C6BC-A3B6-7983-8438-665AE5FA9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sz="3600" i="0" u="sng" dirty="0">
                <a:solidFill>
                  <a:srgbClr val="444444"/>
                </a:solidFill>
                <a:effectLst/>
              </a:rPr>
              <a:t>Key actions:</a:t>
            </a:r>
            <a:r>
              <a:rPr lang="en-GB" sz="3600" i="0" dirty="0">
                <a:solidFill>
                  <a:srgbClr val="444444"/>
                </a:solidFill>
                <a:effectLst/>
              </a:rPr>
              <a:t> Ensure an independent governing body oversees our strategic direction, legal compliance, risk management and performance, hold governing body and management equally accountable for delivering on our strategic goals, nurture a culture of accountability and support responsible, visionary and innovative leadership at all levels, take internal and external complaints and disputes seriously.</a:t>
            </a:r>
          </a:p>
          <a:p>
            <a:pPr algn="just"/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465804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C663-C7B2-28A7-57C4-69BFA6F27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de-DE" b="1" dirty="0">
                <a:solidFill>
                  <a:srgbClr val="42A5DD"/>
                </a:solidFill>
                <a:latin typeface="Calibri" panose="020F0502020204030204" pitchFamily="34" charset="0"/>
              </a:rPr>
            </a:br>
            <a:br>
              <a:rPr lang="de-DE" b="1" dirty="0">
                <a:solidFill>
                  <a:srgbClr val="42A5DD"/>
                </a:solidFill>
                <a:latin typeface="Calibri" panose="020F0502020204030204" pitchFamily="34" charset="0"/>
              </a:rPr>
            </a:br>
            <a:r>
              <a:rPr lang="de-DE" b="1" dirty="0">
                <a:solidFill>
                  <a:srgbClr val="42A5DD"/>
                </a:solidFill>
                <a:latin typeface="Calibri" panose="020F0502020204030204" pitchFamily="34" charset="0"/>
              </a:rPr>
              <a:t>FINDINGS OF BASELINE ASSESSMENT REPORT 2021 </a:t>
            </a:r>
            <a:br>
              <a:rPr lang="de-DE" b="1" dirty="0">
                <a:solidFill>
                  <a:srgbClr val="42A5DD"/>
                </a:solidFill>
                <a:latin typeface="Calibri" panose="020F0502020204030204" pitchFamily="34" charset="0"/>
              </a:rPr>
            </a:br>
            <a:br>
              <a:rPr lang="de-DE" b="1" dirty="0">
                <a:solidFill>
                  <a:srgbClr val="42A5DD"/>
                </a:solidFill>
                <a:latin typeface="Calibri" panose="020F0502020204030204" pitchFamily="34" charset="0"/>
              </a:rPr>
            </a:br>
            <a:endParaRPr lang="en-150" b="1" dirty="0">
              <a:solidFill>
                <a:srgbClr val="42A5DD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5F0CE-2B08-47AC-E2D0-6170FC792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8485DD-CADC-3F4F-4BEB-7D347CD03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60" t="45401" r="22911" b="31139"/>
          <a:stretch/>
        </p:blipFill>
        <p:spPr>
          <a:xfrm>
            <a:off x="838200" y="2311389"/>
            <a:ext cx="10637783" cy="26078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7D0C67-979D-4F87-CF71-8CE89B4924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38" t="58903" r="16930" b="37046"/>
          <a:stretch/>
        </p:blipFill>
        <p:spPr>
          <a:xfrm>
            <a:off x="960382" y="2311389"/>
            <a:ext cx="10515601" cy="37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332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56E77-B260-B51F-DEDD-1F8AFD854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670"/>
            <a:ext cx="10515600" cy="1325563"/>
          </a:xfrm>
        </p:spPr>
        <p:txBody>
          <a:bodyPr/>
          <a:lstStyle/>
          <a:p>
            <a:r>
              <a:rPr lang="de-DE" sz="4000" b="1" dirty="0">
                <a:solidFill>
                  <a:srgbClr val="42A5DD"/>
                </a:solidFill>
                <a:latin typeface="Calibri"/>
                <a:ea typeface="Calibri"/>
                <a:cs typeface="Calibri"/>
              </a:rPr>
              <a:t>FINDINGS OF BASELINE ASSESSMENT REPORT 2021 (</a:t>
            </a:r>
            <a:r>
              <a:rPr lang="de-DE" sz="4000" b="1" dirty="0" err="1">
                <a:solidFill>
                  <a:srgbClr val="42A5DD"/>
                </a:solidFill>
                <a:latin typeface="Calibri"/>
                <a:ea typeface="Calibri"/>
                <a:cs typeface="Calibri"/>
              </a:rPr>
              <a:t>continued</a:t>
            </a:r>
            <a:r>
              <a:rPr lang="de-DE" sz="4000" b="1" dirty="0">
                <a:solidFill>
                  <a:srgbClr val="42A5DD"/>
                </a:solidFill>
                <a:latin typeface="Calibri"/>
                <a:ea typeface="Calibri"/>
                <a:cs typeface="Calibri"/>
              </a:rPr>
              <a:t>)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644CB-AA80-BA97-8B20-63EE1BEBF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The implementation of good governance standards overall </a:t>
            </a:r>
            <a:r>
              <a:rPr lang="en-US" dirty="0">
                <a:solidFill>
                  <a:srgbClr val="FF0000"/>
                </a:solidFill>
                <a:ea typeface="+mn-lt"/>
                <a:cs typeface="+mn-lt"/>
              </a:rPr>
              <a:t>is low.</a:t>
            </a:r>
            <a:r>
              <a:rPr lang="en-US" dirty="0">
                <a:ea typeface="+mn-lt"/>
                <a:cs typeface="+mn-lt"/>
              </a:rPr>
              <a:t> Governing bodies have clearly articulated  governance documents, but they are not independent. </a:t>
            </a:r>
          </a:p>
          <a:p>
            <a:r>
              <a:rPr lang="en-US" dirty="0">
                <a:ea typeface="+mn-lt"/>
                <a:cs typeface="+mn-lt"/>
              </a:rPr>
              <a:t>A significant proportion of CSOs report that paid staff members are, </a:t>
            </a:r>
            <a:r>
              <a:rPr lang="en-US" dirty="0">
                <a:solidFill>
                  <a:srgbClr val="FF0000"/>
                </a:solidFill>
                <a:ea typeface="+mn-lt"/>
                <a:cs typeface="+mn-lt"/>
              </a:rPr>
              <a:t>at the same time, </a:t>
            </a:r>
            <a:r>
              <a:rPr lang="en-US" dirty="0">
                <a:ea typeface="+mn-lt"/>
                <a:cs typeface="+mn-lt"/>
              </a:rPr>
              <a:t>decision-making members of the boards. </a:t>
            </a:r>
          </a:p>
          <a:p>
            <a:r>
              <a:rPr lang="en-US" dirty="0">
                <a:ea typeface="+mn-lt"/>
                <a:cs typeface="+mn-lt"/>
              </a:rPr>
              <a:t>Although a significant proportion of CSOs has a website, and most have a social media presence, the proportion of CSOs that publish relevant information about their </a:t>
            </a:r>
            <a:r>
              <a:rPr lang="en-US" err="1">
                <a:ea typeface="+mn-lt"/>
                <a:cs typeface="+mn-lt"/>
              </a:rPr>
              <a:t>organisational</a:t>
            </a:r>
            <a:r>
              <a:rPr lang="en-US" dirty="0">
                <a:ea typeface="+mn-lt"/>
                <a:cs typeface="+mn-lt"/>
              </a:rPr>
              <a:t> governance, policies, annual reports, financial statements and sources of funding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dirty="0">
                <a:solidFill>
                  <a:srgbClr val="FF0000"/>
                </a:solidFill>
                <a:ea typeface="+mn-lt"/>
                <a:cs typeface="+mn-lt"/>
              </a:rPr>
              <a:t>is low. </a:t>
            </a:r>
            <a:endParaRPr lang="en-US">
              <a:solidFill>
                <a:srgbClr val="FF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41422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26350CC8-F8BF-4022-BEF2-A581859132A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64642FDC-0999-4BE7-9836-1602D75A59C3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9CA9E679-AD71-411E-9C2D-E0C799072B9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FORUM TEMPLATE PPP widescreen</Template>
  <TotalTime>0</TotalTime>
  <Words>188</Words>
  <Application>Microsoft Office PowerPoint</Application>
  <PresentationFormat>Widescreen</PresentationFormat>
  <Paragraphs>18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1_Custom Design</vt:lpstr>
      <vt:lpstr>Custom Design</vt:lpstr>
      <vt:lpstr>Office Theme</vt:lpstr>
      <vt:lpstr>PowerPoint Presentation</vt:lpstr>
      <vt:lpstr> AGENDA  </vt:lpstr>
      <vt:lpstr> Governance and accountability  </vt:lpstr>
      <vt:lpstr>Measurement criteria</vt:lpstr>
      <vt:lpstr>PowerPoint Presentation</vt:lpstr>
      <vt:lpstr>PowerPoint Presentation</vt:lpstr>
      <vt:lpstr>Commitment 12: Responsible Leadership </vt:lpstr>
      <vt:lpstr>  FINDINGS OF BASELINE ASSESSMENT REPORT 2021   </vt:lpstr>
      <vt:lpstr>FINDINGS OF BASELINE ASSESSMENT REPORT 2021 (continued)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Afërdita Pustina</dc:creator>
  <cp:lastModifiedBy>Afërdita Pustina</cp:lastModifiedBy>
  <cp:revision>29</cp:revision>
  <dcterms:created xsi:type="dcterms:W3CDTF">2023-05-30T20:31:41Z</dcterms:created>
  <dcterms:modified xsi:type="dcterms:W3CDTF">2023-05-31T23:30:45Z</dcterms:modified>
</cp:coreProperties>
</file>