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12"/>
  </p:notesMasterIdLst>
  <p:sldIdLst>
    <p:sldId id="256" r:id="rId4"/>
    <p:sldId id="258" r:id="rId5"/>
    <p:sldId id="261" r:id="rId6"/>
    <p:sldId id="260" r:id="rId7"/>
    <p:sldId id="264" r:id="rId8"/>
    <p:sldId id="265" r:id="rId9"/>
    <p:sldId id="266" r:id="rId10"/>
    <p:sldId id="259" r:id="rId11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830"/>
  </p:normalViewPr>
  <p:slideViewPr>
    <p:cSldViewPr snapToGrid="0" snapToObjects="1">
      <p:cViewPr varScale="1">
        <p:scale>
          <a:sx n="106" d="100"/>
          <a:sy n="106" d="100"/>
        </p:scale>
        <p:origin x="56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5/31/23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x-none" smtClean="0"/>
              <a:t>31.05.2023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96824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11488" y="6374605"/>
            <a:ext cx="897549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857228" y="6356350"/>
            <a:ext cx="496573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57632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bg1">
                    <a:lumMod val="50000"/>
                  </a:schemeClr>
                </a:solidFill>
              </a:rPr>
              <a:t>31.5.2023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tr-TR" dirty="0" err="1">
                <a:solidFill>
                  <a:schemeClr val="bg1">
                    <a:lumMod val="50000"/>
                  </a:schemeClr>
                </a:solidFill>
              </a:rPr>
              <a:t>odgorica</a:t>
            </a:r>
            <a:r>
              <a:rPr lang="tr-TR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tr-TR" dirty="0" err="1">
                <a:solidFill>
                  <a:schemeClr val="bg1">
                    <a:lumMod val="50000"/>
                  </a:schemeClr>
                </a:solidFill>
              </a:rPr>
              <a:t>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1079682" y="3467094"/>
            <a:ext cx="3956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Dr. ITIR AKDOĞAN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tr-TR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LOCAL DEMOCRACY </a:t>
            </a:r>
            <a:b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tr-TR" sz="2700" b="1" dirty="0" err="1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Municipality</a:t>
            </a:r>
            <a:r>
              <a:rPr lang="tr-TR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– CSO </a:t>
            </a:r>
            <a:r>
              <a:rPr lang="tr-TR" sz="2700" b="1" dirty="0" err="1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cooperation</a:t>
            </a:r>
            <a:r>
              <a:rPr lang="tr-TR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435672" y="1400866"/>
            <a:ext cx="5218747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3500" dirty="0" err="1">
                <a:solidFill>
                  <a:srgbClr val="125DAD"/>
                </a:solidFill>
                <a:latin typeface="Calibri"/>
              </a:rPr>
              <a:t>Local</a:t>
            </a:r>
            <a:r>
              <a:rPr lang="tr-TR" sz="3500" dirty="0">
                <a:solidFill>
                  <a:srgbClr val="125DAD"/>
                </a:solidFill>
                <a:latin typeface="Calibri"/>
              </a:rPr>
              <a:t> </a:t>
            </a:r>
            <a:r>
              <a:rPr lang="tr-TR" sz="3500" dirty="0" err="1">
                <a:solidFill>
                  <a:srgbClr val="125DAD"/>
                </a:solidFill>
                <a:latin typeface="Calibri"/>
              </a:rPr>
              <a:t>cooperation</a:t>
            </a:r>
            <a:r>
              <a:rPr lang="tr-TR" sz="3500" dirty="0">
                <a:solidFill>
                  <a:srgbClr val="125DAD"/>
                </a:solidFill>
                <a:latin typeface="Calibri"/>
              </a:rPr>
              <a:t> </a:t>
            </a:r>
            <a:endParaRPr lang="ru-RU" sz="3500" dirty="0">
              <a:solidFill>
                <a:srgbClr val="125DAD"/>
              </a:solidFill>
              <a:latin typeface="Calibri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35672" y="2284365"/>
            <a:ext cx="7930951" cy="335368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City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stakeholders</a:t>
            </a: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Planning</a:t>
            </a:r>
          </a:p>
          <a:p>
            <a:pPr>
              <a:defRPr/>
            </a:pP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Implementing</a:t>
            </a: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Monitoring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and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evaluating</a:t>
            </a: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en-US" sz="300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ru-RU" sz="300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334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435672" y="1400866"/>
            <a:ext cx="5218747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3500" dirty="0" err="1">
                <a:solidFill>
                  <a:srgbClr val="125DAD"/>
                </a:solidFill>
                <a:latin typeface="Calibri"/>
              </a:rPr>
              <a:t>Important</a:t>
            </a:r>
            <a:r>
              <a:rPr lang="tr-TR" sz="3500" dirty="0">
                <a:solidFill>
                  <a:srgbClr val="125DAD"/>
                </a:solidFill>
                <a:latin typeface="Calibri"/>
              </a:rPr>
              <a:t> </a:t>
            </a:r>
            <a:r>
              <a:rPr lang="tr-TR" sz="3500" dirty="0" err="1">
                <a:solidFill>
                  <a:srgbClr val="125DAD"/>
                </a:solidFill>
                <a:latin typeface="Calibri"/>
              </a:rPr>
              <a:t>because</a:t>
            </a:r>
            <a:r>
              <a:rPr lang="tr-TR" sz="3500" dirty="0">
                <a:solidFill>
                  <a:srgbClr val="125DAD"/>
                </a:solidFill>
                <a:latin typeface="Calibri"/>
              </a:rPr>
              <a:t> </a:t>
            </a:r>
            <a:endParaRPr lang="ru-RU" sz="3500" dirty="0">
              <a:solidFill>
                <a:srgbClr val="125DAD"/>
              </a:solidFill>
              <a:latin typeface="Calibri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35672" y="2284365"/>
            <a:ext cx="7930951" cy="335368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Informed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decision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Shared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responsibility</a:t>
            </a: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Increased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efficiency</a:t>
            </a: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Increased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monitoring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&gt;&gt;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better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governance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en-US" sz="300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ru-RU" sz="300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26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435672" y="1400866"/>
            <a:ext cx="5218747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3500" dirty="0">
                <a:solidFill>
                  <a:srgbClr val="125DAD"/>
                </a:solidFill>
                <a:latin typeface="Calibri"/>
              </a:rPr>
              <a:t>Critical </a:t>
            </a:r>
            <a:r>
              <a:rPr lang="tr-TR" sz="3500" dirty="0" err="1">
                <a:solidFill>
                  <a:srgbClr val="125DAD"/>
                </a:solidFill>
                <a:latin typeface="Calibri"/>
              </a:rPr>
              <a:t>issues</a:t>
            </a:r>
            <a:r>
              <a:rPr lang="tr-TR" sz="3500" dirty="0">
                <a:solidFill>
                  <a:srgbClr val="125DAD"/>
                </a:solidFill>
                <a:latin typeface="Calibri"/>
              </a:rPr>
              <a:t> </a:t>
            </a:r>
            <a:endParaRPr lang="ru-RU" sz="3500" dirty="0">
              <a:solidFill>
                <a:srgbClr val="125DAD"/>
              </a:solidFill>
              <a:latin typeface="Calibri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35672" y="2284365"/>
            <a:ext cx="7930951" cy="335368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Political</a:t>
            </a: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3001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cultural</a:t>
            </a: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3001" dirty="0">
                <a:solidFill>
                  <a:schemeClr val="bg1">
                    <a:lumMod val="65000"/>
                  </a:schemeClr>
                </a:solidFill>
              </a:rPr>
              <a:t>Legal </a:t>
            </a:r>
          </a:p>
          <a:p>
            <a:pPr>
              <a:defRPr/>
            </a:pP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Technical </a:t>
            </a: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en-US" sz="300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ru-RU" sz="300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786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435672" y="1400866"/>
            <a:ext cx="5218747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3500" dirty="0" err="1">
                <a:solidFill>
                  <a:srgbClr val="125DAD"/>
                </a:solidFill>
                <a:latin typeface="Calibri"/>
              </a:rPr>
              <a:t>Municipalities</a:t>
            </a:r>
            <a:r>
              <a:rPr lang="tr-TR" sz="3500" dirty="0">
                <a:solidFill>
                  <a:srgbClr val="125DAD"/>
                </a:solidFill>
                <a:latin typeface="Calibri"/>
              </a:rPr>
              <a:t> </a:t>
            </a:r>
            <a:r>
              <a:rPr lang="tr-TR" sz="3500" dirty="0" err="1">
                <a:solidFill>
                  <a:srgbClr val="125DAD"/>
                </a:solidFill>
                <a:latin typeface="Calibri"/>
              </a:rPr>
              <a:t>should</a:t>
            </a:r>
            <a:endParaRPr lang="ru-RU" sz="3500" dirty="0">
              <a:solidFill>
                <a:srgbClr val="125DAD"/>
              </a:solidFill>
              <a:latin typeface="Calibri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35673" y="2284365"/>
            <a:ext cx="6508336" cy="335368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P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rioritize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utilizing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CSOs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’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democratic capacity</a:t>
            </a:r>
            <a:endParaRPr lang="tr-TR" sz="24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Include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more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CSO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people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in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city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councils</a:t>
            </a:r>
            <a:endParaRPr lang="tr-TR" sz="24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Functionalize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citizen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assemblies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for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local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democracy</a:t>
            </a:r>
            <a:endParaRPr lang="tr-TR" sz="24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Fight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polarization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 </a:t>
            </a:r>
          </a:p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Communicate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regularly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with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CSOs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tr-TR" sz="24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en-US" sz="300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ru-RU" sz="300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1324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435672" y="1400866"/>
            <a:ext cx="5218747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3500" dirty="0">
                <a:solidFill>
                  <a:srgbClr val="125DAD"/>
                </a:solidFill>
                <a:latin typeface="Calibri"/>
              </a:rPr>
              <a:t>Legal </a:t>
            </a:r>
            <a:r>
              <a:rPr lang="tr-TR" sz="3500" dirty="0" err="1">
                <a:solidFill>
                  <a:srgbClr val="125DAD"/>
                </a:solidFill>
                <a:latin typeface="Calibri"/>
              </a:rPr>
              <a:t>framework</a:t>
            </a:r>
            <a:r>
              <a:rPr lang="tr-TR" sz="3500" dirty="0">
                <a:solidFill>
                  <a:srgbClr val="125DAD"/>
                </a:solidFill>
                <a:latin typeface="Calibri"/>
              </a:rPr>
              <a:t> </a:t>
            </a:r>
            <a:r>
              <a:rPr lang="tr-TR" sz="3500" dirty="0" err="1">
                <a:solidFill>
                  <a:srgbClr val="125DAD"/>
                </a:solidFill>
                <a:latin typeface="Calibri"/>
              </a:rPr>
              <a:t>needs</a:t>
            </a:r>
            <a:r>
              <a:rPr lang="tr-TR" sz="3500" dirty="0">
                <a:solidFill>
                  <a:srgbClr val="125DAD"/>
                </a:solidFill>
                <a:latin typeface="Calibri"/>
              </a:rPr>
              <a:t>  </a:t>
            </a:r>
            <a:endParaRPr lang="ru-RU" sz="3500" dirty="0">
              <a:solidFill>
                <a:srgbClr val="125DAD"/>
              </a:solidFill>
              <a:latin typeface="Calibri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35672" y="2284365"/>
            <a:ext cx="7930951" cy="335368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Including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 </a:t>
            </a:r>
          </a:p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Participation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as a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concept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Concrete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definitions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of</a:t>
            </a:r>
          </a:p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process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,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documents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,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steps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,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calendar</a:t>
            </a:r>
            <a:endParaRPr lang="tr-TR" sz="24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Flexibility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in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the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tr-TR" sz="240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local</a:t>
            </a: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r>
              <a:rPr lang="tr-TR" sz="240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tr-TR" sz="2400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tr-TR" sz="300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endParaRPr lang="tr-TR" sz="300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en-US" sz="300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>
              <a:defRPr/>
            </a:pPr>
            <a:endParaRPr lang="ru-RU" sz="300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1154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63" y="1249379"/>
            <a:ext cx="2904119" cy="4205441"/>
          </a:xfrm>
          <a:prstGeom prst="rect">
            <a:avLst/>
          </a:prstGeom>
        </p:spPr>
      </p:pic>
      <p:pic>
        <p:nvPicPr>
          <p:cNvPr id="5" name="Picture 2" descr="Qr code&#10;&#10;Description automatically generate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444" y="2056431"/>
            <a:ext cx="2075180" cy="207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2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5">
            <a:extLst>
              <a:ext uri="{FF2B5EF4-FFF2-40B4-BE49-F238E27FC236}">
                <a16:creationId xmlns:a16="http://schemas.microsoft.com/office/drawing/2014/main" id="{3E11C6EA-CABC-5D46-A729-A0D1667E6543}"/>
              </a:ext>
            </a:extLst>
          </p:cNvPr>
          <p:cNvSpPr txBox="1">
            <a:spLocks/>
          </p:cNvSpPr>
          <p:nvPr/>
        </p:nvSpPr>
        <p:spPr>
          <a:xfrm>
            <a:off x="2426016" y="2882672"/>
            <a:ext cx="3295443" cy="888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B54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125DAD"/>
                </a:solidFill>
                <a:latin typeface="Calibri"/>
              </a:rPr>
              <a:t>Thank you for the attention</a:t>
            </a:r>
            <a:endParaRPr lang="ru-RU" dirty="0">
              <a:solidFill>
                <a:srgbClr val="125DAD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598A30-7749-9147-9FD7-689670AE3F94}"/>
              </a:ext>
            </a:extLst>
          </p:cNvPr>
          <p:cNvSpPr txBox="1"/>
          <p:nvPr/>
        </p:nvSpPr>
        <p:spPr>
          <a:xfrm>
            <a:off x="1933574" y="2482985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09EE9D-2505-3A48-97E6-841517E1973A}"/>
              </a:ext>
            </a:extLst>
          </p:cNvPr>
          <p:cNvSpPr txBox="1"/>
          <p:nvPr/>
        </p:nvSpPr>
        <p:spPr>
          <a:xfrm rot="10800000">
            <a:off x="4348727" y="355799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</p:spTree>
    <p:extLst>
      <p:ext uri="{BB962C8B-B14F-4D97-AF65-F5344CB8AC3E}">
        <p14:creationId xmlns:p14="http://schemas.microsoft.com/office/powerpoint/2010/main" val="60401592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859</TotalTime>
  <Words>111</Words>
  <Application>Microsoft Macintosh PowerPoint</Application>
  <PresentationFormat>Widescreen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1_Custom Design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ÖZGE KONURALP</cp:lastModifiedBy>
  <cp:revision>35</cp:revision>
  <dcterms:created xsi:type="dcterms:W3CDTF">2022-06-01T11:19:18Z</dcterms:created>
  <dcterms:modified xsi:type="dcterms:W3CDTF">2023-05-31T12:25:40Z</dcterms:modified>
</cp:coreProperties>
</file>