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8"/>
  </p:notesMasterIdLst>
  <p:sldIdLst>
    <p:sldId id="256" r:id="rId4"/>
    <p:sldId id="258" r:id="rId5"/>
    <p:sldId id="259" r:id="rId6"/>
    <p:sldId id="260" r:id="rId7"/>
    <p:sldId id="261" r:id="rId8"/>
    <p:sldId id="271" r:id="rId9"/>
    <p:sldId id="269" r:id="rId10"/>
    <p:sldId id="264" r:id="rId11"/>
    <p:sldId id="270" r:id="rId12"/>
    <p:sldId id="265" r:id="rId13"/>
    <p:sldId id="266" r:id="rId14"/>
    <p:sldId id="267" r:id="rId15"/>
    <p:sldId id="268" r:id="rId16"/>
    <p:sldId id="273" r:id="rId17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35E"/>
    <a:srgbClr val="E64B3A"/>
    <a:srgbClr val="B8D447"/>
    <a:srgbClr val="6FBE53"/>
    <a:srgbClr val="4F499C"/>
    <a:srgbClr val="4A82C1"/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5C6D6F-9B25-40B2-88B1-D209ABF27C00}" v="4" dt="2023-05-31T04:21:58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68"/>
  </p:normalViewPr>
  <p:slideViewPr>
    <p:cSldViewPr snapToGrid="0" snapToObjects="1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Allen" userId="bc25a0daadf0d435" providerId="LiveId" clId="{8F5C6D6F-9B25-40B2-88B1-D209ABF27C00}"/>
    <pc:docChg chg="custSel addSld delSld modSld">
      <pc:chgData name="Richard Allen" userId="bc25a0daadf0d435" providerId="LiveId" clId="{8F5C6D6F-9B25-40B2-88B1-D209ABF27C00}" dt="2023-05-31T04:33:25.372" v="20" actId="47"/>
      <pc:docMkLst>
        <pc:docMk/>
      </pc:docMkLst>
      <pc:sldChg chg="delSp modSp">
        <pc:chgData name="Richard Allen" userId="bc25a0daadf0d435" providerId="LiveId" clId="{8F5C6D6F-9B25-40B2-88B1-D209ABF27C00}" dt="2023-05-31T04:21:47.142" v="1" actId="478"/>
        <pc:sldMkLst>
          <pc:docMk/>
          <pc:sldMk cId="3842160086" sldId="266"/>
        </pc:sldMkLst>
        <pc:spChg chg="del mod">
          <ac:chgData name="Richard Allen" userId="bc25a0daadf0d435" providerId="LiveId" clId="{8F5C6D6F-9B25-40B2-88B1-D209ABF27C00}" dt="2023-05-31T04:21:47.142" v="1" actId="478"/>
          <ac:spMkLst>
            <pc:docMk/>
            <pc:sldMk cId="3842160086" sldId="266"/>
            <ac:spMk id="5" creationId="{C52A1D70-DA44-0E4B-9A11-85310ADD54AC}"/>
          </ac:spMkLst>
        </pc:spChg>
      </pc:sldChg>
      <pc:sldChg chg="delSp">
        <pc:chgData name="Richard Allen" userId="bc25a0daadf0d435" providerId="LiveId" clId="{8F5C6D6F-9B25-40B2-88B1-D209ABF27C00}" dt="2023-05-31T04:21:52.965" v="2" actId="478"/>
        <pc:sldMkLst>
          <pc:docMk/>
          <pc:sldMk cId="943023825" sldId="267"/>
        </pc:sldMkLst>
        <pc:spChg chg="del">
          <ac:chgData name="Richard Allen" userId="bc25a0daadf0d435" providerId="LiveId" clId="{8F5C6D6F-9B25-40B2-88B1-D209ABF27C00}" dt="2023-05-31T04:21:52.965" v="2" actId="478"/>
          <ac:spMkLst>
            <pc:docMk/>
            <pc:sldMk cId="943023825" sldId="267"/>
            <ac:spMk id="4" creationId="{5E365C4D-8375-5844-9FBC-BDC65DF94F5A}"/>
          </ac:spMkLst>
        </pc:spChg>
      </pc:sldChg>
      <pc:sldChg chg="delSp">
        <pc:chgData name="Richard Allen" userId="bc25a0daadf0d435" providerId="LiveId" clId="{8F5C6D6F-9B25-40B2-88B1-D209ABF27C00}" dt="2023-05-31T04:21:58.949" v="3" actId="478"/>
        <pc:sldMkLst>
          <pc:docMk/>
          <pc:sldMk cId="3858206401" sldId="268"/>
        </pc:sldMkLst>
        <pc:spChg chg="del">
          <ac:chgData name="Richard Allen" userId="bc25a0daadf0d435" providerId="LiveId" clId="{8F5C6D6F-9B25-40B2-88B1-D209ABF27C00}" dt="2023-05-31T04:21:58.949" v="3" actId="478"/>
          <ac:spMkLst>
            <pc:docMk/>
            <pc:sldMk cId="3858206401" sldId="268"/>
            <ac:spMk id="4" creationId="{1DB1B354-C016-444D-83F0-4790C5D99CF5}"/>
          </ac:spMkLst>
        </pc:spChg>
      </pc:sldChg>
      <pc:sldChg chg="new del">
        <pc:chgData name="Richard Allen" userId="bc25a0daadf0d435" providerId="LiveId" clId="{8F5C6D6F-9B25-40B2-88B1-D209ABF27C00}" dt="2023-05-31T04:33:25.372" v="20" actId="47"/>
        <pc:sldMkLst>
          <pc:docMk/>
          <pc:sldMk cId="534753893" sldId="272"/>
        </pc:sldMkLst>
      </pc:sldChg>
      <pc:sldChg chg="addSp delSp modSp add mod modClrScheme chgLayout">
        <pc:chgData name="Richard Allen" userId="bc25a0daadf0d435" providerId="LiveId" clId="{8F5C6D6F-9B25-40B2-88B1-D209ABF27C00}" dt="2023-05-31T04:33:19.243" v="19" actId="5793"/>
        <pc:sldMkLst>
          <pc:docMk/>
          <pc:sldMk cId="1621957939" sldId="273"/>
        </pc:sldMkLst>
        <pc:spChg chg="del">
          <ac:chgData name="Richard Allen" userId="bc25a0daadf0d435" providerId="LiveId" clId="{8F5C6D6F-9B25-40B2-88B1-D209ABF27C00}" dt="2023-05-31T04:33:07.718" v="7" actId="478"/>
          <ac:spMkLst>
            <pc:docMk/>
            <pc:sldMk cId="1621957939" sldId="273"/>
            <ac:spMk id="3" creationId="{60BFD126-4F14-07BB-346F-73C12B675CAB}"/>
          </ac:spMkLst>
        </pc:spChg>
        <pc:spChg chg="add del mod ord">
          <ac:chgData name="Richard Allen" userId="bc25a0daadf0d435" providerId="LiveId" clId="{8F5C6D6F-9B25-40B2-88B1-D209ABF27C00}" dt="2023-05-31T04:33:13.932" v="8" actId="700"/>
          <ac:spMkLst>
            <pc:docMk/>
            <pc:sldMk cId="1621957939" sldId="273"/>
            <ac:spMk id="4" creationId="{FB6EADC5-8E55-75FF-D831-6607CCF6B5E8}"/>
          </ac:spMkLst>
        </pc:spChg>
        <pc:spChg chg="add del mod ord">
          <ac:chgData name="Richard Allen" userId="bc25a0daadf0d435" providerId="LiveId" clId="{8F5C6D6F-9B25-40B2-88B1-D209ABF27C00}" dt="2023-05-31T04:33:13.932" v="8" actId="700"/>
          <ac:spMkLst>
            <pc:docMk/>
            <pc:sldMk cId="1621957939" sldId="273"/>
            <ac:spMk id="6" creationId="{AC365CD1-77C1-0A7C-1C77-F7F03B116DCE}"/>
          </ac:spMkLst>
        </pc:spChg>
        <pc:spChg chg="del">
          <ac:chgData name="Richard Allen" userId="bc25a0daadf0d435" providerId="LiveId" clId="{8F5C6D6F-9B25-40B2-88B1-D209ABF27C00}" dt="2023-05-31T04:33:04.954" v="6" actId="478"/>
          <ac:spMkLst>
            <pc:docMk/>
            <pc:sldMk cId="1621957939" sldId="273"/>
            <ac:spMk id="7" creationId="{A5BEEC90-0706-2987-1428-1115FCA46B7D}"/>
          </ac:spMkLst>
        </pc:spChg>
        <pc:spChg chg="add mod ord">
          <ac:chgData name="Richard Allen" userId="bc25a0daadf0d435" providerId="LiveId" clId="{8F5C6D6F-9B25-40B2-88B1-D209ABF27C00}" dt="2023-05-31T04:33:19.243" v="19" actId="5793"/>
          <ac:spMkLst>
            <pc:docMk/>
            <pc:sldMk cId="1621957939" sldId="273"/>
            <ac:spMk id="8" creationId="{BBD714CD-7B68-9CFB-7CED-823D0D3CE950}"/>
          </ac:spMkLst>
        </pc:spChg>
        <pc:spChg chg="add mod ord">
          <ac:chgData name="Richard Allen" userId="bc25a0daadf0d435" providerId="LiveId" clId="{8F5C6D6F-9B25-40B2-88B1-D209ABF27C00}" dt="2023-05-31T04:33:13.932" v="8" actId="700"/>
          <ac:spMkLst>
            <pc:docMk/>
            <pc:sldMk cId="1621957939" sldId="273"/>
            <ac:spMk id="9" creationId="{7D3DF4B4-5850-617C-53C0-9467E264E2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05/31/2023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963509" y="6374605"/>
            <a:ext cx="745528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21042" y="6356350"/>
            <a:ext cx="432759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Podgorica, Montenegro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WELCOME!</a:t>
            </a:r>
            <a:b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AB41ED-0CA2-058A-5B56-03A9302BD851}"/>
              </a:ext>
            </a:extLst>
          </p:cNvPr>
          <p:cNvSpPr/>
          <p:nvPr/>
        </p:nvSpPr>
        <p:spPr>
          <a:xfrm>
            <a:off x="1664208" y="1579566"/>
            <a:ext cx="8631936" cy="1388616"/>
          </a:xfrm>
          <a:prstGeom prst="rect">
            <a:avLst/>
          </a:prstGeom>
          <a:solidFill>
            <a:srgbClr val="4F4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1. Enabling Environment for Civil Society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592EA2-C97F-907F-22EB-4E04B9410197}"/>
              </a:ext>
            </a:extLst>
          </p:cNvPr>
          <p:cNvSpPr/>
          <p:nvPr/>
        </p:nvSpPr>
        <p:spPr>
          <a:xfrm>
            <a:off x="1664208" y="3116023"/>
            <a:ext cx="8631936" cy="1388616"/>
          </a:xfrm>
          <a:prstGeom prst="rect">
            <a:avLst/>
          </a:prstGeom>
          <a:solidFill>
            <a:srgbClr val="6FB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2. Government – Civil Society Cooperation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DBC2DA-F8E0-03B0-BFD1-3E4D5A309CF8}"/>
              </a:ext>
            </a:extLst>
          </p:cNvPr>
          <p:cNvSpPr/>
          <p:nvPr/>
        </p:nvSpPr>
        <p:spPr>
          <a:xfrm>
            <a:off x="1664208" y="4645854"/>
            <a:ext cx="8631936" cy="1388616"/>
          </a:xfrm>
          <a:prstGeom prst="rect">
            <a:avLst/>
          </a:prstGeom>
          <a:solidFill>
            <a:srgbClr val="E6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3. Civil Society Capacities and Accountability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06BC37B-CACB-D624-3D04-5FB97AE8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2861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EU Civil Society Forum – How it is organised</a:t>
            </a:r>
          </a:p>
        </p:txBody>
      </p:sp>
    </p:spTree>
    <p:extLst>
      <p:ext uri="{BB962C8B-B14F-4D97-AF65-F5344CB8AC3E}">
        <p14:creationId xmlns:p14="http://schemas.microsoft.com/office/powerpoint/2010/main" val="121134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1 – Enabling Environment (day 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377440" y="1508760"/>
            <a:ext cx="8586216" cy="1522476"/>
          </a:xfrm>
          <a:prstGeom prst="rect">
            <a:avLst/>
          </a:prstGeom>
          <a:solidFill>
            <a:srgbClr val="4F4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Enabling Environment – a civil society under pressure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377440" y="3319272"/>
            <a:ext cx="2523744" cy="2706623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1: </a:t>
            </a:r>
          </a:p>
          <a:p>
            <a:r>
              <a:rPr lang="en-GB" sz="2400" dirty="0"/>
              <a:t>Digital tools for protecting the enabling environment and promoting the Rule of Law.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408676" y="3319273"/>
            <a:ext cx="2523744" cy="2706622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2:</a:t>
            </a:r>
          </a:p>
          <a:p>
            <a:r>
              <a:rPr lang="en-GB" sz="2400" dirty="0"/>
              <a:t>Safety and security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439912" y="3319273"/>
            <a:ext cx="2523744" cy="2706622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3: Enabling environment and CSO financial sustainability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6015E0-93C9-DE3D-9775-C899DAF0C14B}"/>
              </a:ext>
            </a:extLst>
          </p:cNvPr>
          <p:cNvSpPr txBox="1"/>
          <p:nvPr/>
        </p:nvSpPr>
        <p:spPr>
          <a:xfrm>
            <a:off x="603504" y="2130552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10:45 – 12:00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256DAB-4129-DE9E-E1BF-2A21B8EE6563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12:00 – 13:00</a:t>
            </a:r>
          </a:p>
        </p:txBody>
      </p:sp>
    </p:spTree>
    <p:extLst>
      <p:ext uri="{BB962C8B-B14F-4D97-AF65-F5344CB8AC3E}">
        <p14:creationId xmlns:p14="http://schemas.microsoft.com/office/powerpoint/2010/main" val="240278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2 – Government – civil society cooperation (day 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505456" y="1508760"/>
            <a:ext cx="8586216" cy="1522476"/>
          </a:xfrm>
          <a:prstGeom prst="rect">
            <a:avLst/>
          </a:prstGeom>
          <a:solidFill>
            <a:srgbClr val="6FB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Government-civil society cooperation – a win-win if we can make it happen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505456" y="3319272"/>
            <a:ext cx="2523744" cy="2706623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1: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Use of digital tools to increase public engagement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536692" y="3319273"/>
            <a:ext cx="2523744" cy="2706622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2: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Green Agenda and regional cooperation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567928" y="3319273"/>
            <a:ext cx="2523744" cy="2706622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3: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Local cooperation in the provision of services for local communities’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2C8C36-6D40-BB79-E529-2FCEEAE46762}"/>
              </a:ext>
            </a:extLst>
          </p:cNvPr>
          <p:cNvSpPr txBox="1"/>
          <p:nvPr/>
        </p:nvSpPr>
        <p:spPr>
          <a:xfrm>
            <a:off x="603504" y="213055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14:15 – 15:30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D178C-05CA-E62A-7FB3-58B07C76BDA9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16:00 – 17:00</a:t>
            </a:r>
          </a:p>
        </p:txBody>
      </p:sp>
    </p:spTree>
    <p:extLst>
      <p:ext uri="{BB962C8B-B14F-4D97-AF65-F5344CB8AC3E}">
        <p14:creationId xmlns:p14="http://schemas.microsoft.com/office/powerpoint/2010/main" val="29645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3 – CSO Capacities and Accountability (day 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121408" y="1508760"/>
            <a:ext cx="8586216" cy="1522476"/>
          </a:xfrm>
          <a:prstGeom prst="rect">
            <a:avLst/>
          </a:prstGeom>
          <a:solidFill>
            <a:srgbClr val="E6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CSO capacity and accountability – no time for complacency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121408" y="3319272"/>
            <a:ext cx="2523744" cy="2706623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1: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Mainstreaming diversity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152644" y="3319273"/>
            <a:ext cx="2523744" cy="2706622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2: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Skills for non-profits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183880" y="3319273"/>
            <a:ext cx="2523744" cy="2706622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3: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Governance and accountability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39CF1-095B-BE6D-856F-84BB6B305235}"/>
              </a:ext>
            </a:extLst>
          </p:cNvPr>
          <p:cNvSpPr txBox="1"/>
          <p:nvPr/>
        </p:nvSpPr>
        <p:spPr>
          <a:xfrm>
            <a:off x="603504" y="213055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09:00 – 10:30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04676B-F2EB-B7F7-FC09-B6B4E3876834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11:00 – 12:00</a:t>
            </a:r>
          </a:p>
        </p:txBody>
      </p:sp>
    </p:spTree>
    <p:extLst>
      <p:ext uri="{BB962C8B-B14F-4D97-AF65-F5344CB8AC3E}">
        <p14:creationId xmlns:p14="http://schemas.microsoft.com/office/powerpoint/2010/main" val="243244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Podgorica, Montenegro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ENJOY!</a:t>
            </a:r>
            <a:b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6883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DC385-BB6D-CFAD-2BE1-BAC6001E7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863552"/>
            <a:ext cx="7532350" cy="53086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A79909-7317-702B-1FB6-755A91338DED}"/>
              </a:ext>
            </a:extLst>
          </p:cNvPr>
          <p:cNvSpPr txBox="1"/>
          <p:nvPr/>
        </p:nvSpPr>
        <p:spPr>
          <a:xfrm>
            <a:off x="338328" y="2386584"/>
            <a:ext cx="2359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The Guidelines</a:t>
            </a:r>
          </a:p>
        </p:txBody>
      </p:sp>
    </p:spTree>
    <p:extLst>
      <p:ext uri="{BB962C8B-B14F-4D97-AF65-F5344CB8AC3E}">
        <p14:creationId xmlns:p14="http://schemas.microsoft.com/office/powerpoint/2010/main" val="2372145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CFAC1-BBE9-6216-0F23-F6B2DBEA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What is in the Guidelines?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11577-FEA6-1EBA-BEE4-36DAC3072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8587"/>
            <a:ext cx="10941424" cy="2123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The Guidelines consist of:</a:t>
            </a:r>
          </a:p>
          <a:p>
            <a:pPr marL="0" indent="0">
              <a:buNone/>
            </a:pPr>
            <a:r>
              <a:rPr lang="en-GB" sz="2200" b="1" dirty="0" err="1">
                <a:solidFill>
                  <a:srgbClr val="00B0F0"/>
                </a:solidFill>
              </a:rPr>
              <a:t>i</a:t>
            </a:r>
            <a:r>
              <a:rPr lang="en-GB" sz="2200" dirty="0"/>
              <a:t>    a set of standards for Authorities and civil society to meet;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B0F0"/>
                </a:solidFill>
              </a:rPr>
              <a:t>ii </a:t>
            </a:r>
            <a:r>
              <a:rPr lang="en-GB" sz="2200" dirty="0"/>
              <a:t>  a set of indicators against which each IPA Beneficiary can be measured to assess its progress in meeting the standards.</a:t>
            </a:r>
          </a:p>
        </p:txBody>
      </p:sp>
      <p:pic>
        <p:nvPicPr>
          <p:cNvPr id="6146" name="Picture 2" descr="page9image5772368">
            <a:extLst>
              <a:ext uri="{FF2B5EF4-FFF2-40B4-BE49-F238E27FC236}">
                <a16:creationId xmlns:a16="http://schemas.microsoft.com/office/drawing/2014/main" id="{E03E39D6-3774-C642-911B-21CE60C39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6477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page9image5772576">
            <a:extLst>
              <a:ext uri="{FF2B5EF4-FFF2-40B4-BE49-F238E27FC236}">
                <a16:creationId xmlns:a16="http://schemas.microsoft.com/office/drawing/2014/main" id="{7F75C838-6EB2-814E-AE8A-FB2A3C9F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6477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page9image5774656">
            <a:extLst>
              <a:ext uri="{FF2B5EF4-FFF2-40B4-BE49-F238E27FC236}">
                <a16:creationId xmlns:a16="http://schemas.microsoft.com/office/drawing/2014/main" id="{56F1BFBD-5442-B24D-A591-43BB9E225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2" y="2561666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age9image5774864">
            <a:extLst>
              <a:ext uri="{FF2B5EF4-FFF2-40B4-BE49-F238E27FC236}">
                <a16:creationId xmlns:a16="http://schemas.microsoft.com/office/drawing/2014/main" id="{F2D4EBCF-37D1-BD4B-9E83-682561923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page9image5775072">
            <a:extLst>
              <a:ext uri="{FF2B5EF4-FFF2-40B4-BE49-F238E27FC236}">
                <a16:creationId xmlns:a16="http://schemas.microsoft.com/office/drawing/2014/main" id="{62BDB9A0-4DDB-424D-BCDD-525E506A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age9image5775280">
            <a:extLst>
              <a:ext uri="{FF2B5EF4-FFF2-40B4-BE49-F238E27FC236}">
                <a16:creationId xmlns:a16="http://schemas.microsoft.com/office/drawing/2014/main" id="{DB6C87BF-59E7-F246-842D-CAE264F22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27" y="2572498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page9image5775488">
            <a:extLst>
              <a:ext uri="{FF2B5EF4-FFF2-40B4-BE49-F238E27FC236}">
                <a16:creationId xmlns:a16="http://schemas.microsoft.com/office/drawing/2014/main" id="{EFD3786E-4C45-4A49-8844-3763BA0C3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age9image5775696">
            <a:extLst>
              <a:ext uri="{FF2B5EF4-FFF2-40B4-BE49-F238E27FC236}">
                <a16:creationId xmlns:a16="http://schemas.microsoft.com/office/drawing/2014/main" id="{AB812D5A-2E0B-FF43-8768-A0897A14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page9image5778816">
            <a:extLst>
              <a:ext uri="{FF2B5EF4-FFF2-40B4-BE49-F238E27FC236}">
                <a16:creationId xmlns:a16="http://schemas.microsoft.com/office/drawing/2014/main" id="{8DC06046-3ED4-FA41-A1FE-22B53F01E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4" y="2931461"/>
            <a:ext cx="279400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page9image5774656">
            <a:extLst>
              <a:ext uri="{FF2B5EF4-FFF2-40B4-BE49-F238E27FC236}">
                <a16:creationId xmlns:a16="http://schemas.microsoft.com/office/drawing/2014/main" id="{C755E26F-36B8-CD4B-A7F2-3BB86131A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20" y="3126441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page9image5775280">
            <a:extLst>
              <a:ext uri="{FF2B5EF4-FFF2-40B4-BE49-F238E27FC236}">
                <a16:creationId xmlns:a16="http://schemas.microsoft.com/office/drawing/2014/main" id="{399876D1-9DBF-3642-9F38-28E89D015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6" y="3119344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" descr="page9image5778816">
            <a:extLst>
              <a:ext uri="{FF2B5EF4-FFF2-40B4-BE49-F238E27FC236}">
                <a16:creationId xmlns:a16="http://schemas.microsoft.com/office/drawing/2014/main" id="{E68FC8DB-F3BF-0E4C-9839-BE410AA76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82" y="3478307"/>
            <a:ext cx="279400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C64FAA-2196-3E4A-8F4D-349751F91CDC}"/>
              </a:ext>
            </a:extLst>
          </p:cNvPr>
          <p:cNvSpPr/>
          <p:nvPr/>
        </p:nvSpPr>
        <p:spPr>
          <a:xfrm>
            <a:off x="1107702" y="4423956"/>
            <a:ext cx="9967262" cy="87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</a:pPr>
            <a:r>
              <a:rPr lang="en-GB" sz="2200" b="1" dirty="0">
                <a:solidFill>
                  <a:srgbClr val="4472C4">
                    <a:lumMod val="75000"/>
                  </a:srgbClr>
                </a:solidFill>
              </a:rPr>
              <a:t>The standards are based on regional and international legislation and norms that have already been accepted by all in the Western Balkans and Turkey region.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92AB41-E846-6942-9BC8-FE7E4DC4CF07}"/>
              </a:ext>
            </a:extLst>
          </p:cNvPr>
          <p:cNvSpPr txBox="1"/>
          <p:nvPr/>
        </p:nvSpPr>
        <p:spPr>
          <a:xfrm>
            <a:off x="1199220" y="4423956"/>
            <a:ext cx="9875744" cy="87780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D9C05D60-BAAC-074D-BBA0-F9744D3A2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929" y="6426220"/>
            <a:ext cx="7602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PFSquareSansPro"/>
              </a:rPr>
              <a:t>DG NEAR GUIDELINES FOR EU SUPPORT TO CIVIL SOCIETY IN THE ENLARGEMENT REGION, 2021-2027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FFFF"/>
                </a:solidFill>
                <a:effectLst/>
                <a:latin typeface="PFSquareSansPro"/>
              </a:rPr>
              <a:t> </a:t>
            </a:r>
            <a:r>
              <a:rPr kumimoji="0" lang="en-US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708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F69B78-441E-EDDF-600B-697507F2A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130" y="658368"/>
            <a:ext cx="3883031" cy="55412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96C852-C65F-AE15-3FB9-A099228F0BA9}"/>
              </a:ext>
            </a:extLst>
          </p:cNvPr>
          <p:cNvSpPr txBox="1"/>
          <p:nvPr/>
        </p:nvSpPr>
        <p:spPr>
          <a:xfrm>
            <a:off x="502920" y="2302734"/>
            <a:ext cx="4718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Baseline Assessment Report 2021</a:t>
            </a:r>
          </a:p>
        </p:txBody>
      </p:sp>
    </p:spTree>
    <p:extLst>
      <p:ext uri="{BB962C8B-B14F-4D97-AF65-F5344CB8AC3E}">
        <p14:creationId xmlns:p14="http://schemas.microsoft.com/office/powerpoint/2010/main" val="230899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9401-49CB-BCAF-B941-FB02242A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Assessment against the EU Guidelines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46B221-082B-964A-AEDE-1317E9A1A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867" y="2027099"/>
            <a:ext cx="700114" cy="700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5FE0F6-8B79-5740-BAB9-FAC5E513C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327" y="2027100"/>
            <a:ext cx="693316" cy="7001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6B1EFD-512C-264C-A9B5-86BDD175B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072" y="1973312"/>
            <a:ext cx="705306" cy="8178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F6C026-5137-D744-9358-8DD57425F211}"/>
              </a:ext>
            </a:extLst>
          </p:cNvPr>
          <p:cNvSpPr/>
          <p:nvPr/>
        </p:nvSpPr>
        <p:spPr>
          <a:xfrm>
            <a:off x="649355" y="2930640"/>
            <a:ext cx="194513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There are </a:t>
            </a:r>
            <a:r>
              <a:rPr lang="en-GB" sz="3000" b="1" dirty="0">
                <a:solidFill>
                  <a:srgbClr val="00B0F0"/>
                </a:solidFill>
              </a:rPr>
              <a:t>59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sz="3000" b="1" dirty="0">
                <a:solidFill>
                  <a:srgbClr val="00B0F0"/>
                </a:solidFill>
              </a:rPr>
              <a:t>indicators</a:t>
            </a:r>
            <a:r>
              <a:rPr lang="en-GB" b="1" dirty="0">
                <a:solidFill>
                  <a:srgbClr val="00B0F0"/>
                </a:solidFill>
              </a:rPr>
              <a:t>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defined in the guidelines, linked to sub-objectives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B7532E-685D-B544-88CE-92A2B86DEECC}"/>
              </a:ext>
            </a:extLst>
          </p:cNvPr>
          <p:cNvSpPr/>
          <p:nvPr/>
        </p:nvSpPr>
        <p:spPr>
          <a:xfrm>
            <a:off x="2835253" y="2990776"/>
            <a:ext cx="433329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Data to assess performance in each of the IPA Beneficiaries comes from </a:t>
            </a:r>
            <a:r>
              <a:rPr lang="en-GB" sz="3000" b="1" dirty="0">
                <a:solidFill>
                  <a:srgbClr val="00B0F0"/>
                </a:solidFill>
              </a:rPr>
              <a:t>multiple sources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, including: 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a survey of CSOs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a survey of Government representatives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legal analysis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review of existing research &amp; secondary data 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verified through focus groups and consultation.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1A3814-4E91-5D43-81F4-A513ACAF896A}"/>
              </a:ext>
            </a:extLst>
          </p:cNvPr>
          <p:cNvSpPr/>
          <p:nvPr/>
        </p:nvSpPr>
        <p:spPr>
          <a:xfrm>
            <a:off x="7389320" y="2897469"/>
            <a:ext cx="17367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00B0F0"/>
                </a:solidFill>
              </a:rPr>
              <a:t>Research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 was conducted by an impartial team of experts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16038F-491A-804B-8842-3FA296AD2D85}"/>
              </a:ext>
            </a:extLst>
          </p:cNvPr>
          <p:cNvSpPr/>
          <p:nvPr/>
        </p:nvSpPr>
        <p:spPr>
          <a:xfrm>
            <a:off x="9705410" y="2918086"/>
            <a:ext cx="197553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00B0F0"/>
                </a:solidFill>
              </a:rPr>
              <a:t>A report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will be produced periodically. </a:t>
            </a:r>
          </a:p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The baseline year is 2021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3F1CDC-7E25-D544-9D37-9032D5755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509" y="1912067"/>
            <a:ext cx="980141" cy="78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1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897CE-ECC7-5038-351D-68ABF5E0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9178"/>
            <a:ext cx="10515600" cy="2935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public authorities: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A framework for Government strategies for cooperation with civil society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Understanding EU expectations for meeting standards regarding civil society in the EU approximation process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Data for monitoring progress in meeting international standards and implementation of civil society cooperation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384216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192" y="2436109"/>
            <a:ext cx="10515600" cy="3123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civil society: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Supports a shared view on expected results of EU assistance for enabling environment, government – civil society cooperation and CSOs’ performance and accountability standards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Data, evidence and analysis for assessments of current state of civil society – informing priorities and underpinning funding applications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CSOs’ own development strategies and priorities for strengthening CSO accountability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C0E232-A382-30DA-7D01-D696E82D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</p:spTree>
    <p:extLst>
      <p:ext uri="{BB962C8B-B14F-4D97-AF65-F5344CB8AC3E}">
        <p14:creationId xmlns:p14="http://schemas.microsoft.com/office/powerpoint/2010/main" val="94302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7978"/>
            <a:ext cx="10515600" cy="2567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EU: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A</a:t>
            </a:r>
            <a:r>
              <a:rPr lang="en-GB" sz="2200" b="0" i="0" u="none" strike="noStrike" baseline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ssist in designing, implementing and evaluating EU support to civil society – priorities, challenges and what works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Provides </a:t>
            </a:r>
            <a:r>
              <a:rPr lang="en-GB" sz="2200" b="0" i="0" u="none" strike="noStrike" baseline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analysis of the state of civil society, informs progress assessments for annual EC reporting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BEEC90-0706-2987-1428-1115FCA4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</p:spTree>
    <p:extLst>
      <p:ext uri="{BB962C8B-B14F-4D97-AF65-F5344CB8AC3E}">
        <p14:creationId xmlns:p14="http://schemas.microsoft.com/office/powerpoint/2010/main" val="385820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BD714CD-7B68-9CFB-7CED-823D0D3C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now…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3DF4B4-5850-617C-53C0-9467E264E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5793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76A76CB1-5B67-488F-9E8B-B658C8DE38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4F1146D4-67D4-4A08-96B0-EE8BFDDC4958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935327BA-CFAB-422D-BFDC-0458BA1250B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531</TotalTime>
  <Words>567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PFSquareSansPro</vt:lpstr>
      <vt:lpstr>PFSquareSansPro-Light</vt:lpstr>
      <vt:lpstr>1_Custom Design</vt:lpstr>
      <vt:lpstr>Custom Design</vt:lpstr>
      <vt:lpstr>Office Theme</vt:lpstr>
      <vt:lpstr>PowerPoint Presentation</vt:lpstr>
      <vt:lpstr>EU Civil Society Forum – How it is organised</vt:lpstr>
      <vt:lpstr>Part 1 – Enabling Environment (day 1)</vt:lpstr>
      <vt:lpstr>Part 2 – Government – civil society cooperation (day 1)</vt:lpstr>
      <vt:lpstr>Part 3 – CSO Capacities and Accountability (day 2)</vt:lpstr>
      <vt:lpstr>PowerPoint Presentation</vt:lpstr>
      <vt:lpstr>PowerPoint Presentation</vt:lpstr>
      <vt:lpstr>What is in the Guidelines?</vt:lpstr>
      <vt:lpstr>PowerPoint Presentation</vt:lpstr>
      <vt:lpstr>Assessment against the EU Guidelines</vt:lpstr>
      <vt:lpstr>What can the Guidelines and the Assessments be used for?</vt:lpstr>
      <vt:lpstr>What can the Guidelines and the Assessments be used for?</vt:lpstr>
      <vt:lpstr>What can the Guidelines and the Assessments be used for?</vt:lpstr>
      <vt:lpstr>And now…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Allen</dc:creator>
  <cp:lastModifiedBy>Richard Allen</cp:lastModifiedBy>
  <cp:revision>7</cp:revision>
  <dcterms:created xsi:type="dcterms:W3CDTF">2023-05-29T07:52:14Z</dcterms:created>
  <dcterms:modified xsi:type="dcterms:W3CDTF">2023-05-31T04:33:36Z</dcterms:modified>
</cp:coreProperties>
</file>