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8" r:id="rId1"/>
    <p:sldMasterId id="2147483684" r:id="rId2"/>
    <p:sldMasterId id="2147483722" r:id="rId3"/>
  </p:sldMasterIdLst>
  <p:notesMasterIdLst>
    <p:notesMasterId r:id="rId8"/>
  </p:notesMasterIdLst>
  <p:sldIdLst>
    <p:sldId id="256" r:id="rId4"/>
    <p:sldId id="257" r:id="rId5"/>
    <p:sldId id="258" r:id="rId6"/>
    <p:sldId id="259" r:id="rId7"/>
  </p:sldIdLst>
  <p:sldSz cx="12192000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5DAD"/>
    <a:srgbClr val="42A5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BAFF7E-869A-4495-8D2B-08F9D0B5241B}" v="19" dt="2023-05-30T21:13:58.7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21"/>
    <p:restoredTop sz="94868"/>
  </p:normalViewPr>
  <p:slideViewPr>
    <p:cSldViewPr snapToGrid="0" snapToObjects="1">
      <p:cViewPr varScale="1">
        <p:scale>
          <a:sx n="71" d="100"/>
          <a:sy n="71" d="100"/>
        </p:scale>
        <p:origin x="50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5" d="100"/>
          <a:sy n="65" d="100"/>
        </p:scale>
        <p:origin x="3154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F6CFF-B5A7-CC48-AC16-DC9C85C6589F}" type="datetimeFigureOut">
              <a:rPr lang="en-US" smtClean="0"/>
              <a:t>30-May-23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0B721-9EA3-DF47-AA6D-12EE83C91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94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4E378-1D8A-426D-93AC-65BE7B7D3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983925-0CF5-44CE-B1B9-D5EB2D109C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43" indent="0" algn="ctr">
              <a:buNone/>
              <a:defRPr sz="2000"/>
            </a:lvl2pPr>
            <a:lvl3pPr marL="914485" indent="0" algn="ctr">
              <a:buNone/>
              <a:defRPr sz="1800"/>
            </a:lvl3pPr>
            <a:lvl4pPr marL="1371728" indent="0" algn="ctr">
              <a:buNone/>
              <a:defRPr sz="1600"/>
            </a:lvl4pPr>
            <a:lvl5pPr marL="1828971" indent="0" algn="ctr">
              <a:buNone/>
              <a:defRPr sz="1600"/>
            </a:lvl5pPr>
            <a:lvl6pPr marL="2286214" indent="0" algn="ctr">
              <a:buNone/>
              <a:defRPr sz="1600"/>
            </a:lvl6pPr>
            <a:lvl7pPr marL="2743456" indent="0" algn="ctr">
              <a:buNone/>
              <a:defRPr sz="1600"/>
            </a:lvl7pPr>
            <a:lvl8pPr marL="3200699" indent="0" algn="ctr">
              <a:buNone/>
              <a:defRPr sz="1600"/>
            </a:lvl8pPr>
            <a:lvl9pPr marL="3657942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31A18-48ED-4821-92C0-B0B6888A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64EB9-3FB6-40B4-98B9-541F4BBE4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FEFD8-2229-4A09-BC99-A831B2665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986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58AA4-EA9D-410C-9413-F9E6C4996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169F4-64EC-41C0-8818-5D60EEA6E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EF943C-4C2B-4A5C-B1BE-300A5ECAE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48686-02F1-47F2-B9AE-A56FC5692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0BE08-83CB-4003-8790-47B2D6CED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606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72D94-913A-48CE-8D8A-61105E808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DACA9-EB45-4E21-877B-704B6F73A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4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8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2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9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9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498DD-D204-40F2-8C07-42A93EC8F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49103-A20D-4885-BDFC-46632E0E1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22E525-B4BE-4840-BBC4-24BA09D8C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346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78D50-9D00-4C6C-B5DA-C93B138D0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5B035-DD8B-4E08-B48B-BB9D953859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102A61-1B61-43CB-B7BE-589AAAC51F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0D9253-4162-4700-A7D6-88806EA3A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1BE5D6-EFF1-47CA-9709-984B1B56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8E7684-AC3F-4C95-A28A-D3C699EC7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427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02707-1003-457F-B51A-1BB3CC291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003FAF-40B1-435C-88C8-BCA631363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D2EDAD-40A0-456C-96E9-8248AEAE53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9B79D7-29DD-4B68-8C2C-7D6E11E2F4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D596A8-0136-4D4F-93A1-944FDC8C79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AD2BD3-5E32-422B-9831-9BEDF5792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7CED1E-4915-4E29-9E3F-169F185CB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49CDA7-2BA2-45BE-AC0E-E786F6FEC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115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3BBBE-1363-4A6B-9E1E-1B55DE602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C36742-B1DD-441E-934B-868880694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4263B7-1C62-43FB-88A7-2CEF4A2D1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3CD179-FD2C-4C3A-B5AC-ACD21B073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672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8C0FF7-94F6-4B46-BE15-748769733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8D08B1-32BA-430D-BD09-0B5FD03AF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730F7-82C0-4AEC-A5A7-388CA573E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860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943EA-EAFE-4223-B3CE-2C50C579F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C6725-3296-4A09-AC48-8EDC271C3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6FA4FC-3B15-4F95-96DB-1F260E165A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E62E7-0CEA-44AE-B642-BC6F51737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97C12B-5EF2-49C7-A65B-40FDA7100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CAD537-D595-49DA-9E4C-42EA9AF7C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73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1644D-F051-4FA7-B85B-A543E8A60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D762B1-7220-4B58-B4A5-8C6587A198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43" indent="0">
              <a:buNone/>
              <a:defRPr sz="2800"/>
            </a:lvl2pPr>
            <a:lvl3pPr marL="914485" indent="0">
              <a:buNone/>
              <a:defRPr sz="2400"/>
            </a:lvl3pPr>
            <a:lvl4pPr marL="1371728" indent="0">
              <a:buNone/>
              <a:defRPr sz="2000"/>
            </a:lvl4pPr>
            <a:lvl5pPr marL="1828971" indent="0">
              <a:buNone/>
              <a:defRPr sz="2000"/>
            </a:lvl5pPr>
            <a:lvl6pPr marL="2286214" indent="0">
              <a:buNone/>
              <a:defRPr sz="2000"/>
            </a:lvl6pPr>
            <a:lvl7pPr marL="2743456" indent="0">
              <a:buNone/>
              <a:defRPr sz="2000"/>
            </a:lvl7pPr>
            <a:lvl8pPr marL="3200699" indent="0">
              <a:buNone/>
              <a:defRPr sz="2000"/>
            </a:lvl8pPr>
            <a:lvl9pPr marL="3657942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1C4A4-F56C-47BA-83A4-275EAD19A4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0B7E9B-D6D3-43A4-8C6B-C612914BB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970D22-251C-47EB-929D-965932D2B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0C3A26-FC54-4135-8C1C-05FFFD773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112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6119C-3FD7-4689-B76A-67A100CEB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33395B-8014-4E5B-B098-52D43D4F6B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C725A-2197-42AA-B3B6-7F58DD096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BF039-A589-4BEA-9E0A-9EB885D16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7C4158-6056-4ECE-8CDC-2B8035F23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141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BA2E39-F9F3-4225-9B74-216EA9664B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AE9B46-2BEC-46F8-965E-46EBBDB2F6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8DC0E-397E-4D2F-9052-2321FBF6C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46B588-4B18-45FF-9A5F-27C312241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E9FAB-1A86-4DC6-88EA-2913471FF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234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A90A3-AC12-49EC-8427-93E8AAC9D9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E4257C-C744-4EDD-9700-A72535781D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43" indent="0" algn="ctr">
              <a:buNone/>
              <a:defRPr sz="2000"/>
            </a:lvl2pPr>
            <a:lvl3pPr marL="914485" indent="0" algn="ctr">
              <a:buNone/>
              <a:defRPr sz="1800"/>
            </a:lvl3pPr>
            <a:lvl4pPr marL="1371728" indent="0" algn="ctr">
              <a:buNone/>
              <a:defRPr sz="1600"/>
            </a:lvl4pPr>
            <a:lvl5pPr marL="1828971" indent="0" algn="ctr">
              <a:buNone/>
              <a:defRPr sz="1600"/>
            </a:lvl5pPr>
            <a:lvl6pPr marL="2286214" indent="0" algn="ctr">
              <a:buNone/>
              <a:defRPr sz="1600"/>
            </a:lvl6pPr>
            <a:lvl7pPr marL="2743456" indent="0" algn="ctr">
              <a:buNone/>
              <a:defRPr sz="1600"/>
            </a:lvl7pPr>
            <a:lvl8pPr marL="3200699" indent="0" algn="ctr">
              <a:buNone/>
              <a:defRPr sz="1600"/>
            </a:lvl8pPr>
            <a:lvl9pPr marL="3657942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A387A-E741-4E9D-95C6-4C85B8BA2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C950D-B39A-426B-A78A-A80231D58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2F3CB9-EC46-436F-8BEE-39DFE1197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13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0EDC6-0DAD-4636-B7BA-58AA90068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6C4B0-E78E-446F-9D2D-EC7E65758D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09A42-48DB-49BB-896A-3103CADE3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84FC1-0F31-4C2F-9850-91270464E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C4490-3871-4C40-943F-F3F655572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618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A418-4CE1-4D55-AFEE-317B5C6DE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E25F2-9790-4B66-A287-1B46E3F87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4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8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2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9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9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9F3FA-A744-45F2-AC5A-EAA8753DF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F37B1-02D7-4E33-B5A5-3CD98DAC7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25F715-136E-4038-9BA6-E0C127D3B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297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C7CCA-5EDB-402C-B7DC-5B2616B26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BF304-C4B3-41C4-9DF5-D7EEFEB7C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AB39C3-1D3F-4285-9DBA-72E1D57A8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980974-9B18-4741-8D96-6FDFFD99E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1C7A49-656B-4FC5-9D7A-FF326CFA0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73D55B-5F62-4C6A-AD5D-CDC8ED56B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7813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63F21-F343-4362-B3FE-500BEE895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98037-910F-4CF8-B304-2D2D0CB84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FB256D-9DEA-4C2D-A4AF-AE092EF52A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8B2097-59C6-4A69-BA49-64158C210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63AF0B-DF18-450B-8837-560BFE936E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67AC3-F62C-49D9-9BB6-B57489D0E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A87ACF-9376-41E2-934E-DD58E06B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BCA81C-8758-4899-90FB-BA19C1792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011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8B5A7-227E-4044-9D65-5D5B24763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200C27-11E1-4FA7-96F5-B3BFEEC39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2B2BBB-97B8-45B4-BE6C-F5CB20496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B0A996-BAC7-484E-8DD3-43C9A60EE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5546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8BB18F-A8C8-4ABF-B3C1-F2D4946D8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CBE637-9DEB-4DEC-BB25-0F47DA385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2A21E5-54BC-43B6-A4CA-5F0912DD8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4103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69CFB-04E1-470D-A641-3EE6A21EB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09658-B38C-4A12-A9DF-77EB6D2C8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4A1F2-CA3A-449E-8A99-B7AF5F662C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C9D210-5C97-440A-85CA-8CFB8C5E6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D15697-9F1B-4E25-9F4A-E54FAE561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0CD7A-2F9E-4F01-AA5F-6620C2402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5512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67A25-13C9-4BD8-80E1-B68099E3D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4D342C-8F20-49F6-95A3-2AA82553A5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43" indent="0">
              <a:buNone/>
              <a:defRPr sz="2800"/>
            </a:lvl2pPr>
            <a:lvl3pPr marL="914485" indent="0">
              <a:buNone/>
              <a:defRPr sz="2400"/>
            </a:lvl3pPr>
            <a:lvl4pPr marL="1371728" indent="0">
              <a:buNone/>
              <a:defRPr sz="2000"/>
            </a:lvl4pPr>
            <a:lvl5pPr marL="1828971" indent="0">
              <a:buNone/>
              <a:defRPr sz="2000"/>
            </a:lvl5pPr>
            <a:lvl6pPr marL="2286214" indent="0">
              <a:buNone/>
              <a:defRPr sz="2000"/>
            </a:lvl6pPr>
            <a:lvl7pPr marL="2743456" indent="0">
              <a:buNone/>
              <a:defRPr sz="2000"/>
            </a:lvl7pPr>
            <a:lvl8pPr marL="3200699" indent="0">
              <a:buNone/>
              <a:defRPr sz="2000"/>
            </a:lvl8pPr>
            <a:lvl9pPr marL="3657942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CC1D45-0772-4F26-97D7-8464A8C0A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2A1094-D9C6-4EC2-9100-77F661B48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E5D94E-F3F6-41A7-BD95-616727AD3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0D40F9-A497-44F2-9695-5D11BE9B6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8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249C9-DEB6-4F38-AE80-4262B1796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ADA35B-268A-4F55-B2C4-C3EFCE1386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F6961-63B4-4548-9BA5-12B9FE58C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177D2-F008-431E-9375-74527B776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E3917-2D32-40AF-849F-8C198A54B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8207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C717D3-FDAA-4177-9E3B-01FBC000DB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246DE3-369E-4101-8F0F-B29BE8895A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D0829-8448-4CD1-A86C-C88FE0F5C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35BFF-F0E7-4775-A678-67471633F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7C3B9-6FA3-4A9D-9A1C-5E194B0CE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2286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AB179-53C6-487F-B661-32B20C428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5BE952-DB20-47EA-82A9-2A037E2E2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A56AEC-CEF6-4ACD-B33E-808FEB1C1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ACA1A6-F1F6-41FB-BF79-D499C6F73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8383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05/30/2023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9910086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05/30/2023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7406333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05/30/2023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1482577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05/30/2023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18664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05/30/2023</a:t>
            </a:fld>
            <a:endParaRPr lang="en-M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2506524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05/30/2023</a:t>
            </a:fld>
            <a:endParaRPr lang="en-M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7522719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05/30/2023</a:t>
            </a:fld>
            <a:endParaRPr lang="en-M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8096237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05/30/2023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0787544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05/30/2023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2288149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05/30/2023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41039214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05/30/2023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1510187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50B8E-3D24-4518-B5BA-7DEBD5B1C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2A5B34-2159-403E-965C-2AC6A8A60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05/30/2023</a:t>
            </a:fld>
            <a:endParaRPr lang="en-M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9AA298-51C0-4F66-A56E-75B66A0A6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1271CE-6212-4813-9A3C-101A27067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722744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738E8F-A82F-486C-B310-AF97BF540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E25E74-2D2B-4DE8-93DB-E34955411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A14568-9FEE-4B03-AFB7-7C4969E677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35D55-75D9-4C93-B0AE-3F66BD58E0EE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1B91B-7197-4242-9AC6-50799040AC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1E618-D735-4C16-922B-EB2FB710E5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436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8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2" indent="-228622" algn="l" defTabSz="914485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65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107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50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93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36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78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21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64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3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5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28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71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14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56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99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42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652AAC-011B-4B0F-8816-ED14A2265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76CEFD-8F15-410B-81F7-CFD59EEBE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7FC62-D17D-48FE-BC77-381D818AD5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4CDA7-1887-4899-B98D-B15CF8B08DAC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92A2A-3B3A-4149-B9CE-7DF9BD4139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68384-C9A9-4416-AA1D-A03EE4894C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970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8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2" indent="-228622" algn="l" defTabSz="914485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65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107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50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93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36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78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21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64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3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5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28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71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14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56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99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42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B4077B-265B-4A4F-8D76-4E4115A17528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709038" y="111465"/>
            <a:ext cx="1066667" cy="6857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3202" y="6363656"/>
            <a:ext cx="1498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35D55-75D9-4C93-B0AE-3F66BD58E0EE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3ABE88-EDDB-46E3-9662-946C6505B90D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366583" y="6394928"/>
            <a:ext cx="1686504" cy="3338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FAE031-6693-4576-872A-118C80F5E08E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9877245" y="6374605"/>
            <a:ext cx="831792" cy="3286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3053EB-7702-4026-ADE8-23BA8118010B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0857228" y="6356350"/>
            <a:ext cx="496573" cy="3724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E40D9A-C010-41D2-847C-B0D111F66BB7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350709" y="103729"/>
            <a:ext cx="2253862" cy="74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0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69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CA85DD0-9F33-174F-A6E5-9BD35CAC7158}"/>
              </a:ext>
            </a:extLst>
          </p:cNvPr>
          <p:cNvSpPr/>
          <p:nvPr/>
        </p:nvSpPr>
        <p:spPr>
          <a:xfrm>
            <a:off x="1079681" y="4576328"/>
            <a:ext cx="3956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1 June, 2023</a:t>
            </a:r>
          </a:p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Podgorica, Montenegro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D0B2F4-BCBA-FA4F-A913-50B0595E8F04}"/>
              </a:ext>
            </a:extLst>
          </p:cNvPr>
          <p:cNvSpPr/>
          <p:nvPr/>
        </p:nvSpPr>
        <p:spPr>
          <a:xfrm>
            <a:off x="1079682" y="3467094"/>
            <a:ext cx="39568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SIRIA TAURELLI, ETF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43A99A-3317-5A46-9361-9CD09549E36D}"/>
              </a:ext>
            </a:extLst>
          </p:cNvPr>
          <p:cNvSpPr/>
          <p:nvPr/>
        </p:nvSpPr>
        <p:spPr>
          <a:xfrm>
            <a:off x="932550" y="1645385"/>
            <a:ext cx="5457782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649885" algn="l"/>
                <a:tab pos="2970172" algn="ctr"/>
              </a:tabLst>
            </a:pPr>
            <a:r>
              <a:rPr lang="en-US" sz="27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SKILLS FOR NON-PROFITS</a:t>
            </a:r>
            <a:br>
              <a:rPr lang="en-GB" sz="27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GB" sz="2700" b="1" dirty="0">
                <a:solidFill>
                  <a:srgbClr val="125DA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Partnerships and developing professional standards</a:t>
            </a:r>
            <a:endParaRPr lang="en-US" sz="2700" dirty="0">
              <a:solidFill>
                <a:srgbClr val="125DAD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137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7E4A4D1-83A1-FB73-3BE3-ABE6FF152F58}"/>
              </a:ext>
            </a:extLst>
          </p:cNvPr>
          <p:cNvSpPr txBox="1"/>
          <p:nvPr/>
        </p:nvSpPr>
        <p:spPr>
          <a:xfrm>
            <a:off x="499730" y="978196"/>
            <a:ext cx="10600661" cy="4662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 fontAlgn="base"/>
            <a:r>
              <a:rPr lang="en-US" sz="2700" b="1" i="0" dirty="0">
                <a:solidFill>
                  <a:srgbClr val="42A5DD"/>
                </a:solidFill>
                <a:effectLst/>
              </a:rPr>
              <a:t>CONTEXT OF THE ETF STUDY </a:t>
            </a:r>
          </a:p>
          <a:p>
            <a:pPr algn="just" rtl="0" fontAlgn="base"/>
            <a:endParaRPr lang="en-US" sz="2700" b="1" i="0" dirty="0">
              <a:solidFill>
                <a:srgbClr val="42A5DD"/>
              </a:solidFill>
              <a:effectLst/>
            </a:endParaRPr>
          </a:p>
          <a:p>
            <a:pPr algn="just" rtl="0" fontAlgn="base"/>
            <a:r>
              <a:rPr lang="en-US" sz="2700" b="0" i="0" dirty="0">
                <a:solidFill>
                  <a:srgbClr val="125DAD"/>
                </a:solidFill>
                <a:effectLst/>
              </a:rPr>
              <a:t>2020-21 qualitative survey on the CSOs role in HCD, over 30 questions on:  </a:t>
            </a:r>
          </a:p>
          <a:p>
            <a:pPr lvl="1" algn="just" fontAlgn="base">
              <a:buFont typeface="+mj-lt"/>
              <a:buAutoNum type="arabicPeriod"/>
            </a:pPr>
            <a:r>
              <a:rPr lang="en-US" sz="2700" dirty="0">
                <a:solidFill>
                  <a:srgbClr val="125DAD"/>
                </a:solidFill>
              </a:rPr>
              <a:t> </a:t>
            </a:r>
            <a:r>
              <a:rPr lang="en-US" sz="2700" b="0" i="0" dirty="0">
                <a:solidFill>
                  <a:srgbClr val="125DAD"/>
                </a:solidFill>
                <a:effectLst/>
              </a:rPr>
              <a:t>Beneficiaries, activities, content, learning environment, </a:t>
            </a:r>
          </a:p>
          <a:p>
            <a:pPr lvl="1" algn="just" fontAlgn="base">
              <a:buFont typeface="+mj-lt"/>
              <a:buAutoNum type="arabicPeriod" startAt="2"/>
            </a:pPr>
            <a:r>
              <a:rPr lang="en-US" sz="2700" b="0" i="0" dirty="0">
                <a:solidFill>
                  <a:srgbClr val="125DAD"/>
                </a:solidFill>
                <a:effectLst/>
              </a:rPr>
              <a:t> COVID 19 pandemic effects, </a:t>
            </a:r>
          </a:p>
          <a:p>
            <a:pPr lvl="1" algn="just" fontAlgn="base">
              <a:buFont typeface="+mj-lt"/>
              <a:buAutoNum type="arabicPeriod" startAt="3"/>
            </a:pPr>
            <a:r>
              <a:rPr lang="en-US" sz="2700" b="0" i="0" dirty="0">
                <a:solidFill>
                  <a:srgbClr val="125DAD"/>
                </a:solidFill>
                <a:effectLst/>
              </a:rPr>
              <a:t> Stakeholder &amp; policy dialogue, </a:t>
            </a:r>
          </a:p>
          <a:p>
            <a:pPr lvl="1" algn="just" fontAlgn="base">
              <a:buFont typeface="+mj-lt"/>
              <a:buAutoNum type="arabicPeriod" startAt="4"/>
            </a:pPr>
            <a:r>
              <a:rPr lang="en-US" sz="2700" b="0" i="0" dirty="0">
                <a:solidFill>
                  <a:srgbClr val="125DAD"/>
                </a:solidFill>
                <a:effectLst/>
              </a:rPr>
              <a:t> Potential in the HCD sector. </a:t>
            </a:r>
          </a:p>
          <a:p>
            <a:pPr algn="just" rtl="0" fontAlgn="base"/>
            <a:endParaRPr lang="en-US" sz="2700" dirty="0">
              <a:solidFill>
                <a:srgbClr val="125DAD"/>
              </a:solidFill>
            </a:endParaRPr>
          </a:p>
          <a:p>
            <a:pPr algn="just" fontAlgn="base"/>
            <a:r>
              <a:rPr lang="en-US" sz="2700" b="0" i="0" dirty="0">
                <a:solidFill>
                  <a:srgbClr val="125DAD"/>
                </a:solidFill>
                <a:effectLst/>
              </a:rPr>
              <a:t>2021-22 analysis of the tools and methods used by the CSOs to attain impact</a:t>
            </a:r>
          </a:p>
          <a:p>
            <a:pPr algn="just" rtl="0" fontAlgn="base"/>
            <a:endParaRPr lang="en-US" sz="2700" b="0" i="0" dirty="0">
              <a:solidFill>
                <a:srgbClr val="125DAD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19510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2356808-588E-7A05-CBE6-A270BCBBD6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443637"/>
              </p:ext>
            </p:extLst>
          </p:nvPr>
        </p:nvGraphicFramePr>
        <p:xfrm>
          <a:off x="839972" y="627319"/>
          <a:ext cx="10781413" cy="5979556"/>
        </p:xfrm>
        <a:graphic>
          <a:graphicData uri="http://schemas.openxmlformats.org/drawingml/2006/table">
            <a:tbl>
              <a:tblPr/>
              <a:tblGrid>
                <a:gridCol w="10781413">
                  <a:extLst>
                    <a:ext uri="{9D8B030D-6E8A-4147-A177-3AD203B41FA5}">
                      <a16:colId xmlns:a16="http://schemas.microsoft.com/office/drawing/2014/main" val="1557549728"/>
                    </a:ext>
                  </a:extLst>
                </a:gridCol>
              </a:tblGrid>
              <a:tr h="39340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000" b="1" i="0" dirty="0">
                          <a:solidFill>
                            <a:srgbClr val="616264"/>
                          </a:solidFill>
                          <a:effectLst/>
                          <a:latin typeface="+mn-lt"/>
                        </a:rPr>
                        <a:t>Table 1 – Types or families of methods and tools that CSOs use to achieve impact  </a:t>
                      </a:r>
                      <a:endParaRPr lang="en-US" sz="2000" b="1" i="0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5270" marR="65270" marT="32635" marB="32635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03160"/>
                  </a:ext>
                </a:extLst>
              </a:tr>
              <a:tr h="576479">
                <a:tc>
                  <a:txBody>
                    <a:bodyPr/>
                    <a:lstStyle/>
                    <a:p>
                      <a:pPr fontAlgn="t"/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l" rtl="0" fontAlgn="base"/>
                      <a:r>
                        <a:rPr lang="en-US" sz="1800" b="1" i="0" dirty="0">
                          <a:solidFill>
                            <a:srgbClr val="616264"/>
                          </a:solidFill>
                          <a:effectLst/>
                          <a:latin typeface="+mn-lt"/>
                        </a:rPr>
                        <a:t>In-depth assessment of learning needs of beneficiary groups </a:t>
                      </a:r>
                      <a:endParaRPr lang="en-US" sz="1800" b="1" i="0" dirty="0">
                        <a:effectLst/>
                        <a:latin typeface="+mn-lt"/>
                      </a:endParaRPr>
                    </a:p>
                  </a:txBody>
                  <a:tcPr marL="65270" marR="65270" marT="32635" marB="32635">
                    <a:lnL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443717"/>
                  </a:ext>
                </a:extLst>
              </a:tr>
              <a:tr h="445709">
                <a:tc>
                  <a:txBody>
                    <a:bodyPr/>
                    <a:lstStyle/>
                    <a:p>
                      <a:pPr fontAlgn="t"/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l" rtl="0" fontAlgn="base"/>
                      <a:r>
                        <a:rPr lang="en-US" sz="1800" b="1" i="0" dirty="0">
                          <a:solidFill>
                            <a:srgbClr val="616264"/>
                          </a:solidFill>
                          <a:effectLst/>
                          <a:latin typeface="+mn-lt"/>
                        </a:rPr>
                        <a:t>Flexible provision and innovation to match learner needs </a:t>
                      </a:r>
                      <a:endParaRPr lang="en-US" sz="1800" b="1" i="0" dirty="0">
                        <a:effectLst/>
                        <a:latin typeface="+mn-lt"/>
                      </a:endParaRPr>
                    </a:p>
                  </a:txBody>
                  <a:tcPr marL="65270" marR="65270" marT="32635" marB="32635">
                    <a:lnL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1836322"/>
                  </a:ext>
                </a:extLst>
              </a:tr>
              <a:tr h="576479">
                <a:tc>
                  <a:txBody>
                    <a:bodyPr/>
                    <a:lstStyle/>
                    <a:p>
                      <a:pPr fontAlgn="t"/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l" rtl="0" fontAlgn="base"/>
                      <a:r>
                        <a:rPr lang="en-US" sz="1800" b="1" i="0" dirty="0">
                          <a:solidFill>
                            <a:srgbClr val="616264"/>
                          </a:solidFill>
                          <a:effectLst/>
                          <a:latin typeface="+mn-lt"/>
                        </a:rPr>
                        <a:t>Integration of learning and a range of other support services   </a:t>
                      </a:r>
                      <a:endParaRPr lang="en-US" sz="1800" b="1" i="0" dirty="0">
                        <a:effectLst/>
                        <a:latin typeface="+mn-lt"/>
                      </a:endParaRPr>
                    </a:p>
                  </a:txBody>
                  <a:tcPr marL="65270" marR="65270" marT="32635" marB="32635">
                    <a:lnL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8636997"/>
                  </a:ext>
                </a:extLst>
              </a:tr>
              <a:tr h="576479">
                <a:tc>
                  <a:txBody>
                    <a:bodyPr/>
                    <a:lstStyle/>
                    <a:p>
                      <a:pPr fontAlgn="t"/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l" rtl="0" fontAlgn="base"/>
                      <a:r>
                        <a:rPr lang="en-US" sz="1800" b="1" i="0" dirty="0">
                          <a:solidFill>
                            <a:srgbClr val="616264"/>
                          </a:solidFill>
                          <a:effectLst/>
                          <a:latin typeface="+mn-lt"/>
                        </a:rPr>
                        <a:t>Quality assurance of the offered services throughout all stages, from </a:t>
                      </a:r>
                      <a:r>
                        <a:rPr lang="en-US" sz="1800" b="1" i="0" dirty="0" err="1">
                          <a:solidFill>
                            <a:srgbClr val="616264"/>
                          </a:solidFill>
                          <a:effectLst/>
                          <a:latin typeface="+mn-lt"/>
                        </a:rPr>
                        <a:t>conceptualisation</a:t>
                      </a:r>
                      <a:r>
                        <a:rPr lang="en-US" sz="1800" b="1" i="0" dirty="0">
                          <a:solidFill>
                            <a:srgbClr val="616264"/>
                          </a:solidFill>
                          <a:effectLst/>
                          <a:latin typeface="+mn-lt"/>
                        </a:rPr>
                        <a:t> to delivery and evaluation </a:t>
                      </a:r>
                      <a:endParaRPr lang="en-US" sz="1800" b="1" i="0" dirty="0">
                        <a:effectLst/>
                        <a:latin typeface="+mn-lt"/>
                      </a:endParaRPr>
                    </a:p>
                  </a:txBody>
                  <a:tcPr marL="65270" marR="65270" marT="32635" marB="32635">
                    <a:lnL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7911263"/>
                  </a:ext>
                </a:extLst>
              </a:tr>
              <a:tr h="576479">
                <a:tc>
                  <a:txBody>
                    <a:bodyPr/>
                    <a:lstStyle/>
                    <a:p>
                      <a:pPr fontAlgn="t"/>
                      <a:endParaRPr lang="en-US" sz="1800" dirty="0">
                        <a:effectLst/>
                        <a:latin typeface="+mn-lt"/>
                      </a:endParaRPr>
                    </a:p>
                    <a:p>
                      <a:pPr algn="l" rtl="0" fontAlgn="base"/>
                      <a:r>
                        <a:rPr lang="en-US" sz="1800" b="1" i="0" dirty="0">
                          <a:solidFill>
                            <a:srgbClr val="616264"/>
                          </a:solidFill>
                          <a:effectLst/>
                          <a:latin typeface="+mn-lt"/>
                        </a:rPr>
                        <a:t>Advocacy for a learning culture, inclusion, decent living and opportunities for all </a:t>
                      </a:r>
                      <a:endParaRPr lang="en-US" sz="1800" b="1" i="0" dirty="0">
                        <a:effectLst/>
                        <a:latin typeface="+mn-lt"/>
                      </a:endParaRPr>
                    </a:p>
                  </a:txBody>
                  <a:tcPr marL="65270" marR="65270" marT="32635" marB="32635">
                    <a:lnL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132435"/>
                  </a:ext>
                </a:extLst>
              </a:tr>
              <a:tr h="445709">
                <a:tc>
                  <a:txBody>
                    <a:bodyPr/>
                    <a:lstStyle/>
                    <a:p>
                      <a:pPr fontAlgn="t"/>
                      <a:endParaRPr lang="en-US" sz="1800" dirty="0">
                        <a:effectLst/>
                        <a:latin typeface="+mn-lt"/>
                      </a:endParaRPr>
                    </a:p>
                    <a:p>
                      <a:pPr algn="l" rtl="0" fontAlgn="base"/>
                      <a:r>
                        <a:rPr lang="en-US" sz="1800" b="1" i="0" dirty="0">
                          <a:solidFill>
                            <a:srgbClr val="616264"/>
                          </a:solidFill>
                          <a:effectLst/>
                          <a:latin typeface="+mn-lt"/>
                        </a:rPr>
                        <a:t>Civil dialogue with authorities, and communities </a:t>
                      </a:r>
                      <a:endParaRPr lang="en-US" sz="1800" b="1" i="0" dirty="0">
                        <a:effectLst/>
                        <a:latin typeface="+mn-lt"/>
                      </a:endParaRPr>
                    </a:p>
                  </a:txBody>
                  <a:tcPr marL="65270" marR="65270" marT="32635" marB="32635">
                    <a:lnL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9900601"/>
                  </a:ext>
                </a:extLst>
              </a:tr>
              <a:tr h="576479">
                <a:tc>
                  <a:txBody>
                    <a:bodyPr/>
                    <a:lstStyle/>
                    <a:p>
                      <a:pPr fontAlgn="t"/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l" rtl="0" fontAlgn="base"/>
                      <a:r>
                        <a:rPr lang="en-US" sz="1800" b="1" i="0" dirty="0">
                          <a:solidFill>
                            <a:srgbClr val="616264"/>
                          </a:solidFill>
                          <a:effectLst/>
                          <a:latin typeface="+mn-lt"/>
                        </a:rPr>
                        <a:t>Policy influencing notably dialogue with decision-makers to shape the policy agenda, strategies and policies </a:t>
                      </a:r>
                      <a:endParaRPr lang="en-US" sz="1800" b="1" i="0" dirty="0">
                        <a:effectLst/>
                        <a:latin typeface="+mn-lt"/>
                      </a:endParaRPr>
                    </a:p>
                  </a:txBody>
                  <a:tcPr marL="65270" marR="65270" marT="32635" marB="32635">
                    <a:lnL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931452"/>
                  </a:ext>
                </a:extLst>
              </a:tr>
              <a:tr h="445709">
                <a:tc>
                  <a:txBody>
                    <a:bodyPr/>
                    <a:lstStyle/>
                    <a:p>
                      <a:pPr fontAlgn="t"/>
                      <a:endParaRPr lang="en-US" sz="1600" dirty="0">
                        <a:effectLst/>
                        <a:latin typeface="+mn-lt"/>
                      </a:endParaRPr>
                    </a:p>
                    <a:p>
                      <a:pPr algn="l" rtl="0" fontAlgn="base"/>
                      <a:r>
                        <a:rPr lang="en-US" sz="1800" b="1" i="0" dirty="0">
                          <a:solidFill>
                            <a:srgbClr val="616264"/>
                          </a:solidFill>
                          <a:effectLst/>
                          <a:latin typeface="+mn-lt"/>
                        </a:rPr>
                        <a:t>Networking at local, country and international level </a:t>
                      </a:r>
                      <a:endParaRPr lang="en-US" sz="1800" b="1" i="0" dirty="0">
                        <a:effectLst/>
                        <a:latin typeface="+mn-lt"/>
                      </a:endParaRPr>
                    </a:p>
                  </a:txBody>
                  <a:tcPr marL="65270" marR="65270" marT="32635" marB="32635">
                    <a:lnL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0402649"/>
                  </a:ext>
                </a:extLst>
              </a:tr>
              <a:tr h="335327">
                <a:tc>
                  <a:txBody>
                    <a:bodyPr/>
                    <a:lstStyle/>
                    <a:p>
                      <a:pPr fontAlgn="t"/>
                      <a:endParaRPr lang="it-IT" sz="1600" dirty="0">
                        <a:effectLst/>
                        <a:latin typeface="+mn-lt"/>
                      </a:endParaRPr>
                    </a:p>
                    <a:p>
                      <a:pPr algn="l" rtl="0" fontAlgn="base"/>
                      <a:r>
                        <a:rPr lang="it-IT" sz="1800" b="1" i="0" dirty="0" err="1">
                          <a:solidFill>
                            <a:srgbClr val="616264"/>
                          </a:solidFill>
                          <a:effectLst/>
                          <a:latin typeface="+mn-lt"/>
                        </a:rPr>
                        <a:t>Organisational</a:t>
                      </a:r>
                      <a:r>
                        <a:rPr lang="it-IT" sz="1800" b="1" i="0" dirty="0">
                          <a:solidFill>
                            <a:srgbClr val="616264"/>
                          </a:solidFill>
                          <a:effectLst/>
                          <a:latin typeface="+mn-lt"/>
                        </a:rPr>
                        <a:t> self-</a:t>
                      </a:r>
                      <a:r>
                        <a:rPr lang="it-IT" sz="1800" b="1" i="0" dirty="0" err="1">
                          <a:solidFill>
                            <a:srgbClr val="616264"/>
                          </a:solidFill>
                          <a:effectLst/>
                          <a:latin typeface="+mn-lt"/>
                        </a:rPr>
                        <a:t>development</a:t>
                      </a:r>
                      <a:endParaRPr lang="it-IT" sz="1800" b="1" i="0" dirty="0">
                        <a:effectLst/>
                        <a:latin typeface="+mn-lt"/>
                      </a:endParaRPr>
                    </a:p>
                  </a:txBody>
                  <a:tcPr marL="65270" marR="65270" marT="32635" marB="32635">
                    <a:lnL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4726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1344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3233247-A1D6-B6E6-26D7-174D9BCF59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690694"/>
              </p:ext>
            </p:extLst>
          </p:nvPr>
        </p:nvGraphicFramePr>
        <p:xfrm>
          <a:off x="841668" y="655983"/>
          <a:ext cx="10508663" cy="57346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75063">
                  <a:extLst>
                    <a:ext uri="{9D8B030D-6E8A-4147-A177-3AD203B41FA5}">
                      <a16:colId xmlns:a16="http://schemas.microsoft.com/office/drawing/2014/main" val="2056451349"/>
                    </a:ext>
                  </a:extLst>
                </a:gridCol>
                <a:gridCol w="5504232">
                  <a:extLst>
                    <a:ext uri="{9D8B030D-6E8A-4147-A177-3AD203B41FA5}">
                      <a16:colId xmlns:a16="http://schemas.microsoft.com/office/drawing/2014/main" val="2857038706"/>
                    </a:ext>
                  </a:extLst>
                </a:gridCol>
                <a:gridCol w="2229368">
                  <a:extLst>
                    <a:ext uri="{9D8B030D-6E8A-4147-A177-3AD203B41FA5}">
                      <a16:colId xmlns:a16="http://schemas.microsoft.com/office/drawing/2014/main" val="2399497211"/>
                    </a:ext>
                  </a:extLst>
                </a:gridCol>
              </a:tblGrid>
              <a:tr h="499041">
                <a:tc>
                  <a:txBody>
                    <a:bodyPr/>
                    <a:lstStyle/>
                    <a:p>
                      <a:r>
                        <a:rPr lang="en-GB" sz="1600" dirty="0">
                          <a:effectLst/>
                        </a:rPr>
                        <a:t>COMPONENTS </a:t>
                      </a:r>
                    </a:p>
                    <a:p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02" marR="38702" marT="0" marB="0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effectLst/>
                        </a:rPr>
                        <a:t>TOOLS/METHODS/APPROACHES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02" marR="38702" marT="0" marB="0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effectLst/>
                        </a:rPr>
                        <a:t>LEVEL OF DEVELOPMENT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02" marR="38702" marT="0" marB="0"/>
                </a:tc>
                <a:extLst>
                  <a:ext uri="{0D108BD9-81ED-4DB2-BD59-A6C34878D82A}">
                    <a16:rowId xmlns:a16="http://schemas.microsoft.com/office/drawing/2014/main" val="3521106803"/>
                  </a:ext>
                </a:extLst>
              </a:tr>
              <a:tr h="1475808">
                <a:tc rowSpan="3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GB" sz="1800" dirty="0">
                          <a:effectLst/>
                        </a:rPr>
                        <a:t>Organisational</a:t>
                      </a:r>
                      <a:r>
                        <a:rPr lang="it-IT" sz="1800" dirty="0">
                          <a:effectLst/>
                        </a:rPr>
                        <a:t> </a:t>
                      </a:r>
                      <a:r>
                        <a:rPr lang="en-GB" sz="1800" dirty="0">
                          <a:effectLst/>
                        </a:rPr>
                        <a:t>development </a:t>
                      </a:r>
                      <a:endParaRPr lang="it-IT" sz="1800" dirty="0">
                        <a:effectLst/>
                      </a:endParaRPr>
                    </a:p>
                    <a:p>
                      <a:r>
                        <a:rPr lang="en-GB" sz="1800" dirty="0">
                          <a:effectLst/>
                        </a:rPr>
                        <a:t> </a:t>
                      </a:r>
                      <a:endParaRPr lang="it-IT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02" marR="38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GB" sz="1800" dirty="0">
                          <a:effectLst/>
                        </a:rPr>
                        <a:t>Organisational self-assessment tools:</a:t>
                      </a:r>
                      <a:endParaRPr lang="it-IT" sz="1800" dirty="0">
                        <a:effectLst/>
                      </a:endParaRPr>
                    </a:p>
                    <a:p>
                      <a:pPr marL="457200">
                        <a:lnSpc>
                          <a:spcPct val="120000"/>
                        </a:lnSpc>
                      </a:pPr>
                      <a:r>
                        <a:rPr lang="en-GB" sz="1800" dirty="0">
                          <a:effectLst/>
                        </a:rPr>
                        <a:t>Integrated organisational model</a:t>
                      </a:r>
                      <a:endParaRPr lang="it-IT" sz="1800" dirty="0">
                        <a:effectLst/>
                      </a:endParaRPr>
                    </a:p>
                    <a:p>
                      <a:pPr marL="457200">
                        <a:lnSpc>
                          <a:spcPct val="120000"/>
                        </a:lnSpc>
                      </a:pPr>
                      <a:r>
                        <a:rPr lang="en-GB" sz="1800" dirty="0">
                          <a:effectLst/>
                        </a:rPr>
                        <a:t>Assessment of organisational capacities</a:t>
                      </a:r>
                      <a:endParaRPr lang="it-IT" sz="1800" dirty="0">
                        <a:effectLst/>
                      </a:endParaRPr>
                    </a:p>
                    <a:p>
                      <a:pPr marL="457200">
                        <a:lnSpc>
                          <a:spcPct val="120000"/>
                        </a:lnSpc>
                      </a:pPr>
                      <a:r>
                        <a:rPr lang="en-GB" sz="1800" dirty="0">
                          <a:effectLst/>
                        </a:rPr>
                        <a:t>Core capabilities</a:t>
                      </a:r>
                      <a:endParaRPr lang="it-IT" sz="1800" dirty="0">
                        <a:effectLst/>
                      </a:endParaRPr>
                    </a:p>
                    <a:p>
                      <a:pPr marL="457200">
                        <a:lnSpc>
                          <a:spcPct val="120000"/>
                        </a:lnSpc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</a:rPr>
                        <a:t>Standards of CSOs accountability</a:t>
                      </a:r>
                      <a:endParaRPr lang="it-IT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02" marR="38702" marT="0" marB="0"/>
                </a:tc>
                <a:tc rowSpan="3">
                  <a:txBody>
                    <a:bodyPr/>
                    <a:lstStyle/>
                    <a:p>
                      <a:r>
                        <a:rPr lang="en-GB" sz="1800" dirty="0">
                          <a:effectLst/>
                        </a:rPr>
                        <a:t>individual and organisational development</a:t>
                      </a:r>
                      <a:endParaRPr lang="it-IT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02" marR="38702" marT="0" marB="0"/>
                </a:tc>
                <a:extLst>
                  <a:ext uri="{0D108BD9-81ED-4DB2-BD59-A6C34878D82A}">
                    <a16:rowId xmlns:a16="http://schemas.microsoft.com/office/drawing/2014/main" val="4171873582"/>
                  </a:ext>
                </a:extLst>
              </a:tr>
              <a:tr h="3285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</a:rPr>
                        <a:t>Strategic and internal capacity development planning</a:t>
                      </a:r>
                      <a:endParaRPr lang="it-IT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02" marR="38702" marT="0" marB="0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725964"/>
                  </a:ext>
                </a:extLst>
              </a:tr>
              <a:tr h="41836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</a:rPr>
                        <a:t>Reflexive/Learning organisation</a:t>
                      </a:r>
                      <a:endParaRPr lang="it-IT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02" marR="38702" marT="0" marB="0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319001"/>
                  </a:ext>
                </a:extLst>
              </a:tr>
              <a:tr h="328504">
                <a:tc rowSpan="5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GB" sz="1800" dirty="0">
                          <a:effectLst/>
                        </a:rPr>
                        <a:t>Expertise on services offered to constituencies/beneficiaries </a:t>
                      </a:r>
                      <a:endParaRPr lang="it-IT" sz="1800" dirty="0">
                        <a:effectLst/>
                      </a:endParaRPr>
                    </a:p>
                    <a:p>
                      <a:r>
                        <a:rPr lang="en-GB" sz="1800" dirty="0">
                          <a:effectLst/>
                        </a:rPr>
                        <a:t> </a:t>
                      </a:r>
                      <a:endParaRPr lang="it-IT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02" marR="38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</a:rPr>
                        <a:t>Needs assessments of constituencies/beneficiaries</a:t>
                      </a:r>
                      <a:endParaRPr lang="it-IT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02" marR="38702" marT="0" marB="0"/>
                </a:tc>
                <a:tc rowSpan="5">
                  <a:txBody>
                    <a:bodyPr/>
                    <a:lstStyle/>
                    <a:p>
                      <a:r>
                        <a:rPr lang="en-GB" sz="1800" dirty="0">
                          <a:effectLst/>
                        </a:rPr>
                        <a:t>individual and organisational development</a:t>
                      </a:r>
                      <a:endParaRPr lang="it-IT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02" marR="38702" marT="0" marB="0"/>
                </a:tc>
                <a:extLst>
                  <a:ext uri="{0D108BD9-81ED-4DB2-BD59-A6C34878D82A}">
                    <a16:rowId xmlns:a16="http://schemas.microsoft.com/office/drawing/2014/main" val="824264601"/>
                  </a:ext>
                </a:extLst>
              </a:tr>
              <a:tr h="3285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</a:rPr>
                        <a:t>Quality assurance of CSOs’ offered services and products</a:t>
                      </a:r>
                      <a:endParaRPr lang="it-IT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02" marR="38702" marT="0" marB="0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479253"/>
                  </a:ext>
                </a:extLst>
              </a:tr>
              <a:tr h="3285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</a:rPr>
                        <a:t>Community of practice/ social learning</a:t>
                      </a:r>
                      <a:endParaRPr lang="it-IT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02" marR="38702" marT="0" marB="0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419178"/>
                  </a:ext>
                </a:extLst>
              </a:tr>
              <a:tr h="27811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</a:rPr>
                        <a:t>Training and workshops (face-to-face and online)</a:t>
                      </a:r>
                      <a:endParaRPr lang="it-IT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02" marR="38702" marT="0" marB="0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676897"/>
                  </a:ext>
                </a:extLst>
              </a:tr>
              <a:tr h="3285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</a:rPr>
                        <a:t>Mapping of achievements, Evaluation, monitoring and reporting </a:t>
                      </a:r>
                      <a:endParaRPr lang="it-IT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02" marR="38702" marT="0" marB="0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951990"/>
                  </a:ext>
                </a:extLst>
              </a:tr>
              <a:tr h="278111">
                <a:tc rowSpan="3">
                  <a:txBody>
                    <a:bodyPr/>
                    <a:lstStyle/>
                    <a:p>
                      <a:r>
                        <a:rPr lang="en-GB" sz="1800" dirty="0">
                          <a:effectLst/>
                        </a:rPr>
                        <a:t>Partnership building </a:t>
                      </a:r>
                      <a:endParaRPr lang="it-IT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02" marR="38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</a:rPr>
                        <a:t>Stakeholder analysis</a:t>
                      </a:r>
                      <a:endParaRPr lang="it-IT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02" marR="38702" marT="0" marB="0"/>
                </a:tc>
                <a:tc rowSpan="3">
                  <a:txBody>
                    <a:bodyPr/>
                    <a:lstStyle/>
                    <a:p>
                      <a:r>
                        <a:rPr lang="en-GB" sz="1800" dirty="0">
                          <a:effectLst/>
                        </a:rPr>
                        <a:t>organisational and institutional development</a:t>
                      </a:r>
                      <a:endParaRPr lang="it-IT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02" marR="38702" marT="0" marB="0"/>
                </a:tc>
                <a:extLst>
                  <a:ext uri="{0D108BD9-81ED-4DB2-BD59-A6C34878D82A}">
                    <a16:rowId xmlns:a16="http://schemas.microsoft.com/office/drawing/2014/main" val="1820663901"/>
                  </a:ext>
                </a:extLst>
              </a:tr>
              <a:tr h="27811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</a:rPr>
                        <a:t>Networking</a:t>
                      </a:r>
                      <a:endParaRPr lang="it-IT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02" marR="38702" marT="0" marB="0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979531"/>
                  </a:ext>
                </a:extLst>
              </a:tr>
              <a:tr h="3285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</a:rPr>
                        <a:t>Multi-stakeholder facilitation</a:t>
                      </a:r>
                      <a:endParaRPr lang="it-IT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702" marR="38702" marT="0" marB="0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0840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9016044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PP widescreen.pptx  -  Read-Only" id="{D31C6B0D-F33A-4258-85C9-BCA69D89F7F6}" vid="{26350CC8-F8BF-4022-BEF2-A581859132A4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PP widescreen.pptx  -  Read-Only" id="{D31C6B0D-F33A-4258-85C9-BCA69D89F7F6}" vid="{64642FDC-0999-4BE7-9836-1602D75A59C3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PP widescreen.pptx  -  Read-Only" id="{D31C6B0D-F33A-4258-85C9-BCA69D89F7F6}" vid="{9CA9E679-AD71-411E-9C2D-E0C799072B99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FORUM TEMPLATE PPP widescreen</Template>
  <TotalTime>1</TotalTime>
  <Words>292</Words>
  <Application>Microsoft Office PowerPoint</Application>
  <PresentationFormat>Widescreen</PresentationFormat>
  <Paragraphs>58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1_Custom Design</vt:lpstr>
      <vt:lpstr>Custom Design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Kanita Kulić</dc:creator>
  <cp:lastModifiedBy>Kanita Kulić</cp:lastModifiedBy>
  <cp:revision>3</cp:revision>
  <dcterms:created xsi:type="dcterms:W3CDTF">2023-05-26T12:38:12Z</dcterms:created>
  <dcterms:modified xsi:type="dcterms:W3CDTF">2023-05-30T21:38:29Z</dcterms:modified>
</cp:coreProperties>
</file>