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22"/>
  </p:notesMasterIdLst>
  <p:sldIdLst>
    <p:sldId id="256" r:id="rId4"/>
    <p:sldId id="277" r:id="rId5"/>
    <p:sldId id="259" r:id="rId6"/>
    <p:sldId id="274" r:id="rId7"/>
    <p:sldId id="260" r:id="rId8"/>
    <p:sldId id="276" r:id="rId9"/>
    <p:sldId id="261" r:id="rId10"/>
    <p:sldId id="278" r:id="rId11"/>
    <p:sldId id="271" r:id="rId12"/>
    <p:sldId id="275" r:id="rId13"/>
    <p:sldId id="269" r:id="rId14"/>
    <p:sldId id="264" r:id="rId15"/>
    <p:sldId id="270" r:id="rId16"/>
    <p:sldId id="265" r:id="rId17"/>
    <p:sldId id="266" r:id="rId18"/>
    <p:sldId id="267" r:id="rId19"/>
    <p:sldId id="268" r:id="rId20"/>
    <p:sldId id="273" r:id="rId21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35E"/>
    <a:srgbClr val="E64B3A"/>
    <a:srgbClr val="B8D447"/>
    <a:srgbClr val="6FBE53"/>
    <a:srgbClr val="4F499C"/>
    <a:srgbClr val="4A82C1"/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E5DE4E-7330-458A-B10D-D64A9FE3BDFC}" v="5" dt="2023-06-01T09:39:03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68"/>
  </p:normalViewPr>
  <p:slideViewPr>
    <p:cSldViewPr snapToGrid="0" snapToObjects="1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Allen" userId="bc25a0daadf0d435" providerId="LiveId" clId="{DAE5DE4E-7330-458A-B10D-D64A9FE3BDFC}"/>
    <pc:docChg chg="undo custSel addSld delSld modSld sldOrd">
      <pc:chgData name="Richard Allen" userId="bc25a0daadf0d435" providerId="LiveId" clId="{DAE5DE4E-7330-458A-B10D-D64A9FE3BDFC}" dt="2023-06-01T10:09:19.670" v="1664" actId="20577"/>
      <pc:docMkLst>
        <pc:docMk/>
      </pc:docMkLst>
      <pc:sldChg chg="modSp mod">
        <pc:chgData name="Richard Allen" userId="bc25a0daadf0d435" providerId="LiveId" clId="{DAE5DE4E-7330-458A-B10D-D64A9FE3BDFC}" dt="2023-06-01T04:39:42.287" v="19" actId="6549"/>
        <pc:sldMkLst>
          <pc:docMk/>
          <pc:sldMk cId="1393137192" sldId="256"/>
        </pc:sldMkLst>
        <pc:spChg chg="mod">
          <ac:chgData name="Richard Allen" userId="bc25a0daadf0d435" providerId="LiveId" clId="{DAE5DE4E-7330-458A-B10D-D64A9FE3BDFC}" dt="2023-06-01T04:39:42.287" v="19" actId="6549"/>
          <ac:spMkLst>
            <pc:docMk/>
            <pc:sldMk cId="1393137192" sldId="256"/>
            <ac:spMk id="14" creationId="{DCA85DD0-9F33-174F-A6E5-9BD35CAC7158}"/>
          </ac:spMkLst>
        </pc:spChg>
        <pc:spChg chg="mod">
          <ac:chgData name="Richard Allen" userId="bc25a0daadf0d435" providerId="LiveId" clId="{DAE5DE4E-7330-458A-B10D-D64A9FE3BDFC}" dt="2023-06-01T04:39:34.214" v="11" actId="20577"/>
          <ac:spMkLst>
            <pc:docMk/>
            <pc:sldMk cId="1393137192" sldId="256"/>
            <ac:spMk id="17" creationId="{FF43A99A-3317-5A46-9361-9CD09549E36D}"/>
          </ac:spMkLst>
        </pc:spChg>
      </pc:sldChg>
      <pc:sldChg chg="del">
        <pc:chgData name="Richard Allen" userId="bc25a0daadf0d435" providerId="LiveId" clId="{DAE5DE4E-7330-458A-B10D-D64A9FE3BDFC}" dt="2023-06-01T09:54:57.618" v="1514" actId="47"/>
        <pc:sldMkLst>
          <pc:docMk/>
          <pc:sldMk cId="1211344219" sldId="258"/>
        </pc:sldMkLst>
      </pc:sldChg>
      <pc:sldChg chg="addSp delSp modSp mod">
        <pc:chgData name="Richard Allen" userId="bc25a0daadf0d435" providerId="LiveId" clId="{DAE5DE4E-7330-458A-B10D-D64A9FE3BDFC}" dt="2023-06-01T05:13:20.227" v="249" actId="22"/>
        <pc:sldMkLst>
          <pc:docMk/>
          <pc:sldMk cId="3368836970" sldId="271"/>
        </pc:sldMkLst>
        <pc:spChg chg="add del">
          <ac:chgData name="Richard Allen" userId="bc25a0daadf0d435" providerId="LiveId" clId="{DAE5DE4E-7330-458A-B10D-D64A9FE3BDFC}" dt="2023-06-01T05:13:20.227" v="249" actId="22"/>
          <ac:spMkLst>
            <pc:docMk/>
            <pc:sldMk cId="3368836970" sldId="271"/>
            <ac:spMk id="3" creationId="{9849CF25-E82D-5261-8F85-E19569E77867}"/>
          </ac:spMkLst>
        </pc:spChg>
        <pc:spChg chg="mod">
          <ac:chgData name="Richard Allen" userId="bc25a0daadf0d435" providerId="LiveId" clId="{DAE5DE4E-7330-458A-B10D-D64A9FE3BDFC}" dt="2023-06-01T05:13:08.235" v="247" actId="6549"/>
          <ac:spMkLst>
            <pc:docMk/>
            <pc:sldMk cId="3368836970" sldId="271"/>
            <ac:spMk id="14" creationId="{DCA85DD0-9F33-174F-A6E5-9BD35CAC7158}"/>
          </ac:spMkLst>
        </pc:spChg>
        <pc:spChg chg="mod">
          <ac:chgData name="Richard Allen" userId="bc25a0daadf0d435" providerId="LiveId" clId="{DAE5DE4E-7330-458A-B10D-D64A9FE3BDFC}" dt="2023-06-01T05:13:02.499" v="239" actId="20577"/>
          <ac:spMkLst>
            <pc:docMk/>
            <pc:sldMk cId="3368836970" sldId="271"/>
            <ac:spMk id="17" creationId="{FF43A99A-3317-5A46-9361-9CD09549E36D}"/>
          </ac:spMkLst>
        </pc:spChg>
      </pc:sldChg>
      <pc:sldChg chg="addSp modSp new mod">
        <pc:chgData name="Richard Allen" userId="bc25a0daadf0d435" providerId="LiveId" clId="{DAE5DE4E-7330-458A-B10D-D64A9FE3BDFC}" dt="2023-06-01T09:38:55.232" v="1011" actId="1076"/>
        <pc:sldMkLst>
          <pc:docMk/>
          <pc:sldMk cId="3654043330" sldId="274"/>
        </pc:sldMkLst>
        <pc:spChg chg="mod">
          <ac:chgData name="Richard Allen" userId="bc25a0daadf0d435" providerId="LiveId" clId="{DAE5DE4E-7330-458A-B10D-D64A9FE3BDFC}" dt="2023-06-01T05:11:55.064" v="221" actId="20577"/>
          <ac:spMkLst>
            <pc:docMk/>
            <pc:sldMk cId="3654043330" sldId="274"/>
            <ac:spMk id="2" creationId="{8ADF62FC-9B01-7886-6D6D-20A35665E56B}"/>
          </ac:spMkLst>
        </pc:spChg>
        <pc:spChg chg="mod">
          <ac:chgData name="Richard Allen" userId="bc25a0daadf0d435" providerId="LiveId" clId="{DAE5DE4E-7330-458A-B10D-D64A9FE3BDFC}" dt="2023-06-01T09:38:47.641" v="1010" actId="27636"/>
          <ac:spMkLst>
            <pc:docMk/>
            <pc:sldMk cId="3654043330" sldId="274"/>
            <ac:spMk id="3" creationId="{25ED7F82-3C11-437B-9D83-F5989624D66E}"/>
          </ac:spMkLst>
        </pc:spChg>
        <pc:picChg chg="add mod">
          <ac:chgData name="Richard Allen" userId="bc25a0daadf0d435" providerId="LiveId" clId="{DAE5DE4E-7330-458A-B10D-D64A9FE3BDFC}" dt="2023-06-01T09:38:55.232" v="1011" actId="1076"/>
          <ac:picMkLst>
            <pc:docMk/>
            <pc:sldMk cId="3654043330" sldId="274"/>
            <ac:picMk id="4" creationId="{CE4A34F8-A08A-4C29-5AE6-B0D7B4890C78}"/>
          </ac:picMkLst>
        </pc:picChg>
      </pc:sldChg>
      <pc:sldChg chg="addSp delSp modSp add mod">
        <pc:chgData name="Richard Allen" userId="bc25a0daadf0d435" providerId="LiveId" clId="{DAE5DE4E-7330-458A-B10D-D64A9FE3BDFC}" dt="2023-06-01T05:16:41.720" v="285" actId="1076"/>
        <pc:sldMkLst>
          <pc:docMk/>
          <pc:sldMk cId="1320414334" sldId="275"/>
        </pc:sldMkLst>
        <pc:spChg chg="mod">
          <ac:chgData name="Richard Allen" userId="bc25a0daadf0d435" providerId="LiveId" clId="{DAE5DE4E-7330-458A-B10D-D64A9FE3BDFC}" dt="2023-06-01T05:13:51.166" v="276" actId="20577"/>
          <ac:spMkLst>
            <pc:docMk/>
            <pc:sldMk cId="1320414334" sldId="275"/>
            <ac:spMk id="17" creationId="{FF43A99A-3317-5A46-9361-9CD09549E36D}"/>
          </ac:spMkLst>
        </pc:spChg>
        <pc:picChg chg="add del mod">
          <ac:chgData name="Richard Allen" userId="bc25a0daadf0d435" providerId="LiveId" clId="{DAE5DE4E-7330-458A-B10D-D64A9FE3BDFC}" dt="2023-06-01T05:15:33.239" v="278" actId="478"/>
          <ac:picMkLst>
            <pc:docMk/>
            <pc:sldMk cId="1320414334" sldId="275"/>
            <ac:picMk id="3" creationId="{E5CC9A21-8BE0-460D-359E-7D84BBA274F8}"/>
          </ac:picMkLst>
        </pc:picChg>
        <pc:picChg chg="add mod modCrop">
          <ac:chgData name="Richard Allen" userId="bc25a0daadf0d435" providerId="LiveId" clId="{DAE5DE4E-7330-458A-B10D-D64A9FE3BDFC}" dt="2023-06-01T05:16:41.720" v="285" actId="1076"/>
          <ac:picMkLst>
            <pc:docMk/>
            <pc:sldMk cId="1320414334" sldId="275"/>
            <ac:picMk id="5" creationId="{21DC721B-02E2-BF32-C452-B3EDA87C8AF0}"/>
          </ac:picMkLst>
        </pc:picChg>
      </pc:sldChg>
      <pc:sldChg chg="addSp modSp new mod">
        <pc:chgData name="Richard Allen" userId="bc25a0daadf0d435" providerId="LiveId" clId="{DAE5DE4E-7330-458A-B10D-D64A9FE3BDFC}" dt="2023-06-01T09:45:25.885" v="1218" actId="20577"/>
        <pc:sldMkLst>
          <pc:docMk/>
          <pc:sldMk cId="320248946" sldId="276"/>
        </pc:sldMkLst>
        <pc:spChg chg="mod">
          <ac:chgData name="Richard Allen" userId="bc25a0daadf0d435" providerId="LiveId" clId="{DAE5DE4E-7330-458A-B10D-D64A9FE3BDFC}" dt="2023-06-01T05:51:52.809" v="746" actId="20577"/>
          <ac:spMkLst>
            <pc:docMk/>
            <pc:sldMk cId="320248946" sldId="276"/>
            <ac:spMk id="2" creationId="{0ED99267-D19A-119A-A3F1-D27803A73B94}"/>
          </ac:spMkLst>
        </pc:spChg>
        <pc:spChg chg="mod">
          <ac:chgData name="Richard Allen" userId="bc25a0daadf0d435" providerId="LiveId" clId="{DAE5DE4E-7330-458A-B10D-D64A9FE3BDFC}" dt="2023-06-01T09:45:25.885" v="1218" actId="20577"/>
          <ac:spMkLst>
            <pc:docMk/>
            <pc:sldMk cId="320248946" sldId="276"/>
            <ac:spMk id="3" creationId="{EE8678A1-7DBB-98C8-C7ED-809D24D62DC4}"/>
          </ac:spMkLst>
        </pc:spChg>
        <pc:picChg chg="add mod">
          <ac:chgData name="Richard Allen" userId="bc25a0daadf0d435" providerId="LiveId" clId="{DAE5DE4E-7330-458A-B10D-D64A9FE3BDFC}" dt="2023-06-01T09:39:06.833" v="1013" actId="1076"/>
          <ac:picMkLst>
            <pc:docMk/>
            <pc:sldMk cId="320248946" sldId="276"/>
            <ac:picMk id="4" creationId="{4AF3D163-1B54-16B3-5476-D01EFC204CE3}"/>
          </ac:picMkLst>
        </pc:picChg>
      </pc:sldChg>
      <pc:sldChg chg="addSp modSp add mod">
        <pc:chgData name="Richard Allen" userId="bc25a0daadf0d435" providerId="LiveId" clId="{DAE5DE4E-7330-458A-B10D-D64A9FE3BDFC}" dt="2023-06-01T09:35:03.756" v="1006" actId="113"/>
        <pc:sldMkLst>
          <pc:docMk/>
          <pc:sldMk cId="1925542421" sldId="277"/>
        </pc:sldMkLst>
        <pc:spChg chg="mod">
          <ac:chgData name="Richard Allen" userId="bc25a0daadf0d435" providerId="LiveId" clId="{DAE5DE4E-7330-458A-B10D-D64A9FE3BDFC}" dt="2023-06-01T09:33:32.217" v="970" actId="404"/>
          <ac:spMkLst>
            <pc:docMk/>
            <pc:sldMk cId="1925542421" sldId="277"/>
            <ac:spMk id="2" creationId="{99AB41ED-0CA2-058A-5B56-03A9302BD851}"/>
          </ac:spMkLst>
        </pc:spChg>
        <pc:spChg chg="mod">
          <ac:chgData name="Richard Allen" userId="bc25a0daadf0d435" providerId="LiveId" clId="{DAE5DE4E-7330-458A-B10D-D64A9FE3BDFC}" dt="2023-06-01T09:33:32.217" v="970" actId="404"/>
          <ac:spMkLst>
            <pc:docMk/>
            <pc:sldMk cId="1925542421" sldId="277"/>
            <ac:spMk id="3" creationId="{E6592EA2-C97F-907F-22EB-4E04B9410197}"/>
          </ac:spMkLst>
        </pc:spChg>
        <pc:spChg chg="mod">
          <ac:chgData name="Richard Allen" userId="bc25a0daadf0d435" providerId="LiveId" clId="{DAE5DE4E-7330-458A-B10D-D64A9FE3BDFC}" dt="2023-06-01T09:33:32.217" v="970" actId="404"/>
          <ac:spMkLst>
            <pc:docMk/>
            <pc:sldMk cId="1925542421" sldId="277"/>
            <ac:spMk id="4" creationId="{CBDBC2DA-F8E0-03B0-BFD1-3E4D5A309CF8}"/>
          </ac:spMkLst>
        </pc:spChg>
        <pc:spChg chg="mod">
          <ac:chgData name="Richard Allen" userId="bc25a0daadf0d435" providerId="LiveId" clId="{DAE5DE4E-7330-458A-B10D-D64A9FE3BDFC}" dt="2023-06-01T09:35:03.756" v="1006" actId="113"/>
          <ac:spMkLst>
            <pc:docMk/>
            <pc:sldMk cId="1925542421" sldId="277"/>
            <ac:spMk id="5" creationId="{D06BC37B-CACB-D624-3D04-5FB97AE8B7D1}"/>
          </ac:spMkLst>
        </pc:spChg>
        <pc:picChg chg="add mod">
          <ac:chgData name="Richard Allen" userId="bc25a0daadf0d435" providerId="LiveId" clId="{DAE5DE4E-7330-458A-B10D-D64A9FE3BDFC}" dt="2023-06-01T09:34:27.219" v="975" actId="1076"/>
          <ac:picMkLst>
            <pc:docMk/>
            <pc:sldMk cId="1925542421" sldId="277"/>
            <ac:picMk id="7" creationId="{4779D81F-3978-3779-4DD5-E7FA78B674E3}"/>
          </ac:picMkLst>
        </pc:picChg>
      </pc:sldChg>
      <pc:sldChg chg="modSp add mod ord">
        <pc:chgData name="Richard Allen" userId="bc25a0daadf0d435" providerId="LiveId" clId="{DAE5DE4E-7330-458A-B10D-D64A9FE3BDFC}" dt="2023-06-01T10:09:19.670" v="1664" actId="20577"/>
        <pc:sldMkLst>
          <pc:docMk/>
          <pc:sldMk cId="646188867" sldId="278"/>
        </pc:sldMkLst>
        <pc:spChg chg="mod">
          <ac:chgData name="Richard Allen" userId="bc25a0daadf0d435" providerId="LiveId" clId="{DAE5DE4E-7330-458A-B10D-D64A9FE3BDFC}" dt="2023-06-01T09:45:56.878" v="1257" actId="27636"/>
          <ac:spMkLst>
            <pc:docMk/>
            <pc:sldMk cId="646188867" sldId="278"/>
            <ac:spMk id="2" creationId="{0ED99267-D19A-119A-A3F1-D27803A73B94}"/>
          </ac:spMkLst>
        </pc:spChg>
        <pc:spChg chg="mod">
          <ac:chgData name="Richard Allen" userId="bc25a0daadf0d435" providerId="LiveId" clId="{DAE5DE4E-7330-458A-B10D-D64A9FE3BDFC}" dt="2023-06-01T10:09:19.670" v="1664" actId="20577"/>
          <ac:spMkLst>
            <pc:docMk/>
            <pc:sldMk cId="646188867" sldId="278"/>
            <ac:spMk id="3" creationId="{EE8678A1-7DBB-98C8-C7ED-809D24D62DC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06/01/2023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01/06/2023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963509" y="6374605"/>
            <a:ext cx="745528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21042" y="6356350"/>
            <a:ext cx="432759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rm.tacso.eu/node/332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 June 2023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Podgorica, Montenegro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WRAP UP</a:t>
            </a:r>
            <a:b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AB41ED-0CA2-058A-5B56-03A9302BD851}"/>
              </a:ext>
            </a:extLst>
          </p:cNvPr>
          <p:cNvSpPr/>
          <p:nvPr/>
        </p:nvSpPr>
        <p:spPr>
          <a:xfrm>
            <a:off x="1664208" y="1579566"/>
            <a:ext cx="3399405" cy="1388616"/>
          </a:xfrm>
          <a:prstGeom prst="rect">
            <a:avLst/>
          </a:prstGeom>
          <a:solidFill>
            <a:srgbClr val="4F4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1. Enabling Environment for Civil Society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592EA2-C97F-907F-22EB-4E04B9410197}"/>
              </a:ext>
            </a:extLst>
          </p:cNvPr>
          <p:cNvSpPr/>
          <p:nvPr/>
        </p:nvSpPr>
        <p:spPr>
          <a:xfrm>
            <a:off x="1664208" y="3116023"/>
            <a:ext cx="3399405" cy="1388616"/>
          </a:xfrm>
          <a:prstGeom prst="rect">
            <a:avLst/>
          </a:prstGeom>
          <a:solidFill>
            <a:srgbClr val="6FB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2. Government – Civil Society Cooperation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DBC2DA-F8E0-03B0-BFD1-3E4D5A309CF8}"/>
              </a:ext>
            </a:extLst>
          </p:cNvPr>
          <p:cNvSpPr/>
          <p:nvPr/>
        </p:nvSpPr>
        <p:spPr>
          <a:xfrm>
            <a:off x="1664208" y="4645854"/>
            <a:ext cx="3399405" cy="1388616"/>
          </a:xfrm>
          <a:prstGeom prst="rect">
            <a:avLst/>
          </a:prstGeom>
          <a:solidFill>
            <a:srgbClr val="E64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3. Civil Society Capacities and Accountability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06BC37B-CACB-D624-3D04-5FB97AE8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2861"/>
            <a:ext cx="10515600" cy="1325563"/>
          </a:xfrm>
        </p:spPr>
        <p:txBody>
          <a:bodyPr/>
          <a:lstStyle/>
          <a:p>
            <a:pPr algn="r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Padlet for your take-aways</a:t>
            </a:r>
          </a:p>
        </p:txBody>
      </p:sp>
      <p:pic>
        <p:nvPicPr>
          <p:cNvPr id="7" name="Picture 6" descr="A picture containing pattern, square, pixel, crossword puzzle&#10;&#10;Description automatically generated">
            <a:extLst>
              <a:ext uri="{FF2B5EF4-FFF2-40B4-BE49-F238E27FC236}">
                <a16:creationId xmlns:a16="http://schemas.microsoft.com/office/drawing/2014/main" id="{4779D81F-3978-3779-4DD5-E7FA78B67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722" y="2074605"/>
            <a:ext cx="3102077" cy="310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4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B16-034F-BD89-470B-000969C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Part 1 – Enabling Environment (day 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AFFF1-A6EF-E8EC-F363-9BA5B4133DBE}"/>
              </a:ext>
            </a:extLst>
          </p:cNvPr>
          <p:cNvSpPr/>
          <p:nvPr/>
        </p:nvSpPr>
        <p:spPr>
          <a:xfrm>
            <a:off x="2377440" y="1508760"/>
            <a:ext cx="8586216" cy="1522476"/>
          </a:xfrm>
          <a:prstGeom prst="rect">
            <a:avLst/>
          </a:prstGeom>
          <a:solidFill>
            <a:srgbClr val="4F4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Plenary: Enabling Environment – a civil society under pressure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30D6-5C92-C4E3-6C53-F1FBB96E706C}"/>
              </a:ext>
            </a:extLst>
          </p:cNvPr>
          <p:cNvSpPr/>
          <p:nvPr/>
        </p:nvSpPr>
        <p:spPr>
          <a:xfrm>
            <a:off x="2377440" y="3319272"/>
            <a:ext cx="2523744" cy="2706623"/>
          </a:xfrm>
          <a:prstGeom prst="rect">
            <a:avLst/>
          </a:prstGeom>
          <a:solidFill>
            <a:srgbClr val="4A8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Group 1: </a:t>
            </a:r>
          </a:p>
          <a:p>
            <a:r>
              <a:rPr lang="en-GB" sz="2400" dirty="0"/>
              <a:t>Digital tools for protecting the enabling environment and promoting the Rule of Law.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FE342-3AF4-DD92-DD81-F0C9C7032F69}"/>
              </a:ext>
            </a:extLst>
          </p:cNvPr>
          <p:cNvSpPr/>
          <p:nvPr/>
        </p:nvSpPr>
        <p:spPr>
          <a:xfrm>
            <a:off x="5408676" y="3319273"/>
            <a:ext cx="2523744" cy="2706622"/>
          </a:xfrm>
          <a:prstGeom prst="rect">
            <a:avLst/>
          </a:prstGeom>
          <a:solidFill>
            <a:srgbClr val="4A8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Group 2:</a:t>
            </a:r>
          </a:p>
          <a:p>
            <a:r>
              <a:rPr lang="en-GB" sz="2400" dirty="0"/>
              <a:t>Safety and security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28EC-4CE6-3898-D310-DA30126D5D58}"/>
              </a:ext>
            </a:extLst>
          </p:cNvPr>
          <p:cNvSpPr/>
          <p:nvPr/>
        </p:nvSpPr>
        <p:spPr>
          <a:xfrm>
            <a:off x="8439912" y="3319273"/>
            <a:ext cx="2523744" cy="2706622"/>
          </a:xfrm>
          <a:prstGeom prst="rect">
            <a:avLst/>
          </a:prstGeom>
          <a:solidFill>
            <a:srgbClr val="4A8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Group 3: Enabling environment and CSO financial sustainability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6015E0-93C9-DE3D-9775-C899DAF0C14B}"/>
              </a:ext>
            </a:extLst>
          </p:cNvPr>
          <p:cNvSpPr txBox="1"/>
          <p:nvPr/>
        </p:nvSpPr>
        <p:spPr>
          <a:xfrm>
            <a:off x="603504" y="2130552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10:45 – 12:00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256DAB-4129-DE9E-E1BF-2A21B8EE6563}"/>
              </a:ext>
            </a:extLst>
          </p:cNvPr>
          <p:cNvSpPr txBox="1"/>
          <p:nvPr/>
        </p:nvSpPr>
        <p:spPr>
          <a:xfrm>
            <a:off x="603504" y="448791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12:00 – 13:00</a:t>
            </a:r>
          </a:p>
        </p:txBody>
      </p:sp>
    </p:spTree>
    <p:extLst>
      <p:ext uri="{BB962C8B-B14F-4D97-AF65-F5344CB8AC3E}">
        <p14:creationId xmlns:p14="http://schemas.microsoft.com/office/powerpoint/2010/main" val="240278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62FC-9B01-7886-6D6D-20A35665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Enabling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D7F82-3C11-437B-9D83-F5989624D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38884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Comprehensive documentation of rights violations is essential for monitoring and advocating for improvements in the enabling environment</a:t>
            </a:r>
          </a:p>
          <a:p>
            <a:r>
              <a:rPr lang="en-GB" dirty="0"/>
              <a:t>Open data at local level can better demonstrate benefits if central governments unwilling to open their data</a:t>
            </a:r>
          </a:p>
          <a:p>
            <a:r>
              <a:rPr lang="en-GB" dirty="0"/>
              <a:t>For safety - make visible all rights violations – through WBT CSO networks, access to media and international organisation</a:t>
            </a:r>
          </a:p>
          <a:p>
            <a:r>
              <a:rPr lang="en-GB" dirty="0"/>
              <a:t>Financial sustainability – share more information to public on revenues, especially about local and individual donations; not just donor funded</a:t>
            </a:r>
          </a:p>
        </p:txBody>
      </p:sp>
      <p:pic>
        <p:nvPicPr>
          <p:cNvPr id="4" name="Picture 3" descr="A picture containing pattern, square, pixel, crossword puzzle&#10;&#10;Description automatically generated">
            <a:extLst>
              <a:ext uri="{FF2B5EF4-FFF2-40B4-BE49-F238E27FC236}">
                <a16:creationId xmlns:a16="http://schemas.microsoft.com/office/drawing/2014/main" id="{CE4A34F8-A08A-4C29-5AE6-B0D7B489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491" y="2060293"/>
            <a:ext cx="3102077" cy="310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4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B16-034F-BD89-470B-000969C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Part 2 – Government – civil society cooperation (day 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AFFF1-A6EF-E8EC-F363-9BA5B4133DBE}"/>
              </a:ext>
            </a:extLst>
          </p:cNvPr>
          <p:cNvSpPr/>
          <p:nvPr/>
        </p:nvSpPr>
        <p:spPr>
          <a:xfrm>
            <a:off x="2505456" y="1508760"/>
            <a:ext cx="8586216" cy="1522476"/>
          </a:xfrm>
          <a:prstGeom prst="rect">
            <a:avLst/>
          </a:prstGeom>
          <a:solidFill>
            <a:srgbClr val="6FB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Plenary: Government-civil society cooperation – a win-win if we can make it happen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30D6-5C92-C4E3-6C53-F1FBB96E706C}"/>
              </a:ext>
            </a:extLst>
          </p:cNvPr>
          <p:cNvSpPr/>
          <p:nvPr/>
        </p:nvSpPr>
        <p:spPr>
          <a:xfrm>
            <a:off x="2505456" y="3319272"/>
            <a:ext cx="2523744" cy="2706623"/>
          </a:xfrm>
          <a:prstGeom prst="rect">
            <a:avLst/>
          </a:prstGeom>
          <a:solidFill>
            <a:srgbClr val="B8D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Group 1: 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Use of digital tools to increase public engagement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FE342-3AF4-DD92-DD81-F0C9C7032F69}"/>
              </a:ext>
            </a:extLst>
          </p:cNvPr>
          <p:cNvSpPr/>
          <p:nvPr/>
        </p:nvSpPr>
        <p:spPr>
          <a:xfrm>
            <a:off x="5536692" y="3319273"/>
            <a:ext cx="2523744" cy="2706622"/>
          </a:xfrm>
          <a:prstGeom prst="rect">
            <a:avLst/>
          </a:prstGeom>
          <a:solidFill>
            <a:srgbClr val="B8D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Group 2: 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Green Agenda and regional cooperation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28EC-4CE6-3898-D310-DA30126D5D58}"/>
              </a:ext>
            </a:extLst>
          </p:cNvPr>
          <p:cNvSpPr/>
          <p:nvPr/>
        </p:nvSpPr>
        <p:spPr>
          <a:xfrm>
            <a:off x="8567928" y="3319273"/>
            <a:ext cx="2523744" cy="2706622"/>
          </a:xfrm>
          <a:prstGeom prst="rect">
            <a:avLst/>
          </a:prstGeom>
          <a:solidFill>
            <a:srgbClr val="B8D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Group 3: 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Local cooperation in the provision of services for local communities’</a:t>
            </a:r>
          </a:p>
          <a:p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2C8C36-6D40-BB79-E529-2FCEEAE46762}"/>
              </a:ext>
            </a:extLst>
          </p:cNvPr>
          <p:cNvSpPr txBox="1"/>
          <p:nvPr/>
        </p:nvSpPr>
        <p:spPr>
          <a:xfrm>
            <a:off x="603504" y="213055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14:15 – 15:30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DD178C-05CA-E62A-7FB3-58B07C76BDA9}"/>
              </a:ext>
            </a:extLst>
          </p:cNvPr>
          <p:cNvSpPr txBox="1"/>
          <p:nvPr/>
        </p:nvSpPr>
        <p:spPr>
          <a:xfrm>
            <a:off x="603504" y="448791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16:00 – 17:00</a:t>
            </a:r>
          </a:p>
        </p:txBody>
      </p:sp>
    </p:spTree>
    <p:extLst>
      <p:ext uri="{BB962C8B-B14F-4D97-AF65-F5344CB8AC3E}">
        <p14:creationId xmlns:p14="http://schemas.microsoft.com/office/powerpoint/2010/main" val="29645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9267-D19A-119A-A3F1-D27803A7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Government civil society cooperation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678A1-7DBB-98C8-C7ED-809D24D62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86368" cy="4351338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Advocacy rooted in evidence (and patience and persistence) is more likely to influence policy – even if not acknowledged</a:t>
            </a:r>
          </a:p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Digital tools need to be accessible and simple for citizens to use, and safe and secure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 agenda without grass-roots organisations will be just another empty topic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Supporting and encouraging mobilisation of people – young and older – on local issues is most effective way of engaging people in democratic process</a:t>
            </a:r>
          </a:p>
        </p:txBody>
      </p:sp>
      <p:pic>
        <p:nvPicPr>
          <p:cNvPr id="4" name="Picture 3" descr="A picture containing pattern, square, pixel, crossword puzzle&#10;&#10;Description automatically generated">
            <a:extLst>
              <a:ext uri="{FF2B5EF4-FFF2-40B4-BE49-F238E27FC236}">
                <a16:creationId xmlns:a16="http://schemas.microsoft.com/office/drawing/2014/main" id="{4AF3D163-1B54-16B3-5476-D01EFC204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012" y="1727559"/>
            <a:ext cx="3102077" cy="310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8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B16-034F-BD89-470B-000969C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Part 3 – CSO Capacities and Accountability (day 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AFFF1-A6EF-E8EC-F363-9BA5B4133DBE}"/>
              </a:ext>
            </a:extLst>
          </p:cNvPr>
          <p:cNvSpPr/>
          <p:nvPr/>
        </p:nvSpPr>
        <p:spPr>
          <a:xfrm>
            <a:off x="2121408" y="1508760"/>
            <a:ext cx="8586216" cy="1522476"/>
          </a:xfrm>
          <a:prstGeom prst="rect">
            <a:avLst/>
          </a:prstGeom>
          <a:solidFill>
            <a:srgbClr val="E64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Plenary: CSO capacity and accountability – no time for complacency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30D6-5C92-C4E3-6C53-F1FBB96E706C}"/>
              </a:ext>
            </a:extLst>
          </p:cNvPr>
          <p:cNvSpPr/>
          <p:nvPr/>
        </p:nvSpPr>
        <p:spPr>
          <a:xfrm>
            <a:off x="2121408" y="3319272"/>
            <a:ext cx="2523744" cy="2706623"/>
          </a:xfrm>
          <a:prstGeom prst="rect">
            <a:avLst/>
          </a:prstGeom>
          <a:solidFill>
            <a:srgbClr val="F38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Group 1: </a:t>
            </a:r>
          </a:p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Mainstreaming diversity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FE342-3AF4-DD92-DD81-F0C9C7032F69}"/>
              </a:ext>
            </a:extLst>
          </p:cNvPr>
          <p:cNvSpPr/>
          <p:nvPr/>
        </p:nvSpPr>
        <p:spPr>
          <a:xfrm>
            <a:off x="5152644" y="3319273"/>
            <a:ext cx="2523744" cy="2706622"/>
          </a:xfrm>
          <a:prstGeom prst="rect">
            <a:avLst/>
          </a:prstGeom>
          <a:solidFill>
            <a:srgbClr val="F38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Group 2: </a:t>
            </a:r>
          </a:p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Skills for non-profits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328EC-4CE6-3898-D310-DA30126D5D58}"/>
              </a:ext>
            </a:extLst>
          </p:cNvPr>
          <p:cNvSpPr/>
          <p:nvPr/>
        </p:nvSpPr>
        <p:spPr>
          <a:xfrm>
            <a:off x="8183880" y="3319273"/>
            <a:ext cx="2523744" cy="2706622"/>
          </a:xfrm>
          <a:prstGeom prst="rect">
            <a:avLst/>
          </a:prstGeom>
          <a:solidFill>
            <a:srgbClr val="F38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Group 3: </a:t>
            </a:r>
          </a:p>
          <a:p>
            <a:r>
              <a:rPr lang="en-GB" sz="2400" dirty="0">
                <a:solidFill>
                  <a:schemeClr val="accent2">
                    <a:lumMod val="50000"/>
                  </a:schemeClr>
                </a:solidFill>
              </a:rPr>
              <a:t>Governance and accountability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439CF1-095B-BE6D-856F-84BB6B305235}"/>
              </a:ext>
            </a:extLst>
          </p:cNvPr>
          <p:cNvSpPr txBox="1"/>
          <p:nvPr/>
        </p:nvSpPr>
        <p:spPr>
          <a:xfrm>
            <a:off x="603504" y="213055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09:00 – 10:30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04676B-F2EB-B7F7-FC09-B6B4E3876834}"/>
              </a:ext>
            </a:extLst>
          </p:cNvPr>
          <p:cNvSpPr txBox="1"/>
          <p:nvPr/>
        </p:nvSpPr>
        <p:spPr>
          <a:xfrm>
            <a:off x="603504" y="448791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11:00 – 12:00</a:t>
            </a:r>
          </a:p>
        </p:txBody>
      </p:sp>
    </p:spTree>
    <p:extLst>
      <p:ext uri="{BB962C8B-B14F-4D97-AF65-F5344CB8AC3E}">
        <p14:creationId xmlns:p14="http://schemas.microsoft.com/office/powerpoint/2010/main" val="243244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9267-D19A-119A-A3F1-D27803A7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CSO Capacities and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678A1-7DBB-98C8-C7ED-809D24D62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86368" cy="4351338"/>
          </a:xfrm>
        </p:spPr>
        <p:txBody>
          <a:bodyPr>
            <a:normAutofit lnSpcReduction="10000"/>
          </a:bodyPr>
          <a:lstStyle/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CSO accountability is a key to strengthening the enabling environment and government – civil society cooperation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</a:rPr>
              <a:t>Appropriate information needed for marginalised groups/people to enable direct involvement in democratic processes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</a:rPr>
              <a:t>Even basic skills are needed; simple solutions help, but more is needed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</a:rPr>
              <a:t>Governance…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 descr="A picture containing pattern, square, pixel, crossword puzzle&#10;&#10;Description automatically generated">
            <a:extLst>
              <a:ext uri="{FF2B5EF4-FFF2-40B4-BE49-F238E27FC236}">
                <a16:creationId xmlns:a16="http://schemas.microsoft.com/office/drawing/2014/main" id="{4AF3D163-1B54-16B3-5476-D01EFC204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012" y="1727559"/>
            <a:ext cx="3102077" cy="310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88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 June 2023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Podgorica, Montenegro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THANK YOU ALL!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368836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1079681" y="4576328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1 June 2023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Podgorica, Montenegro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50" y="1645385"/>
            <a:ext cx="545778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80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Evaluation form:</a:t>
            </a:r>
          </a:p>
          <a:p>
            <a:pPr>
              <a:tabLst>
                <a:tab pos="1649885" algn="l"/>
                <a:tab pos="2970172" algn="ctr"/>
              </a:tabLst>
            </a:pPr>
            <a:r>
              <a:rPr lang="sr-Latn-R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https://crm.tacso.eu/node/332</a:t>
            </a:r>
            <a:endParaRPr lang="en-US" sz="6600" dirty="0"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1DC721B-02E2-BF32-C452-B3EDA87C8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469"/>
          <a:stretch/>
        </p:blipFill>
        <p:spPr>
          <a:xfrm>
            <a:off x="6866701" y="1238865"/>
            <a:ext cx="4849565" cy="469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1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DC385-BB6D-CFAD-2BE1-BAC6001E7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592" y="863552"/>
            <a:ext cx="7532350" cy="53086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A79909-7317-702B-1FB6-755A91338DED}"/>
              </a:ext>
            </a:extLst>
          </p:cNvPr>
          <p:cNvSpPr txBox="1"/>
          <p:nvPr/>
        </p:nvSpPr>
        <p:spPr>
          <a:xfrm>
            <a:off x="338328" y="2386584"/>
            <a:ext cx="2359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The Guidelines</a:t>
            </a:r>
          </a:p>
        </p:txBody>
      </p:sp>
    </p:spTree>
    <p:extLst>
      <p:ext uri="{BB962C8B-B14F-4D97-AF65-F5344CB8AC3E}">
        <p14:creationId xmlns:p14="http://schemas.microsoft.com/office/powerpoint/2010/main" val="2372145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CFAC1-BBE9-6216-0F23-F6B2DBEAD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What is in the Guidelines?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11577-FEA6-1EBA-BEE4-36DAC3072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8587"/>
            <a:ext cx="10941424" cy="2123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The Guidelines consist of:</a:t>
            </a:r>
          </a:p>
          <a:p>
            <a:pPr marL="0" indent="0">
              <a:buNone/>
            </a:pPr>
            <a:r>
              <a:rPr lang="en-GB" sz="2200" b="1" dirty="0" err="1">
                <a:solidFill>
                  <a:srgbClr val="00B0F0"/>
                </a:solidFill>
              </a:rPr>
              <a:t>i</a:t>
            </a:r>
            <a:r>
              <a:rPr lang="en-GB" sz="2200" dirty="0"/>
              <a:t>    a set of standards for Authorities and civil society to meet;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00B0F0"/>
                </a:solidFill>
              </a:rPr>
              <a:t>ii </a:t>
            </a:r>
            <a:r>
              <a:rPr lang="en-GB" sz="2200" dirty="0"/>
              <a:t>  a set of indicators against which each IPA Beneficiary can be measured to assess its progress in meeting the standards.</a:t>
            </a:r>
          </a:p>
        </p:txBody>
      </p:sp>
      <p:pic>
        <p:nvPicPr>
          <p:cNvPr id="6146" name="Picture 2" descr="page9image5772368">
            <a:extLst>
              <a:ext uri="{FF2B5EF4-FFF2-40B4-BE49-F238E27FC236}">
                <a16:creationId xmlns:a16="http://schemas.microsoft.com/office/drawing/2014/main" id="{E03E39D6-3774-C642-911B-21CE60C39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64770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page9image5772576">
            <a:extLst>
              <a:ext uri="{FF2B5EF4-FFF2-40B4-BE49-F238E27FC236}">
                <a16:creationId xmlns:a16="http://schemas.microsoft.com/office/drawing/2014/main" id="{7F75C838-6EB2-814E-AE8A-FB2A3C9FD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647700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page9image5774656">
            <a:extLst>
              <a:ext uri="{FF2B5EF4-FFF2-40B4-BE49-F238E27FC236}">
                <a16:creationId xmlns:a16="http://schemas.microsoft.com/office/drawing/2014/main" id="{56F1BFBD-5442-B24D-A591-43BB9E225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52" y="2561666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age9image5774864">
            <a:extLst>
              <a:ext uri="{FF2B5EF4-FFF2-40B4-BE49-F238E27FC236}">
                <a16:creationId xmlns:a16="http://schemas.microsoft.com/office/drawing/2014/main" id="{F2D4EBCF-37D1-BD4B-9E83-682561923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page9image5775072">
            <a:extLst>
              <a:ext uri="{FF2B5EF4-FFF2-40B4-BE49-F238E27FC236}">
                <a16:creationId xmlns:a16="http://schemas.microsoft.com/office/drawing/2014/main" id="{62BDB9A0-4DDB-424D-BCDD-525E506A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page9image5775280">
            <a:extLst>
              <a:ext uri="{FF2B5EF4-FFF2-40B4-BE49-F238E27FC236}">
                <a16:creationId xmlns:a16="http://schemas.microsoft.com/office/drawing/2014/main" id="{DB6C87BF-59E7-F246-842D-CAE264F22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27" y="2572498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page9image5775488">
            <a:extLst>
              <a:ext uri="{FF2B5EF4-FFF2-40B4-BE49-F238E27FC236}">
                <a16:creationId xmlns:a16="http://schemas.microsoft.com/office/drawing/2014/main" id="{EFD3786E-4C45-4A49-8844-3763BA0C3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age9image5775696">
            <a:extLst>
              <a:ext uri="{FF2B5EF4-FFF2-40B4-BE49-F238E27FC236}">
                <a16:creationId xmlns:a16="http://schemas.microsoft.com/office/drawing/2014/main" id="{AB812D5A-2E0B-FF43-8768-A0897A142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8" y="-647700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15" descr="page9image5778816">
            <a:extLst>
              <a:ext uri="{FF2B5EF4-FFF2-40B4-BE49-F238E27FC236}">
                <a16:creationId xmlns:a16="http://schemas.microsoft.com/office/drawing/2014/main" id="{8DC06046-3ED4-FA41-A1FE-22B53F01E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14" y="2931461"/>
            <a:ext cx="279400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page9image5774656">
            <a:extLst>
              <a:ext uri="{FF2B5EF4-FFF2-40B4-BE49-F238E27FC236}">
                <a16:creationId xmlns:a16="http://schemas.microsoft.com/office/drawing/2014/main" id="{C755E26F-36B8-CD4B-A7F2-3BB86131A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20" y="3126441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page9image5775280">
            <a:extLst>
              <a:ext uri="{FF2B5EF4-FFF2-40B4-BE49-F238E27FC236}">
                <a16:creationId xmlns:a16="http://schemas.microsoft.com/office/drawing/2014/main" id="{399876D1-9DBF-3642-9F38-28E89D015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6" y="3119344"/>
            <a:ext cx="165100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5" descr="page9image5778816">
            <a:extLst>
              <a:ext uri="{FF2B5EF4-FFF2-40B4-BE49-F238E27FC236}">
                <a16:creationId xmlns:a16="http://schemas.microsoft.com/office/drawing/2014/main" id="{E68FC8DB-F3BF-0E4C-9839-BE410AA76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82" y="3478307"/>
            <a:ext cx="279400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C64FAA-2196-3E4A-8F4D-349751F91CDC}"/>
              </a:ext>
            </a:extLst>
          </p:cNvPr>
          <p:cNvSpPr/>
          <p:nvPr/>
        </p:nvSpPr>
        <p:spPr>
          <a:xfrm>
            <a:off x="1107702" y="4423956"/>
            <a:ext cx="9967262" cy="87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</a:pPr>
            <a:r>
              <a:rPr lang="en-GB" sz="2200" b="1" dirty="0">
                <a:solidFill>
                  <a:srgbClr val="4472C4">
                    <a:lumMod val="75000"/>
                  </a:srgbClr>
                </a:solidFill>
              </a:rPr>
              <a:t>The standards are based on regional and international legislation and norms that have already been accepted by all in the Western Balkans and Turkey region.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92AB41-E846-6942-9BC8-FE7E4DC4CF07}"/>
              </a:ext>
            </a:extLst>
          </p:cNvPr>
          <p:cNvSpPr txBox="1"/>
          <p:nvPr/>
        </p:nvSpPr>
        <p:spPr>
          <a:xfrm>
            <a:off x="1199220" y="4423956"/>
            <a:ext cx="9875744" cy="87780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D9C05D60-BAAC-074D-BBA0-F9744D3A2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929" y="6426220"/>
            <a:ext cx="7602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PFSquareSansPro"/>
              </a:rPr>
              <a:t>DG NEAR GUIDELINES FOR EU SUPPORT TO CIVIL SOCIETY IN THE ENLARGEMENT REGION, 2021-2027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FFFF"/>
                </a:solidFill>
                <a:effectLst/>
                <a:latin typeface="PFSquareSansPro"/>
              </a:rPr>
              <a:t> </a:t>
            </a:r>
            <a:r>
              <a:rPr kumimoji="0" lang="en-US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708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F69B78-441E-EDDF-600B-697507F2A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130" y="658368"/>
            <a:ext cx="3883031" cy="55412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96C852-C65F-AE15-3FB9-A099228F0BA9}"/>
              </a:ext>
            </a:extLst>
          </p:cNvPr>
          <p:cNvSpPr txBox="1"/>
          <p:nvPr/>
        </p:nvSpPr>
        <p:spPr>
          <a:xfrm>
            <a:off x="502920" y="2302734"/>
            <a:ext cx="4718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Baseline Assessment Report 2021</a:t>
            </a:r>
          </a:p>
        </p:txBody>
      </p:sp>
    </p:spTree>
    <p:extLst>
      <p:ext uri="{BB962C8B-B14F-4D97-AF65-F5344CB8AC3E}">
        <p14:creationId xmlns:p14="http://schemas.microsoft.com/office/powerpoint/2010/main" val="2308997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9401-49CB-BCAF-B941-FB02242A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Assessment against the EU Guidelines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46B221-082B-964A-AEDE-1317E9A1A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867" y="2027099"/>
            <a:ext cx="700114" cy="700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5FE0F6-8B79-5740-BAB9-FAC5E513C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327" y="2027100"/>
            <a:ext cx="693316" cy="7001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6B1EFD-512C-264C-A9B5-86BDD175B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072" y="1973312"/>
            <a:ext cx="705306" cy="8178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F6C026-5137-D744-9358-8DD57425F211}"/>
              </a:ext>
            </a:extLst>
          </p:cNvPr>
          <p:cNvSpPr/>
          <p:nvPr/>
        </p:nvSpPr>
        <p:spPr>
          <a:xfrm>
            <a:off x="649355" y="2930640"/>
            <a:ext cx="194513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There are </a:t>
            </a:r>
            <a:r>
              <a:rPr lang="en-GB" sz="3000" b="1" dirty="0">
                <a:solidFill>
                  <a:srgbClr val="00B0F0"/>
                </a:solidFill>
              </a:rPr>
              <a:t>59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sz="3000" b="1" dirty="0">
                <a:solidFill>
                  <a:srgbClr val="00B0F0"/>
                </a:solidFill>
              </a:rPr>
              <a:t>indicators</a:t>
            </a:r>
            <a:r>
              <a:rPr lang="en-GB" b="1" dirty="0">
                <a:solidFill>
                  <a:srgbClr val="00B0F0"/>
                </a:solidFill>
              </a:rPr>
              <a:t>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defined in the guidelines, linked to sub-objectives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B7532E-685D-B544-88CE-92A2B86DEECC}"/>
              </a:ext>
            </a:extLst>
          </p:cNvPr>
          <p:cNvSpPr/>
          <p:nvPr/>
        </p:nvSpPr>
        <p:spPr>
          <a:xfrm>
            <a:off x="2835253" y="2990776"/>
            <a:ext cx="433329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Data to assess performance in each of the IPA Beneficiaries comes from </a:t>
            </a:r>
            <a:r>
              <a:rPr lang="en-GB" sz="3000" b="1" dirty="0">
                <a:solidFill>
                  <a:srgbClr val="00B0F0"/>
                </a:solidFill>
              </a:rPr>
              <a:t>multiple sources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, including: 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a survey of CSOs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a survey of Government representatives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legal analysis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review of existing research &amp; secondary data 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verified through focus groups and consultation.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1A3814-4E91-5D43-81F4-A513ACAF896A}"/>
              </a:ext>
            </a:extLst>
          </p:cNvPr>
          <p:cNvSpPr/>
          <p:nvPr/>
        </p:nvSpPr>
        <p:spPr>
          <a:xfrm>
            <a:off x="7389320" y="2897469"/>
            <a:ext cx="17367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00B0F0"/>
                </a:solidFill>
              </a:rPr>
              <a:t>Research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 was conducted by an impartial team of experts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16038F-491A-804B-8842-3FA296AD2D85}"/>
              </a:ext>
            </a:extLst>
          </p:cNvPr>
          <p:cNvSpPr/>
          <p:nvPr/>
        </p:nvSpPr>
        <p:spPr>
          <a:xfrm>
            <a:off x="9705410" y="2918086"/>
            <a:ext cx="197553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00B0F0"/>
                </a:solidFill>
              </a:rPr>
              <a:t>A report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will be produced periodically. </a:t>
            </a:r>
          </a:p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The baseline year is 2021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3F1CDC-7E25-D544-9D37-9032D5755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5509" y="1912067"/>
            <a:ext cx="980141" cy="78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1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897CE-ECC7-5038-351D-68ABF5E0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549"/>
            <a:ext cx="10515600" cy="124265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can the Guidelines and the Assessments be used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D126-4F14-07BB-346F-73C12B67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9178"/>
            <a:ext cx="10515600" cy="2935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</a:rPr>
              <a:t>For public authorities: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A framework for Government strategies for cooperation with civil society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Understanding EU expectations for meeting standards regarding civil society in the EU approximation process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Data for monitoring progress in meeting international standards and implementation of civil society cooperation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3842160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D126-4F14-07BB-346F-73C12B67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192" y="2436109"/>
            <a:ext cx="10515600" cy="3123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</a:rPr>
              <a:t>For civil society: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Supports a shared view on expected results of EU assistance for enabling environment, government – civil society cooperation and CSOs’ performance and accountability standards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Data, evidence and analysis for assessments of current state of civil society – informing priorities and underpinning funding applications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CSOs’ own development strategies and priorities for strengthening CSO accountability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C0E232-A382-30DA-7D01-D696E82D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549"/>
            <a:ext cx="10515600" cy="124265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can the Guidelines and the Assessments be used for?</a:t>
            </a:r>
          </a:p>
        </p:txBody>
      </p:sp>
    </p:spTree>
    <p:extLst>
      <p:ext uri="{BB962C8B-B14F-4D97-AF65-F5344CB8AC3E}">
        <p14:creationId xmlns:p14="http://schemas.microsoft.com/office/powerpoint/2010/main" val="943023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D126-4F14-07BB-346F-73C12B67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7978"/>
            <a:ext cx="10515600" cy="2567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</a:rPr>
              <a:t>For EU: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A</a:t>
            </a:r>
            <a:r>
              <a:rPr lang="en-GB" sz="2200" b="0" i="0" u="none" strike="noStrike" baseline="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ssist in designing, implementing and evaluating EU support to civil society – priorities, challenges and what works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Provides </a:t>
            </a:r>
            <a:r>
              <a:rPr lang="en-GB" sz="2200" b="0" i="0" u="none" strike="noStrike" baseline="0" dirty="0">
                <a:solidFill>
                  <a:schemeClr val="accent1">
                    <a:lumMod val="50000"/>
                  </a:schemeClr>
                </a:solidFill>
                <a:latin typeface="PFSquareSansPro-Light"/>
              </a:rPr>
              <a:t>analysis of the state of civil society, informs progress assessments for annual EC reporting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BEEC90-0706-2987-1428-1115FCA4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549"/>
            <a:ext cx="10515600" cy="124265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can the Guidelines and the Assessments be used for?</a:t>
            </a:r>
          </a:p>
        </p:txBody>
      </p:sp>
    </p:spTree>
    <p:extLst>
      <p:ext uri="{BB962C8B-B14F-4D97-AF65-F5344CB8AC3E}">
        <p14:creationId xmlns:p14="http://schemas.microsoft.com/office/powerpoint/2010/main" val="3858206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BD714CD-7B68-9CFB-7CED-823D0D3C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now…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3DF4B4-5850-617C-53C0-9467E264E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5793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 TEMPLATE PPP widescreen.potx" id="{42D77D60-C53D-4885-BF77-B4AD54558E7E}" vid="{76A76CB1-5B67-488F-9E8B-B658C8DE38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 TEMPLATE PPP widescreen.potx" id="{42D77D60-C53D-4885-BF77-B4AD54558E7E}" vid="{4F1146D4-67D4-4A08-96B0-EE8BFDDC4958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 TEMPLATE PPP widescreen.potx" id="{42D77D60-C53D-4885-BF77-B4AD54558E7E}" vid="{935327BA-CFAB-422D-BFDC-0458BA1250B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TEMPLATE PPP widescreen</Template>
  <TotalTime>646</TotalTime>
  <Words>789</Words>
  <Application>Microsoft Office PowerPoint</Application>
  <PresentationFormat>Widescreen</PresentationFormat>
  <Paragraphs>93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PFSquareSansPro</vt:lpstr>
      <vt:lpstr>PFSquareSansPro-Light</vt:lpstr>
      <vt:lpstr>1_Custom Design</vt:lpstr>
      <vt:lpstr>Custom Design</vt:lpstr>
      <vt:lpstr>Office Theme</vt:lpstr>
      <vt:lpstr>PowerPoint Presentation</vt:lpstr>
      <vt:lpstr>Padlet for your take-aways</vt:lpstr>
      <vt:lpstr>Part 1 – Enabling Environment (day 1)</vt:lpstr>
      <vt:lpstr>Enabling Environment</vt:lpstr>
      <vt:lpstr>Part 2 – Government – civil society cooperation (day 1)</vt:lpstr>
      <vt:lpstr>Government civil society cooperation</vt:lpstr>
      <vt:lpstr>Part 3 – CSO Capacities and Accountability (day 2)</vt:lpstr>
      <vt:lpstr>CSO Capacities and Accountability</vt:lpstr>
      <vt:lpstr>PowerPoint Presentation</vt:lpstr>
      <vt:lpstr>PowerPoint Presentation</vt:lpstr>
      <vt:lpstr>PowerPoint Presentation</vt:lpstr>
      <vt:lpstr>What is in the Guidelines?</vt:lpstr>
      <vt:lpstr>PowerPoint Presentation</vt:lpstr>
      <vt:lpstr>Assessment against the EU Guidelines</vt:lpstr>
      <vt:lpstr>What can the Guidelines and the Assessments be used for?</vt:lpstr>
      <vt:lpstr>What can the Guidelines and the Assessments be used for?</vt:lpstr>
      <vt:lpstr>What can the Guidelines and the Assessments be used for?</vt:lpstr>
      <vt:lpstr>And now…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Allen</dc:creator>
  <cp:lastModifiedBy>Richard Allen</cp:lastModifiedBy>
  <cp:revision>8</cp:revision>
  <dcterms:created xsi:type="dcterms:W3CDTF">2023-05-29T07:52:14Z</dcterms:created>
  <dcterms:modified xsi:type="dcterms:W3CDTF">2023-06-01T10:09:27Z</dcterms:modified>
</cp:coreProperties>
</file>